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Default Extension="emf" ContentType="image/x-emf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xls" ContentType="application/vnd.ms-excel"/>
  <Override PartName="/ppt/notesSlides/notesSlide83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6"/>
  </p:notesMasterIdLst>
  <p:handoutMasterIdLst>
    <p:handoutMasterId r:id="rId107"/>
  </p:handoutMasterIdLst>
  <p:sldIdLst>
    <p:sldId id="415" r:id="rId2"/>
    <p:sldId id="325" r:id="rId3"/>
    <p:sldId id="402" r:id="rId4"/>
    <p:sldId id="379" r:id="rId5"/>
    <p:sldId id="258" r:id="rId6"/>
    <p:sldId id="395" r:id="rId7"/>
    <p:sldId id="380" r:id="rId8"/>
    <p:sldId id="381" r:id="rId9"/>
    <p:sldId id="382" r:id="rId10"/>
    <p:sldId id="383" r:id="rId11"/>
    <p:sldId id="291" r:id="rId12"/>
    <p:sldId id="327" r:id="rId13"/>
    <p:sldId id="259" r:id="rId14"/>
    <p:sldId id="413" r:id="rId15"/>
    <p:sldId id="326" r:id="rId16"/>
    <p:sldId id="260" r:id="rId17"/>
    <p:sldId id="261" r:id="rId18"/>
    <p:sldId id="262" r:id="rId19"/>
    <p:sldId id="277" r:id="rId20"/>
    <p:sldId id="360" r:id="rId21"/>
    <p:sldId id="329" r:id="rId22"/>
    <p:sldId id="263" r:id="rId23"/>
    <p:sldId id="264" r:id="rId24"/>
    <p:sldId id="331" r:id="rId25"/>
    <p:sldId id="265" r:id="rId26"/>
    <p:sldId id="266" r:id="rId27"/>
    <p:sldId id="330" r:id="rId28"/>
    <p:sldId id="293" r:id="rId29"/>
    <p:sldId id="425" r:id="rId30"/>
    <p:sldId id="426" r:id="rId31"/>
    <p:sldId id="427" r:id="rId32"/>
    <p:sldId id="428" r:id="rId33"/>
    <p:sldId id="429" r:id="rId34"/>
    <p:sldId id="430" r:id="rId35"/>
    <p:sldId id="431" r:id="rId36"/>
    <p:sldId id="334" r:id="rId37"/>
    <p:sldId id="273" r:id="rId38"/>
    <p:sldId id="335" r:id="rId39"/>
    <p:sldId id="374" r:id="rId40"/>
    <p:sldId id="375" r:id="rId41"/>
    <p:sldId id="376" r:id="rId42"/>
    <p:sldId id="378" r:id="rId43"/>
    <p:sldId id="432" r:id="rId44"/>
    <p:sldId id="396" r:id="rId45"/>
    <p:sldId id="399" r:id="rId46"/>
    <p:sldId id="400" r:id="rId47"/>
    <p:sldId id="403" r:id="rId48"/>
    <p:sldId id="281" r:id="rId49"/>
    <p:sldId id="282" r:id="rId50"/>
    <p:sldId id="283" r:id="rId51"/>
    <p:sldId id="338" r:id="rId52"/>
    <p:sldId id="285" r:id="rId53"/>
    <p:sldId id="286" r:id="rId54"/>
    <p:sldId id="289" r:id="rId55"/>
    <p:sldId id="339" r:id="rId56"/>
    <p:sldId id="404" r:id="rId57"/>
    <p:sldId id="296" r:id="rId58"/>
    <p:sldId id="297" r:id="rId59"/>
    <p:sldId id="389" r:id="rId60"/>
    <p:sldId id="298" r:id="rId61"/>
    <p:sldId id="405" r:id="rId62"/>
    <p:sldId id="406" r:id="rId63"/>
    <p:sldId id="390" r:id="rId64"/>
    <p:sldId id="391" r:id="rId65"/>
    <p:sldId id="302" r:id="rId66"/>
    <p:sldId id="303" r:id="rId67"/>
    <p:sldId id="304" r:id="rId68"/>
    <p:sldId id="305" r:id="rId69"/>
    <p:sldId id="407" r:id="rId70"/>
    <p:sldId id="363" r:id="rId71"/>
    <p:sldId id="437" r:id="rId72"/>
    <p:sldId id="365" r:id="rId73"/>
    <p:sldId id="366" r:id="rId74"/>
    <p:sldId id="367" r:id="rId75"/>
    <p:sldId id="384" r:id="rId76"/>
    <p:sldId id="385" r:id="rId77"/>
    <p:sldId id="386" r:id="rId78"/>
    <p:sldId id="368" r:id="rId79"/>
    <p:sldId id="416" r:id="rId80"/>
    <p:sldId id="418" r:id="rId81"/>
    <p:sldId id="419" r:id="rId82"/>
    <p:sldId id="417" r:id="rId83"/>
    <p:sldId id="420" r:id="rId84"/>
    <p:sldId id="421" r:id="rId85"/>
    <p:sldId id="422" r:id="rId86"/>
    <p:sldId id="438" r:id="rId87"/>
    <p:sldId id="424" r:id="rId88"/>
    <p:sldId id="439" r:id="rId89"/>
    <p:sldId id="433" r:id="rId90"/>
    <p:sldId id="434" r:id="rId91"/>
    <p:sldId id="435" r:id="rId92"/>
    <p:sldId id="436" r:id="rId93"/>
    <p:sldId id="409" r:id="rId94"/>
    <p:sldId id="306" r:id="rId95"/>
    <p:sldId id="307" r:id="rId96"/>
    <p:sldId id="308" r:id="rId97"/>
    <p:sldId id="310" r:id="rId98"/>
    <p:sldId id="309" r:id="rId99"/>
    <p:sldId id="410" r:id="rId100"/>
    <p:sldId id="315" r:id="rId101"/>
    <p:sldId id="316" r:id="rId102"/>
    <p:sldId id="317" r:id="rId103"/>
    <p:sldId id="321" r:id="rId104"/>
    <p:sldId id="322" r:id="rId105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accent2"/>
      </a:buClr>
      <a:buSzPct val="85000"/>
      <a:buFont typeface="ZapfDingbats" pitchFamily="82" charset="2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accent2"/>
      </a:buClr>
      <a:buSzPct val="85000"/>
      <a:buFont typeface="ZapfDingbats" pitchFamily="82" charset="2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accent2"/>
      </a:buClr>
      <a:buSzPct val="85000"/>
      <a:buFont typeface="ZapfDingbats" pitchFamily="82" charset="2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accent2"/>
      </a:buClr>
      <a:buSzPct val="85000"/>
      <a:buFont typeface="ZapfDingbats" pitchFamily="82" charset="2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accent2"/>
      </a:buClr>
      <a:buSzPct val="85000"/>
      <a:buFont typeface="ZapfDingbats" pitchFamily="82" charset="2"/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FF99CC"/>
    <a:srgbClr val="CCFFFF"/>
    <a:srgbClr val="33CCCC"/>
    <a:srgbClr val="0099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21" autoAdjust="0"/>
    <p:restoredTop sz="94660"/>
  </p:normalViewPr>
  <p:slideViewPr>
    <p:cSldViewPr snapToGrid="0">
      <p:cViewPr varScale="1">
        <p:scale>
          <a:sx n="47" d="100"/>
          <a:sy n="47" d="100"/>
        </p:scale>
        <p:origin x="-101" y="-1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539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handoutMaster" Target="handoutMasters/handout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2C4E44C8-03CD-469E-9AD6-22EC80F09B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spcBef>
                <a:spcPct val="0"/>
              </a:spcBef>
              <a:buClrTx/>
              <a:buSzTx/>
              <a:buFontTx/>
              <a:buNone/>
              <a:defRPr sz="1300">
                <a:latin typeface="Times New Roman" pitchFamily="18" charset="0"/>
              </a:defRPr>
            </a:lvl1pPr>
          </a:lstStyle>
          <a:p>
            <a:fld id="{4388D46C-C963-4231-920F-9923C262F81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1A224B-C835-4A29-BA78-1B0041000145}" type="slidenum">
              <a:rPr lang="en-US"/>
              <a:pPr/>
              <a:t>1</a:t>
            </a:fld>
            <a:endParaRPr lang="en-US"/>
          </a:p>
        </p:txBody>
      </p:sp>
      <p:sp>
        <p:nvSpPr>
          <p:cNvPr id="25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F743B2-4778-4063-B372-4A3C425F3001}" type="slidenum">
              <a:rPr lang="en-US"/>
              <a:pPr/>
              <a:t>2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A0A887-3876-4E61-8BC6-2A81804B3EC0}" type="slidenum">
              <a:rPr lang="en-US"/>
              <a:pPr/>
              <a:t>3</a:t>
            </a:fld>
            <a:endParaRPr lang="en-US"/>
          </a:p>
        </p:txBody>
      </p:sp>
      <p:sp>
        <p:nvSpPr>
          <p:cNvPr id="25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884FEB-228E-4E9A-A52E-804E747CFE1E}" type="slidenum">
              <a:rPr lang="en-US"/>
              <a:pPr/>
              <a:t>4</a:t>
            </a:fld>
            <a:endParaRPr lang="en-US"/>
          </a:p>
        </p:txBody>
      </p:sp>
      <p:sp>
        <p:nvSpPr>
          <p:cNvPr id="25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03F4AE-5245-42F0-A16A-21112922455B}" type="slidenum">
              <a:rPr lang="en-US"/>
              <a:pPr/>
              <a:t>5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B1014C-2C90-4DC5-9F97-DF85C93DC27E}" type="slidenum">
              <a:rPr lang="en-US"/>
              <a:pPr/>
              <a:t>6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E1546F-4A0D-403E-AD28-4C3502E44065}" type="slidenum">
              <a:rPr lang="en-US"/>
              <a:pPr/>
              <a:t>7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DCA65E-27A7-4FD5-8EE7-A48C55894AE3}" type="slidenum">
              <a:rPr lang="en-US"/>
              <a:pPr/>
              <a:t>8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A8208C-99FA-4823-8FA3-CFF0160E9E99}" type="slidenum">
              <a:rPr lang="en-US"/>
              <a:pPr/>
              <a:t>9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10DC76-C763-4932-A40B-A4845DEE79F2}" type="slidenum">
              <a:rPr lang="en-US"/>
              <a:pPr/>
              <a:t>10</a:t>
            </a:fld>
            <a:endParaRPr lang="en-US"/>
          </a:p>
        </p:txBody>
      </p:sp>
      <p:sp>
        <p:nvSpPr>
          <p:cNvPr id="26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9A68B0-7AC8-4F83-921A-E7518634FCF0}" type="slidenum">
              <a:rPr lang="en-US"/>
              <a:pPr/>
              <a:t>11</a:t>
            </a:fld>
            <a:endParaRPr lang="en-US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DD9BF7-3127-411F-BB9E-EAC611702EB2}" type="slidenum">
              <a:rPr lang="en-US"/>
              <a:pPr/>
              <a:t>12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E01ECD-219B-4D8A-8321-12FB897BE9CF}" type="slidenum">
              <a:rPr lang="en-US"/>
              <a:pPr/>
              <a:t>13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A2D76B-A2A8-4A07-97B4-ADCA3E553E55}" type="slidenum">
              <a:rPr lang="en-US"/>
              <a:pPr/>
              <a:t>14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66600E-2926-4542-897F-AA622DF5002D}" type="slidenum">
              <a:rPr lang="en-US"/>
              <a:pPr/>
              <a:t>15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68961C-0C25-494A-8133-144A76613D1F}" type="slidenum">
              <a:rPr lang="en-US"/>
              <a:pPr/>
              <a:t>16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C06864-AD9D-4D35-AA93-C61F676B707D}" type="slidenum">
              <a:rPr lang="en-US"/>
              <a:pPr/>
              <a:t>17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37BA06-401C-440D-93D0-800C8486C7F7}" type="slidenum">
              <a:rPr lang="en-US"/>
              <a:pPr/>
              <a:t>18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009D9B-6C16-4288-AEFA-F0695937B1DF}" type="slidenum">
              <a:rPr lang="en-US"/>
              <a:pPr/>
              <a:t>19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977B4-F285-4235-9C61-2A60A8A1B20A}" type="slidenum">
              <a:rPr lang="en-US"/>
              <a:pPr/>
              <a:t>20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0BF46-75CE-4E1B-A708-47266A35444C}" type="slidenum">
              <a:rPr lang="en-US"/>
              <a:pPr/>
              <a:t>21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C1CF43-B50B-46F6-8215-35C22958C8BD}" type="slidenum">
              <a:rPr lang="en-US"/>
              <a:pPr/>
              <a:t>22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FD9C94-02D1-4748-A647-0D81B7273038}" type="slidenum">
              <a:rPr lang="en-US"/>
              <a:pPr/>
              <a:t>23</a:t>
            </a:fld>
            <a:endParaRPr lang="en-US"/>
          </a:p>
        </p:txBody>
      </p:sp>
      <p:sp>
        <p:nvSpPr>
          <p:cNvPr id="27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BBBAA-F655-436B-88D4-CE3012108D69}" type="slidenum">
              <a:rPr lang="en-US"/>
              <a:pPr/>
              <a:t>24</a:t>
            </a:fld>
            <a:endParaRPr 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3AFCD5-BF11-4374-86F1-B315D321C12A}" type="slidenum">
              <a:rPr lang="en-US"/>
              <a:pPr/>
              <a:t>25</a:t>
            </a:fld>
            <a:endParaRPr lang="en-US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EE9E1E-27C5-4809-B7AC-9F6E4050FAE2}" type="slidenum">
              <a:rPr lang="en-US"/>
              <a:pPr/>
              <a:t>26</a:t>
            </a:fld>
            <a:endParaRPr lang="en-US"/>
          </a:p>
        </p:txBody>
      </p:sp>
      <p:sp>
        <p:nvSpPr>
          <p:cNvPr id="281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5C1C98-349D-46D3-806D-94B7CE305E3F}" type="slidenum">
              <a:rPr lang="en-US"/>
              <a:pPr/>
              <a:t>27</a:t>
            </a:fld>
            <a:endParaRPr lang="en-US"/>
          </a:p>
        </p:txBody>
      </p:sp>
      <p:sp>
        <p:nvSpPr>
          <p:cNvPr id="28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230849-A5D3-4B62-99FA-16EECC3B78AC}" type="slidenum">
              <a:rPr lang="en-US"/>
              <a:pPr/>
              <a:t>28</a:t>
            </a:fld>
            <a:endParaRPr lang="en-US"/>
          </a:p>
        </p:txBody>
      </p:sp>
      <p:sp>
        <p:nvSpPr>
          <p:cNvPr id="28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07312D-A2BD-4755-862C-7FC0B6D7A189}" type="slidenum">
              <a:rPr lang="en-US"/>
              <a:pPr/>
              <a:t>36</a:t>
            </a:fld>
            <a:endParaRPr lang="en-US"/>
          </a:p>
        </p:txBody>
      </p:sp>
      <p:sp>
        <p:nvSpPr>
          <p:cNvPr id="29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4E2783-FFED-4E85-8F20-B2D81893A229}" type="slidenum">
              <a:rPr lang="en-US"/>
              <a:pPr/>
              <a:t>37</a:t>
            </a:fld>
            <a:endParaRPr lang="en-US"/>
          </a:p>
        </p:txBody>
      </p:sp>
      <p:sp>
        <p:nvSpPr>
          <p:cNvPr id="29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FC7A18-FD4F-4B84-92C4-CBE40921B3BF}" type="slidenum">
              <a:rPr lang="en-US"/>
              <a:pPr/>
              <a:t>38</a:t>
            </a:fld>
            <a:endParaRPr lang="en-US"/>
          </a:p>
        </p:txBody>
      </p:sp>
      <p:sp>
        <p:nvSpPr>
          <p:cNvPr id="29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751EA-5FE3-4F60-96B9-FD852D06903D}" type="slidenum">
              <a:rPr lang="en-US"/>
              <a:pPr/>
              <a:t>39</a:t>
            </a:fld>
            <a:endParaRPr lang="en-US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4D3C7E-23A0-46B1-A90B-8BBD3639614F}" type="slidenum">
              <a:rPr lang="en-US"/>
              <a:pPr/>
              <a:t>40</a:t>
            </a:fld>
            <a:endParaRPr 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168C5F-26C8-4861-A08E-DA2C8CAF36B7}" type="slidenum">
              <a:rPr lang="en-US"/>
              <a:pPr/>
              <a:t>41</a:t>
            </a:fld>
            <a:endParaRPr lang="en-US"/>
          </a:p>
        </p:txBody>
      </p:sp>
      <p:sp>
        <p:nvSpPr>
          <p:cNvPr id="29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096ED7-5942-4976-ACDB-08E772E06A01}" type="slidenum">
              <a:rPr lang="en-US"/>
              <a:pPr/>
              <a:t>42</a:t>
            </a:fld>
            <a:endParaRPr lang="en-US"/>
          </a:p>
        </p:txBody>
      </p:sp>
      <p:sp>
        <p:nvSpPr>
          <p:cNvPr id="30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A56999-6632-468E-AA1B-C9C43B992692}" type="slidenum">
              <a:rPr lang="en-US"/>
              <a:pPr/>
              <a:t>44</a:t>
            </a:fld>
            <a:endParaRPr lang="en-US"/>
          </a:p>
        </p:txBody>
      </p:sp>
      <p:sp>
        <p:nvSpPr>
          <p:cNvPr id="30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1EFAD7-3227-4809-BC8D-86FCDE480873}" type="slidenum">
              <a:rPr lang="en-US"/>
              <a:pPr/>
              <a:t>45</a:t>
            </a:fld>
            <a:endParaRPr 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2E83F1-699E-41B4-B285-03F797DBF70C}" type="slidenum">
              <a:rPr lang="en-US"/>
              <a:pPr/>
              <a:t>46</a:t>
            </a:fld>
            <a:endParaRPr lang="en-US"/>
          </a:p>
        </p:txBody>
      </p:sp>
      <p:sp>
        <p:nvSpPr>
          <p:cNvPr id="30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157D2-5071-41AC-AE04-AC005D4CE21F}" type="slidenum">
              <a:rPr lang="en-US"/>
              <a:pPr/>
              <a:t>47</a:t>
            </a:fld>
            <a:endParaRPr lang="en-US"/>
          </a:p>
        </p:txBody>
      </p:sp>
      <p:sp>
        <p:nvSpPr>
          <p:cNvPr id="30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3607E6-6EDA-4892-A0FE-E08E41DC8D87}" type="slidenum">
              <a:rPr lang="en-US"/>
              <a:pPr/>
              <a:t>48</a:t>
            </a:fld>
            <a:endParaRPr lang="en-US"/>
          </a:p>
        </p:txBody>
      </p:sp>
      <p:sp>
        <p:nvSpPr>
          <p:cNvPr id="30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FF1243-5BC9-4BBF-A4C4-B131C416E1BA}" type="slidenum">
              <a:rPr lang="en-US"/>
              <a:pPr/>
              <a:t>49</a:t>
            </a:fld>
            <a:endParaRPr lang="en-US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9A29AC-9FB1-4CD1-87B1-AF9CA288A382}" type="slidenum">
              <a:rPr lang="en-US"/>
              <a:pPr/>
              <a:t>50</a:t>
            </a:fld>
            <a:endParaRPr lang="en-US"/>
          </a:p>
        </p:txBody>
      </p:sp>
      <p:sp>
        <p:nvSpPr>
          <p:cNvPr id="309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13B4E4-8442-4B09-A286-9D46BFDC24BD}" type="slidenum">
              <a:rPr lang="en-US"/>
              <a:pPr/>
              <a:t>51</a:t>
            </a:fld>
            <a:endParaRPr lang="en-US"/>
          </a:p>
        </p:txBody>
      </p:sp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4BF4A8-B9CE-41AC-A1B5-E17F66C4FBFD}" type="slidenum">
              <a:rPr lang="en-US"/>
              <a:pPr/>
              <a:t>52</a:t>
            </a:fld>
            <a:endParaRPr lang="en-US"/>
          </a:p>
        </p:txBody>
      </p:sp>
      <p:sp>
        <p:nvSpPr>
          <p:cNvPr id="31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DA0FB6-F363-447C-9A5E-7BF847CC31BA}" type="slidenum">
              <a:rPr lang="en-US"/>
              <a:pPr/>
              <a:t>53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9837A3-9F33-43E6-AC82-CA2A93192FBE}" type="slidenum">
              <a:rPr lang="en-US"/>
              <a:pPr/>
              <a:t>54</a:t>
            </a:fld>
            <a:endParaRPr lang="en-US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06C56E-858A-4B6C-BDAA-063DCA8D502A}" type="slidenum">
              <a:rPr lang="en-US"/>
              <a:pPr/>
              <a:t>55</a:t>
            </a:fld>
            <a:endParaRPr lang="en-US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FD9909-4943-42BE-9EDA-1ABE01C80BB0}" type="slidenum">
              <a:rPr lang="en-US"/>
              <a:pPr/>
              <a:t>56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34F2C1-E896-45B5-9D6A-AC93B6589030}" type="slidenum">
              <a:rPr lang="en-US"/>
              <a:pPr/>
              <a:t>57</a:t>
            </a:fld>
            <a:endParaRPr lang="en-US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20FDA5-E533-4EDA-8DC6-34538071CEEB}" type="slidenum">
              <a:rPr lang="en-US"/>
              <a:pPr/>
              <a:t>58</a:t>
            </a:fld>
            <a:endParaRPr lang="en-US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6ED529-50E5-4F3A-8BBB-C4DFF7F8A5A8}" type="slidenum">
              <a:rPr lang="en-US"/>
              <a:pPr/>
              <a:t>59</a:t>
            </a:fld>
            <a:endParaRPr lang="en-US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7F6A6C-FEC5-41A6-8867-62598F00FA50}" type="slidenum">
              <a:rPr lang="en-US"/>
              <a:pPr/>
              <a:t>60</a:t>
            </a:fld>
            <a:endParaRPr lang="en-US"/>
          </a:p>
        </p:txBody>
      </p:sp>
      <p:sp>
        <p:nvSpPr>
          <p:cNvPr id="32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277CA-DA16-4C64-B6CE-41EFB6EAB6EB}" type="slidenum">
              <a:rPr lang="en-US"/>
              <a:pPr/>
              <a:t>61</a:t>
            </a:fld>
            <a:endParaRPr lang="en-US"/>
          </a:p>
        </p:txBody>
      </p:sp>
      <p:sp>
        <p:nvSpPr>
          <p:cNvPr id="32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DACBC8-0EC6-42AD-AC2B-B43283530FC0}" type="slidenum">
              <a:rPr lang="en-US"/>
              <a:pPr/>
              <a:t>62</a:t>
            </a:fld>
            <a:endParaRPr lang="en-US"/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806095-00AD-4D73-8660-2D10011772F7}" type="slidenum">
              <a:rPr lang="en-US"/>
              <a:pPr/>
              <a:t>63</a:t>
            </a:fld>
            <a:endParaRPr lang="en-US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8B2595-DA22-4091-9F33-D97577E35A70}" type="slidenum">
              <a:rPr lang="en-US"/>
              <a:pPr/>
              <a:t>64</a:t>
            </a:fld>
            <a:endParaRPr lang="en-US"/>
          </a:p>
        </p:txBody>
      </p:sp>
      <p:sp>
        <p:nvSpPr>
          <p:cNvPr id="32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D7E5D-88F0-41C7-BDB0-2FA88D1D036C}" type="slidenum">
              <a:rPr lang="en-US"/>
              <a:pPr/>
              <a:t>65</a:t>
            </a:fld>
            <a:endParaRPr lang="en-US"/>
          </a:p>
        </p:txBody>
      </p:sp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5A8830-4513-4B88-AF45-460E269A36AB}" type="slidenum">
              <a:rPr lang="en-US"/>
              <a:pPr/>
              <a:t>66</a:t>
            </a:fld>
            <a:endParaRPr lang="en-US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0ABD29-82E7-4F41-A4C2-DB6352596E57}" type="slidenum">
              <a:rPr lang="en-US"/>
              <a:pPr/>
              <a:t>67</a:t>
            </a:fld>
            <a:endParaRPr lang="en-US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383D24-4706-4E7E-9537-D505630D4518}" type="slidenum">
              <a:rPr lang="en-US"/>
              <a:pPr/>
              <a:t>68</a:t>
            </a:fld>
            <a:endParaRPr lang="en-US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A6782-CDAF-4CDC-B334-F585696776C3}" type="slidenum">
              <a:rPr lang="en-US"/>
              <a:pPr/>
              <a:t>69</a:t>
            </a:fld>
            <a:endParaRPr lang="en-US"/>
          </a:p>
        </p:txBody>
      </p:sp>
      <p:sp>
        <p:nvSpPr>
          <p:cNvPr id="332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73EA9F-F04B-4CC4-8AD6-7F425DA473F7}" type="slidenum">
              <a:rPr lang="en-US"/>
              <a:pPr/>
              <a:t>70</a:t>
            </a:fld>
            <a:endParaRPr lang="en-US"/>
          </a:p>
        </p:txBody>
      </p:sp>
      <p:sp>
        <p:nvSpPr>
          <p:cNvPr id="33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FDB04D-B65A-4F57-840C-7CAD0DC1FA98}" type="slidenum">
              <a:rPr lang="en-US"/>
              <a:pPr/>
              <a:t>72</a:t>
            </a:fld>
            <a:endParaRPr lang="en-US"/>
          </a:p>
        </p:txBody>
      </p:sp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C1D7DC-1473-4B40-AA23-77B03FC6D3C3}" type="slidenum">
              <a:rPr lang="en-US"/>
              <a:pPr/>
              <a:t>73</a:t>
            </a:fld>
            <a:endParaRPr lang="en-US"/>
          </a:p>
        </p:txBody>
      </p:sp>
      <p:sp>
        <p:nvSpPr>
          <p:cNvPr id="33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8E9522-544E-46FA-9C75-60F7625A31DA}" type="slidenum">
              <a:rPr lang="en-US"/>
              <a:pPr/>
              <a:t>74</a:t>
            </a:fld>
            <a:endParaRPr lang="en-US"/>
          </a:p>
        </p:txBody>
      </p:sp>
      <p:sp>
        <p:nvSpPr>
          <p:cNvPr id="33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3247C7-0717-4347-BA29-88D4B4B787AB}" type="slidenum">
              <a:rPr lang="en-US"/>
              <a:pPr/>
              <a:t>75</a:t>
            </a:fld>
            <a:endParaRPr lang="en-US"/>
          </a:p>
        </p:txBody>
      </p:sp>
      <p:sp>
        <p:nvSpPr>
          <p:cNvPr id="33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AD32943-78F4-4800-978F-6AC51E3FA1BD}" type="slidenum">
              <a:rPr lang="en-US"/>
              <a:pPr/>
              <a:t>76</a:t>
            </a:fld>
            <a:endParaRPr lang="en-US"/>
          </a:p>
        </p:txBody>
      </p:sp>
      <p:sp>
        <p:nvSpPr>
          <p:cNvPr id="338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6AD1DB-F75B-4343-ADF5-1A8D90A6C287}" type="slidenum">
              <a:rPr lang="en-US"/>
              <a:pPr/>
              <a:t>77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00C8D8-5AB7-40F0-A548-8BBBFC7FECE1}" type="slidenum">
              <a:rPr lang="en-US"/>
              <a:pPr/>
              <a:t>78</a:t>
            </a:fld>
            <a:endParaRPr lang="en-US"/>
          </a:p>
        </p:txBody>
      </p:sp>
      <p:sp>
        <p:nvSpPr>
          <p:cNvPr id="34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DB816C-80D2-4ABB-A45C-7DD1B674F77F}" type="slidenum">
              <a:rPr lang="en-US"/>
              <a:pPr/>
              <a:t>79</a:t>
            </a:fld>
            <a:endParaRPr lang="en-US"/>
          </a:p>
        </p:txBody>
      </p:sp>
      <p:sp>
        <p:nvSpPr>
          <p:cNvPr id="342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5E84D-E3AF-4BEF-8B18-3773C8C7FAA8}" type="slidenum">
              <a:rPr lang="en-US"/>
              <a:pPr/>
              <a:t>80</a:t>
            </a:fld>
            <a:endParaRPr lang="en-US"/>
          </a:p>
        </p:txBody>
      </p:sp>
      <p:sp>
        <p:nvSpPr>
          <p:cNvPr id="343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7B7122-DA63-4928-AB93-037B89E03C25}" type="slidenum">
              <a:rPr lang="en-US"/>
              <a:pPr/>
              <a:t>81</a:t>
            </a:fld>
            <a:endParaRPr lang="en-US"/>
          </a:p>
        </p:txBody>
      </p:sp>
      <p:sp>
        <p:nvSpPr>
          <p:cNvPr id="344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3B9054-42BE-4DD1-8118-D5FC361EBFD9}" type="slidenum">
              <a:rPr lang="en-US"/>
              <a:pPr/>
              <a:t>82</a:t>
            </a:fld>
            <a:endParaRPr 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8BF6DE-7BBB-4859-98B5-49B612D2230C}" type="slidenum">
              <a:rPr lang="en-US"/>
              <a:pPr/>
              <a:t>83</a:t>
            </a:fld>
            <a:endParaRPr 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484714-6A8D-400F-897B-BCDAF0FED85E}" type="slidenum">
              <a:rPr lang="en-US"/>
              <a:pPr/>
              <a:t>84</a:t>
            </a:fld>
            <a:endParaRPr 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C498EB-FA3D-40DF-A132-3E03F63DEA91}" type="slidenum">
              <a:rPr lang="en-US"/>
              <a:pPr/>
              <a:t>85</a:t>
            </a:fld>
            <a:endParaRPr lang="en-US"/>
          </a:p>
        </p:txBody>
      </p:sp>
      <p:sp>
        <p:nvSpPr>
          <p:cNvPr id="348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5AA58D-3F52-4EB2-A0F6-3E0E45ADFFAD}" type="slidenum">
              <a:rPr lang="en-US"/>
              <a:pPr/>
              <a:t>87</a:t>
            </a:fld>
            <a:endParaRPr lang="en-US"/>
          </a:p>
        </p:txBody>
      </p:sp>
      <p:sp>
        <p:nvSpPr>
          <p:cNvPr id="350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1BFE0C-E11F-4E07-8DB6-A10B3AB32FF4}" type="slidenum">
              <a:rPr lang="en-US"/>
              <a:pPr/>
              <a:t>93</a:t>
            </a:fld>
            <a:endParaRPr lang="en-US"/>
          </a:p>
        </p:txBody>
      </p:sp>
      <p:sp>
        <p:nvSpPr>
          <p:cNvPr id="351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3CB559-AB1B-4848-ACA1-F0A13F69A1E6}" type="slidenum">
              <a:rPr lang="en-US"/>
              <a:pPr/>
              <a:t>94</a:t>
            </a:fld>
            <a:endParaRPr 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BF715E-5A8C-41CE-B1F0-704EDA5A6A3C}" type="slidenum">
              <a:rPr lang="en-US"/>
              <a:pPr/>
              <a:t>95</a:t>
            </a:fld>
            <a:endParaRPr lang="en-US"/>
          </a:p>
        </p:txBody>
      </p:sp>
      <p:sp>
        <p:nvSpPr>
          <p:cNvPr id="35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499E3F-9583-4F2C-BC9A-A12BB80A7FC8}" type="slidenum">
              <a:rPr lang="en-US"/>
              <a:pPr/>
              <a:t>96</a:t>
            </a:fld>
            <a:endParaRPr lang="en-US"/>
          </a:p>
        </p:txBody>
      </p:sp>
      <p:sp>
        <p:nvSpPr>
          <p:cNvPr id="354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9C2CA-1342-4DA7-88FE-FD275A45541B}" type="slidenum">
              <a:rPr lang="en-US"/>
              <a:pPr/>
              <a:t>97</a:t>
            </a:fld>
            <a:endParaRPr lang="en-US"/>
          </a:p>
        </p:txBody>
      </p:sp>
      <p:sp>
        <p:nvSpPr>
          <p:cNvPr id="35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B4672-3400-405A-A25A-AB48F6A615F3}" type="slidenum">
              <a:rPr lang="en-US"/>
              <a:pPr/>
              <a:t>98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CEDC9B-9E1A-494E-A8DA-B18F0669937A}" type="slidenum">
              <a:rPr lang="en-US"/>
              <a:pPr/>
              <a:t>99</a:t>
            </a:fld>
            <a:endParaRPr lang="en-US"/>
          </a:p>
        </p:txBody>
      </p:sp>
      <p:sp>
        <p:nvSpPr>
          <p:cNvPr id="36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D67563-2DE2-4988-AB9C-9E5A82F60EA0}" type="slidenum">
              <a:rPr lang="en-US"/>
              <a:pPr/>
              <a:t>100</a:t>
            </a:fld>
            <a:endParaRPr lang="en-US"/>
          </a:p>
        </p:txBody>
      </p:sp>
      <p:sp>
        <p:nvSpPr>
          <p:cNvPr id="36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99A95B-C93D-42F9-BDDA-C96891D1F102}" type="slidenum">
              <a:rPr lang="en-US"/>
              <a:pPr/>
              <a:t>101</a:t>
            </a:fld>
            <a:endParaRPr lang="en-US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C978E8-0689-4DE0-B8EE-45185020C249}" type="slidenum">
              <a:rPr lang="en-US"/>
              <a:pPr/>
              <a:t>102</a:t>
            </a:fld>
            <a:endParaRPr lang="en-US"/>
          </a:p>
        </p:txBody>
      </p:sp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473AC7-26B7-45D7-918C-99DCBD2A03CB}" type="slidenum">
              <a:rPr lang="en-US"/>
              <a:pPr/>
              <a:t>103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9C6C6E-96E1-4572-A23E-148201396D31}" type="slidenum">
              <a:rPr lang="en-US"/>
              <a:pPr/>
              <a:t>104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38FEA-0B6E-45FF-BF9F-8691F32F1C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45FD7B-9192-4573-980B-06AE186D0B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98527-9505-44BF-AE66-E83544D5BD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1EF9DA-2A92-4594-AAF6-C822AB6670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583A5C-5156-415E-88B0-F60CF28616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0F190F-25A6-469F-BFEF-C3CC8ADAB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FA7C5A-0ACC-4C5F-8B8C-CFDC0ECAC9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E5C72B-A385-4CC0-9E85-2747AAFA0A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248A-A61C-48F6-A563-7FBA376AB6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0E12E-0397-417B-947C-D0CB689C3B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C2CA23-9883-4D5F-9BF0-E8B9676583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10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B3F83162-E258-4D8B-AFD4-6C8C76B38E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10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A32EBDA8-99E5-486B-AB00-9369AAD417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10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92C8B25A-B55A-4F94-A118-B901A7E841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77724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4000500"/>
            <a:ext cx="77724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10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6400800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fld id="{062143B6-A316-4013-933F-D15AA105F9E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10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/>
            </a:lvl1pPr>
          </a:lstStyle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4008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pitchFamily="18" charset="0"/>
              </a:defRPr>
            </a:lvl1pPr>
          </a:lstStyle>
          <a:p>
            <a:fld id="{23878E43-37B7-47BB-9489-EE57F1D69D5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v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oleObject" Target="../embeddings/oleObject13.bin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7.bin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1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7.png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8.png"/><Relationship Id="rId4" Type="http://schemas.openxmlformats.org/officeDocument/2006/relationships/image" Target="../media/image6.wmf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oleObject" Target="../embeddings/oleObject21.bin"/><Relationship Id="rId18" Type="http://schemas.openxmlformats.org/officeDocument/2006/relationships/oleObject" Target="../embeddings/oleObject26.bin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17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24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image" Target="../media/image7.png"/><Relationship Id="rId15" Type="http://schemas.openxmlformats.org/officeDocument/2006/relationships/oleObject" Target="../embeddings/oleObject23.bin"/><Relationship Id="rId10" Type="http://schemas.openxmlformats.org/officeDocument/2006/relationships/oleObject" Target="../embeddings/oleObject18.bin"/><Relationship Id="rId19" Type="http://schemas.openxmlformats.org/officeDocument/2006/relationships/image" Target="../media/image8.png"/><Relationship Id="rId4" Type="http://schemas.openxmlformats.org/officeDocument/2006/relationships/image" Target="../media/image6.wmf"/><Relationship Id="rId9" Type="http://schemas.openxmlformats.org/officeDocument/2006/relationships/oleObject" Target="../embeddings/oleObject17.bin"/><Relationship Id="rId14" Type="http://schemas.openxmlformats.org/officeDocument/2006/relationships/oleObject" Target="../embeddings/oleObject22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oleObject" Target="../embeddings/oleObject34.bin"/><Relationship Id="rId18" Type="http://schemas.openxmlformats.org/officeDocument/2006/relationships/oleObject" Target="../embeddings/oleObject39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28.bin"/><Relationship Id="rId12" Type="http://schemas.openxmlformats.org/officeDocument/2006/relationships/oleObject" Target="../embeddings/oleObject33.bin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37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7.bin"/><Relationship Id="rId11" Type="http://schemas.openxmlformats.org/officeDocument/2006/relationships/oleObject" Target="../embeddings/oleObject32.bin"/><Relationship Id="rId5" Type="http://schemas.openxmlformats.org/officeDocument/2006/relationships/image" Target="../media/image7.png"/><Relationship Id="rId15" Type="http://schemas.openxmlformats.org/officeDocument/2006/relationships/oleObject" Target="../embeddings/oleObject36.bin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8.png"/><Relationship Id="rId4" Type="http://schemas.openxmlformats.org/officeDocument/2006/relationships/image" Target="../media/image6.wmf"/><Relationship Id="rId9" Type="http://schemas.openxmlformats.org/officeDocument/2006/relationships/oleObject" Target="../embeddings/oleObject30.bin"/><Relationship Id="rId14" Type="http://schemas.openxmlformats.org/officeDocument/2006/relationships/oleObject" Target="../embeddings/oleObject35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44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9.bin"/><Relationship Id="rId5" Type="http://schemas.openxmlformats.org/officeDocument/2006/relationships/oleObject" Target="../embeddings/oleObject48.bin"/><Relationship Id="rId4" Type="http://schemas.openxmlformats.org/officeDocument/2006/relationships/oleObject" Target="../embeddings/oleObject47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oleObject" Target="../embeddings/oleObject5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53.bin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57.bin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6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0.bin"/><Relationship Id="rId5" Type="http://schemas.openxmlformats.org/officeDocument/2006/relationships/oleObject" Target="../embeddings/oleObject59.bin"/><Relationship Id="rId4" Type="http://schemas.openxmlformats.org/officeDocument/2006/relationships/oleObject" Target="../embeddings/oleObject58.bin"/><Relationship Id="rId9" Type="http://schemas.openxmlformats.org/officeDocument/2006/relationships/oleObject" Target="../embeddings/oleObject63.bin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3" Type="http://schemas.openxmlformats.org/officeDocument/2006/relationships/notesSlide" Target="../notesSlides/notesSlide41.xml"/><Relationship Id="rId7" Type="http://schemas.openxmlformats.org/officeDocument/2006/relationships/oleObject" Target="../embeddings/oleObject6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66.bin"/><Relationship Id="rId5" Type="http://schemas.openxmlformats.org/officeDocument/2006/relationships/oleObject" Target="../embeddings/oleObject65.bin"/><Relationship Id="rId4" Type="http://schemas.openxmlformats.org/officeDocument/2006/relationships/oleObject" Target="../embeddings/oleObject64.bin"/><Relationship Id="rId9" Type="http://schemas.openxmlformats.org/officeDocument/2006/relationships/oleObject" Target="../embeddings/oleObject69.bin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oleObject" Target="../embeddings/oleObject7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oleObject" Target="../embeddings/oleObject70.bin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notesSlide" Target="../notesSlides/notesSlide46.xml"/><Relationship Id="rId7" Type="http://schemas.openxmlformats.org/officeDocument/2006/relationships/oleObject" Target="../embeddings/oleObject7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73.bin"/><Relationship Id="rId4" Type="http://schemas.openxmlformats.org/officeDocument/2006/relationships/oleObject" Target="../embeddings/oleObject72.bin"/><Relationship Id="rId9" Type="http://schemas.openxmlformats.org/officeDocument/2006/relationships/image" Target="../media/image1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77.bin"/><Relationship Id="rId4" Type="http://schemas.openxmlformats.org/officeDocument/2006/relationships/oleObject" Target="../embeddings/oleObject76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79.bin"/><Relationship Id="rId4" Type="http://schemas.openxmlformats.org/officeDocument/2006/relationships/oleObject" Target="../embeddings/oleObject78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3.bin"/><Relationship Id="rId13" Type="http://schemas.openxmlformats.org/officeDocument/2006/relationships/oleObject" Target="../embeddings/oleObject88.bin"/><Relationship Id="rId18" Type="http://schemas.openxmlformats.org/officeDocument/2006/relationships/image" Target="../media/image8.png"/><Relationship Id="rId3" Type="http://schemas.openxmlformats.org/officeDocument/2006/relationships/image" Target="../media/image6.wmf"/><Relationship Id="rId7" Type="http://schemas.openxmlformats.org/officeDocument/2006/relationships/oleObject" Target="../embeddings/oleObject82.bin"/><Relationship Id="rId12" Type="http://schemas.openxmlformats.org/officeDocument/2006/relationships/oleObject" Target="../embeddings/oleObject87.bin"/><Relationship Id="rId17" Type="http://schemas.openxmlformats.org/officeDocument/2006/relationships/oleObject" Target="../embeddings/oleObject92.bin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91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1.bin"/><Relationship Id="rId11" Type="http://schemas.openxmlformats.org/officeDocument/2006/relationships/oleObject" Target="../embeddings/oleObject86.bin"/><Relationship Id="rId5" Type="http://schemas.openxmlformats.org/officeDocument/2006/relationships/oleObject" Target="../embeddings/oleObject80.bin"/><Relationship Id="rId15" Type="http://schemas.openxmlformats.org/officeDocument/2006/relationships/oleObject" Target="../embeddings/oleObject90.bin"/><Relationship Id="rId10" Type="http://schemas.openxmlformats.org/officeDocument/2006/relationships/oleObject" Target="../embeddings/oleObject85.bin"/><Relationship Id="rId4" Type="http://schemas.openxmlformats.org/officeDocument/2006/relationships/image" Target="../media/image7.png"/><Relationship Id="rId9" Type="http://schemas.openxmlformats.org/officeDocument/2006/relationships/oleObject" Target="../embeddings/oleObject84.bin"/><Relationship Id="rId14" Type="http://schemas.openxmlformats.org/officeDocument/2006/relationships/oleObject" Target="../embeddings/oleObject89.bin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notesSlide" Target="../notesSlides/notesSlide64.xml"/><Relationship Id="rId7" Type="http://schemas.openxmlformats.org/officeDocument/2006/relationships/oleObject" Target="../embeddings/oleObject9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95.bin"/><Relationship Id="rId5" Type="http://schemas.openxmlformats.org/officeDocument/2006/relationships/oleObject" Target="../embeddings/oleObject94.bin"/><Relationship Id="rId4" Type="http://schemas.openxmlformats.org/officeDocument/2006/relationships/oleObject" Target="../embeddings/oleObject93.bin"/><Relationship Id="rId9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1.bin"/><Relationship Id="rId3" Type="http://schemas.openxmlformats.org/officeDocument/2006/relationships/notesSlide" Target="../notesSlides/notesSlide67.xml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99.bin"/><Relationship Id="rId5" Type="http://schemas.openxmlformats.org/officeDocument/2006/relationships/oleObject" Target="../embeddings/oleObject98.bin"/><Relationship Id="rId4" Type="http://schemas.openxmlformats.org/officeDocument/2006/relationships/oleObject" Target="../embeddings/oleObject97.bin"/><Relationship Id="rId9" Type="http://schemas.openxmlformats.org/officeDocument/2006/relationships/oleObject" Target="../embeddings/oleObject102.bin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103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106.bin"/><Relationship Id="rId5" Type="http://schemas.openxmlformats.org/officeDocument/2006/relationships/oleObject" Target="../embeddings/oleObject105.bin"/><Relationship Id="rId4" Type="http://schemas.openxmlformats.org/officeDocument/2006/relationships/oleObject" Target="../embeddings/oleObject104.bin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109.bin"/><Relationship Id="rId5" Type="http://schemas.openxmlformats.org/officeDocument/2006/relationships/oleObject" Target="../embeddings/oleObject108.bin"/><Relationship Id="rId4" Type="http://schemas.openxmlformats.org/officeDocument/2006/relationships/oleObject" Target="../embeddings/oleObject107.bin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112.bin"/><Relationship Id="rId5" Type="http://schemas.openxmlformats.org/officeDocument/2006/relationships/oleObject" Target="../embeddings/oleObject111.bin"/><Relationship Id="rId4" Type="http://schemas.openxmlformats.org/officeDocument/2006/relationships/oleObject" Target="../embeddings/oleObject110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5.vml"/><Relationship Id="rId4" Type="http://schemas.openxmlformats.org/officeDocument/2006/relationships/oleObject" Target="../embeddings/Microsoft_Office_Excel_97-2003_Worksheet1.xls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74.xml"/><Relationship Id="rId7" Type="http://schemas.openxmlformats.org/officeDocument/2006/relationships/oleObject" Target="../embeddings/oleObject116.bin"/><Relationship Id="rId12" Type="http://schemas.openxmlformats.org/officeDocument/2006/relationships/oleObject" Target="../embeddings/oleObject1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115.bin"/><Relationship Id="rId11" Type="http://schemas.openxmlformats.org/officeDocument/2006/relationships/oleObject" Target="../embeddings/oleObject120.bin"/><Relationship Id="rId5" Type="http://schemas.openxmlformats.org/officeDocument/2006/relationships/oleObject" Target="../embeddings/oleObject114.bin"/><Relationship Id="rId10" Type="http://schemas.openxmlformats.org/officeDocument/2006/relationships/oleObject" Target="../embeddings/oleObject119.bin"/><Relationship Id="rId4" Type="http://schemas.openxmlformats.org/officeDocument/2006/relationships/oleObject" Target="../embeddings/oleObject113.bin"/><Relationship Id="rId9" Type="http://schemas.openxmlformats.org/officeDocument/2006/relationships/oleObject" Target="../embeddings/oleObject118.bin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6.bin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75.xml"/><Relationship Id="rId7" Type="http://schemas.openxmlformats.org/officeDocument/2006/relationships/oleObject" Target="../embeddings/oleObject125.bin"/><Relationship Id="rId12" Type="http://schemas.openxmlformats.org/officeDocument/2006/relationships/oleObject" Target="../embeddings/oleObject13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24.bin"/><Relationship Id="rId11" Type="http://schemas.openxmlformats.org/officeDocument/2006/relationships/oleObject" Target="../embeddings/oleObject129.bin"/><Relationship Id="rId5" Type="http://schemas.openxmlformats.org/officeDocument/2006/relationships/oleObject" Target="../embeddings/oleObject123.bin"/><Relationship Id="rId10" Type="http://schemas.openxmlformats.org/officeDocument/2006/relationships/oleObject" Target="../embeddings/oleObject128.bin"/><Relationship Id="rId4" Type="http://schemas.openxmlformats.org/officeDocument/2006/relationships/oleObject" Target="../embeddings/oleObject122.bin"/><Relationship Id="rId9" Type="http://schemas.openxmlformats.org/officeDocument/2006/relationships/oleObject" Target="../embeddings/oleObject127.bin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5.bin"/><Relationship Id="rId13" Type="http://schemas.openxmlformats.org/officeDocument/2006/relationships/oleObject" Target="../embeddings/oleObject140.bin"/><Relationship Id="rId18" Type="http://schemas.openxmlformats.org/officeDocument/2006/relationships/oleObject" Target="../embeddings/oleObject145.bin"/><Relationship Id="rId3" Type="http://schemas.openxmlformats.org/officeDocument/2006/relationships/image" Target="../media/image20.png"/><Relationship Id="rId21" Type="http://schemas.openxmlformats.org/officeDocument/2006/relationships/oleObject" Target="../embeddings/oleObject148.bin"/><Relationship Id="rId7" Type="http://schemas.openxmlformats.org/officeDocument/2006/relationships/oleObject" Target="../embeddings/oleObject134.bin"/><Relationship Id="rId12" Type="http://schemas.openxmlformats.org/officeDocument/2006/relationships/oleObject" Target="../embeddings/oleObject139.bin"/><Relationship Id="rId17" Type="http://schemas.openxmlformats.org/officeDocument/2006/relationships/oleObject" Target="../embeddings/oleObject14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3.bin"/><Relationship Id="rId20" Type="http://schemas.openxmlformats.org/officeDocument/2006/relationships/oleObject" Target="../embeddings/oleObject147.bin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33.bin"/><Relationship Id="rId11" Type="http://schemas.openxmlformats.org/officeDocument/2006/relationships/oleObject" Target="../embeddings/oleObject138.bin"/><Relationship Id="rId5" Type="http://schemas.openxmlformats.org/officeDocument/2006/relationships/oleObject" Target="../embeddings/oleObject132.bin"/><Relationship Id="rId15" Type="http://schemas.openxmlformats.org/officeDocument/2006/relationships/oleObject" Target="../embeddings/oleObject142.bin"/><Relationship Id="rId10" Type="http://schemas.openxmlformats.org/officeDocument/2006/relationships/oleObject" Target="../embeddings/oleObject137.bin"/><Relationship Id="rId19" Type="http://schemas.openxmlformats.org/officeDocument/2006/relationships/oleObject" Target="../embeddings/oleObject146.bin"/><Relationship Id="rId4" Type="http://schemas.openxmlformats.org/officeDocument/2006/relationships/oleObject" Target="../embeddings/oleObject131.bin"/><Relationship Id="rId9" Type="http://schemas.openxmlformats.org/officeDocument/2006/relationships/oleObject" Target="../embeddings/oleObject136.bin"/><Relationship Id="rId14" Type="http://schemas.openxmlformats.org/officeDocument/2006/relationships/oleObject" Target="../embeddings/oleObject141.bin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2.bin"/><Relationship Id="rId13" Type="http://schemas.openxmlformats.org/officeDocument/2006/relationships/oleObject" Target="../embeddings/oleObject157.bin"/><Relationship Id="rId18" Type="http://schemas.openxmlformats.org/officeDocument/2006/relationships/oleObject" Target="../embeddings/oleObject162.bin"/><Relationship Id="rId3" Type="http://schemas.openxmlformats.org/officeDocument/2006/relationships/notesSlide" Target="../notesSlides/notesSlide77.xml"/><Relationship Id="rId21" Type="http://schemas.openxmlformats.org/officeDocument/2006/relationships/oleObject" Target="../embeddings/oleObject165.bin"/><Relationship Id="rId7" Type="http://schemas.openxmlformats.org/officeDocument/2006/relationships/oleObject" Target="../embeddings/oleObject151.bin"/><Relationship Id="rId12" Type="http://schemas.openxmlformats.org/officeDocument/2006/relationships/oleObject" Target="../embeddings/oleObject156.bin"/><Relationship Id="rId17" Type="http://schemas.openxmlformats.org/officeDocument/2006/relationships/oleObject" Target="../embeddings/oleObject161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0.bin"/><Relationship Id="rId20" Type="http://schemas.openxmlformats.org/officeDocument/2006/relationships/oleObject" Target="../embeddings/oleObject164.bin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50.bin"/><Relationship Id="rId11" Type="http://schemas.openxmlformats.org/officeDocument/2006/relationships/oleObject" Target="../embeddings/oleObject155.bin"/><Relationship Id="rId5" Type="http://schemas.openxmlformats.org/officeDocument/2006/relationships/oleObject" Target="../embeddings/oleObject149.bin"/><Relationship Id="rId15" Type="http://schemas.openxmlformats.org/officeDocument/2006/relationships/oleObject" Target="../embeddings/oleObject159.bin"/><Relationship Id="rId10" Type="http://schemas.openxmlformats.org/officeDocument/2006/relationships/oleObject" Target="../embeddings/oleObject154.bin"/><Relationship Id="rId19" Type="http://schemas.openxmlformats.org/officeDocument/2006/relationships/oleObject" Target="../embeddings/oleObject163.bin"/><Relationship Id="rId4" Type="http://schemas.openxmlformats.org/officeDocument/2006/relationships/image" Target="../media/image20.png"/><Relationship Id="rId9" Type="http://schemas.openxmlformats.org/officeDocument/2006/relationships/oleObject" Target="../embeddings/oleObject153.bin"/><Relationship Id="rId14" Type="http://schemas.openxmlformats.org/officeDocument/2006/relationships/oleObject" Target="../embeddings/oleObject158.bin"/><Relationship Id="rId22" Type="http://schemas.openxmlformats.org/officeDocument/2006/relationships/oleObject" Target="../embeddings/oleObject166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1.bin"/><Relationship Id="rId13" Type="http://schemas.openxmlformats.org/officeDocument/2006/relationships/oleObject" Target="../embeddings/oleObject176.bin"/><Relationship Id="rId18" Type="http://schemas.openxmlformats.org/officeDocument/2006/relationships/oleObject" Target="../embeddings/oleObject181.bin"/><Relationship Id="rId3" Type="http://schemas.openxmlformats.org/officeDocument/2006/relationships/image" Target="../media/image20.png"/><Relationship Id="rId7" Type="http://schemas.openxmlformats.org/officeDocument/2006/relationships/oleObject" Target="../embeddings/oleObject170.bin"/><Relationship Id="rId12" Type="http://schemas.openxmlformats.org/officeDocument/2006/relationships/oleObject" Target="../embeddings/oleObject175.bin"/><Relationship Id="rId17" Type="http://schemas.openxmlformats.org/officeDocument/2006/relationships/oleObject" Target="../embeddings/oleObject180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79.bin"/><Relationship Id="rId20" Type="http://schemas.openxmlformats.org/officeDocument/2006/relationships/oleObject" Target="../embeddings/oleObject183.bin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169.bin"/><Relationship Id="rId11" Type="http://schemas.openxmlformats.org/officeDocument/2006/relationships/oleObject" Target="../embeddings/oleObject174.bin"/><Relationship Id="rId5" Type="http://schemas.openxmlformats.org/officeDocument/2006/relationships/oleObject" Target="../embeddings/oleObject168.bin"/><Relationship Id="rId15" Type="http://schemas.openxmlformats.org/officeDocument/2006/relationships/oleObject" Target="../embeddings/oleObject178.bin"/><Relationship Id="rId10" Type="http://schemas.openxmlformats.org/officeDocument/2006/relationships/oleObject" Target="../embeddings/oleObject173.bin"/><Relationship Id="rId19" Type="http://schemas.openxmlformats.org/officeDocument/2006/relationships/oleObject" Target="../embeddings/oleObject182.bin"/><Relationship Id="rId4" Type="http://schemas.openxmlformats.org/officeDocument/2006/relationships/oleObject" Target="../embeddings/oleObject167.bin"/><Relationship Id="rId9" Type="http://schemas.openxmlformats.org/officeDocument/2006/relationships/oleObject" Target="../embeddings/oleObject172.bin"/><Relationship Id="rId14" Type="http://schemas.openxmlformats.org/officeDocument/2006/relationships/oleObject" Target="../embeddings/oleObject177.bin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185.bin"/><Relationship Id="rId4" Type="http://schemas.openxmlformats.org/officeDocument/2006/relationships/oleObject" Target="../embeddings/oleObject184.bin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2.vml"/><Relationship Id="rId4" Type="http://schemas.openxmlformats.org/officeDocument/2006/relationships/oleObject" Target="../embeddings/oleObject186.bin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187.bin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BE1AD-9AD4-4C43-85F2-732CFA95E115}" type="slidenum">
              <a:rPr lang="en-US"/>
              <a:pPr/>
              <a:t>1</a:t>
            </a:fld>
            <a:endParaRPr lang="en-US"/>
          </a:p>
        </p:txBody>
      </p:sp>
      <p:sp>
        <p:nvSpPr>
          <p:cNvPr id="241666" name="Rectangle 2"/>
          <p:cNvSpPr>
            <a:spLocks noChangeArrowheads="1"/>
          </p:cNvSpPr>
          <p:nvPr/>
        </p:nvSpPr>
        <p:spPr bwMode="auto">
          <a:xfrm>
            <a:off x="382588" y="493713"/>
            <a:ext cx="5764212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4000" dirty="0">
                <a:solidFill>
                  <a:schemeClr val="accent2"/>
                </a:solidFill>
              </a:rPr>
              <a:t>Chapter 2</a:t>
            </a:r>
            <a:br>
              <a:rPr lang="en-US" sz="4000" dirty="0">
                <a:solidFill>
                  <a:schemeClr val="accent2"/>
                </a:solidFill>
              </a:rPr>
            </a:br>
            <a:r>
              <a:rPr lang="en-US" sz="4000" dirty="0">
                <a:solidFill>
                  <a:schemeClr val="accent2"/>
                </a:solidFill>
              </a:rPr>
              <a:t>Application </a:t>
            </a:r>
            <a:endParaRPr lang="en-US" sz="4000" dirty="0" smtClean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4000" dirty="0" smtClean="0">
                <a:solidFill>
                  <a:schemeClr val="accent2"/>
                </a:solidFill>
              </a:rPr>
              <a:t>Layer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241667" name="Rectangle 3"/>
          <p:cNvSpPr>
            <a:spLocks noChangeArrowheads="1"/>
          </p:cNvSpPr>
          <p:nvPr/>
        </p:nvSpPr>
        <p:spPr bwMode="auto">
          <a:xfrm>
            <a:off x="6229350" y="3486150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solidFill>
                  <a:schemeClr val="accent2"/>
                </a:solidFill>
              </a:rPr>
              <a:t>Computer Networking: A Top Down Approach</a:t>
            </a:r>
            <a:r>
              <a:rPr lang="en-US" sz="1800">
                <a:solidFill>
                  <a:schemeClr val="accent2"/>
                </a:solidFill>
              </a:rPr>
              <a:t>, 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4</a:t>
            </a:r>
            <a:r>
              <a:rPr lang="en-US" sz="1800" baseline="30000">
                <a:solidFill>
                  <a:schemeClr val="accent2"/>
                </a:solidFill>
              </a:rPr>
              <a:t>th</a:t>
            </a:r>
            <a:r>
              <a:rPr lang="en-US" sz="1800">
                <a:solidFill>
                  <a:schemeClr val="accent2"/>
                </a:solidFill>
              </a:rPr>
              <a:t> edition. 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Jim Kurose, Keith Ross</a:t>
            </a:r>
            <a:br>
              <a:rPr lang="en-US" sz="1800">
                <a:solidFill>
                  <a:schemeClr val="accent2"/>
                </a:solidFill>
              </a:rPr>
            </a:br>
            <a:r>
              <a:rPr lang="en-US" sz="1800">
                <a:solidFill>
                  <a:schemeClr val="accent2"/>
                </a:solidFill>
              </a:rPr>
              <a:t>Addison-Wesley, July 2007. </a:t>
            </a:r>
            <a:br>
              <a:rPr lang="en-US" sz="1800">
                <a:solidFill>
                  <a:schemeClr val="accent2"/>
                </a:solidFill>
              </a:rPr>
            </a:br>
            <a:endParaRPr lang="en-US" sz="1800">
              <a:solidFill>
                <a:schemeClr val="accent2"/>
              </a:solidFill>
            </a:endParaRPr>
          </a:p>
        </p:txBody>
      </p:sp>
      <p:pic>
        <p:nvPicPr>
          <p:cNvPr id="24167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27750" y="561975"/>
            <a:ext cx="2597150" cy="32146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333750" y="3567793"/>
            <a:ext cx="2730500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solidFill>
                  <a:srgbClr val="000099"/>
                </a:solidFill>
              </a:rPr>
              <a:t>Computer Networking: A Top Down Approach</a:t>
            </a:r>
            <a:r>
              <a:rPr lang="en-US" sz="1800">
                <a:solidFill>
                  <a:srgbClr val="000099"/>
                </a:solidFill>
              </a:rPr>
              <a:t>, 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5</a:t>
            </a:r>
            <a:r>
              <a:rPr lang="en-US" sz="1800" baseline="30000">
                <a:solidFill>
                  <a:srgbClr val="000099"/>
                </a:solidFill>
              </a:rPr>
              <a:t>th</a:t>
            </a:r>
            <a:r>
              <a:rPr lang="en-US" sz="1800">
                <a:solidFill>
                  <a:srgbClr val="000099"/>
                </a:solidFill>
              </a:rPr>
              <a:t> edition. 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Jim Kurose, Keith Ross</a:t>
            </a:r>
            <a:br>
              <a:rPr lang="en-US" sz="1800">
                <a:solidFill>
                  <a:srgbClr val="000099"/>
                </a:solidFill>
              </a:rPr>
            </a:br>
            <a:r>
              <a:rPr lang="en-US" sz="1800">
                <a:solidFill>
                  <a:srgbClr val="000099"/>
                </a:solidFill>
              </a:rPr>
              <a:t>Addison-Wesley, April 2009. </a:t>
            </a:r>
            <a:br>
              <a:rPr lang="en-US" sz="1800">
                <a:solidFill>
                  <a:srgbClr val="000099"/>
                </a:solidFill>
              </a:rPr>
            </a:br>
            <a:endParaRPr lang="en-US" sz="1800">
              <a:solidFill>
                <a:srgbClr val="000099"/>
              </a:solidFill>
            </a:endParaRPr>
          </a:p>
        </p:txBody>
      </p:sp>
      <p:pic>
        <p:nvPicPr>
          <p:cNvPr id="8" name="Picture 8" descr="0136079679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2175" y="472168"/>
            <a:ext cx="2425700" cy="2994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C3353-3277-4747-8319-1FD926D80123}" type="slidenum">
              <a:rPr lang="en-US"/>
              <a:pPr/>
              <a:t>2</a:t>
            </a:fld>
            <a:endParaRPr lang="en-US"/>
          </a:p>
        </p:txBody>
      </p:sp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2.3 FTP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/>
              <a:t>2.6 P2P Applications</a:t>
            </a:r>
          </a:p>
          <a:p>
            <a:r>
              <a:rPr lang="en-US" sz="2400"/>
              <a:t>2.7 Socket programming with TCP</a:t>
            </a:r>
          </a:p>
          <a:p>
            <a:r>
              <a:rPr lang="en-US" sz="2400"/>
              <a:t>2.8 Socket programming with UDP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48735-CF7D-4551-BFB8-B348EA9F9462}" type="slidenum">
              <a:rPr lang="en-US"/>
              <a:pPr/>
              <a:t>3</a:t>
            </a:fld>
            <a:endParaRPr lang="en-US"/>
          </a:p>
        </p:txBody>
      </p:sp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35814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Our goals:</a:t>
            </a:r>
            <a:r>
              <a:rPr lang="en-US" sz="2400"/>
              <a:t> </a:t>
            </a:r>
          </a:p>
          <a:p>
            <a:r>
              <a:rPr lang="en-US" sz="2400"/>
              <a:t>conceptual, implementation aspects of network application protocols</a:t>
            </a:r>
          </a:p>
          <a:p>
            <a:pPr lvl="1"/>
            <a:r>
              <a:rPr lang="en-US"/>
              <a:t>transport-layer service models</a:t>
            </a:r>
          </a:p>
          <a:p>
            <a:pPr lvl="1"/>
            <a:r>
              <a:rPr lang="en-US"/>
              <a:t>client-server paradigm</a:t>
            </a:r>
          </a:p>
          <a:p>
            <a:pPr lvl="1"/>
            <a:r>
              <a:rPr lang="en-US"/>
              <a:t>peer-to-peer paradigm</a:t>
            </a:r>
            <a:endParaRPr lang="en-US" sz="2000"/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441450"/>
            <a:ext cx="3667125" cy="4648200"/>
          </a:xfrm>
        </p:spPr>
        <p:txBody>
          <a:bodyPr/>
          <a:lstStyle/>
          <a:p>
            <a:r>
              <a:rPr lang="en-US" sz="2400"/>
              <a:t>learn about protocols by examining popular application-level protocols</a:t>
            </a:r>
          </a:p>
          <a:p>
            <a:pPr lvl="1"/>
            <a:r>
              <a:rPr lang="en-US" sz="2000"/>
              <a:t>HTTP</a:t>
            </a:r>
          </a:p>
          <a:p>
            <a:pPr lvl="1"/>
            <a:r>
              <a:rPr lang="en-US" sz="2000"/>
              <a:t>FTP</a:t>
            </a:r>
          </a:p>
          <a:p>
            <a:pPr lvl="1"/>
            <a:r>
              <a:rPr lang="en-US" sz="2000"/>
              <a:t>SMTP / POP3 / IMAP</a:t>
            </a:r>
          </a:p>
          <a:p>
            <a:pPr lvl="1"/>
            <a:r>
              <a:rPr lang="en-US" sz="2000"/>
              <a:t>DNS</a:t>
            </a:r>
          </a:p>
          <a:p>
            <a:r>
              <a:rPr lang="en-US" sz="2400"/>
              <a:t>Intro to programming network applications</a:t>
            </a:r>
          </a:p>
          <a:p>
            <a:pPr lvl="1"/>
            <a:r>
              <a:rPr lang="en-US"/>
              <a:t>socket API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154F5-2A9F-4CE6-A6C6-8AC1EFFBAA84}" type="slidenum">
              <a:rPr lang="en-US"/>
              <a:pPr/>
              <a:t>4</a:t>
            </a:fld>
            <a:endParaRPr lang="en-US"/>
          </a:p>
        </p:txBody>
      </p:sp>
      <p:sp>
        <p:nvSpPr>
          <p:cNvPr id="176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network apps</a:t>
            </a:r>
          </a:p>
        </p:txBody>
      </p:sp>
      <p:sp>
        <p:nvSpPr>
          <p:cNvPr id="1761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/>
              <a:t>e-mail</a:t>
            </a:r>
          </a:p>
          <a:p>
            <a:r>
              <a:rPr lang="en-US" sz="2400" dirty="0"/>
              <a:t>web</a:t>
            </a:r>
          </a:p>
          <a:p>
            <a:r>
              <a:rPr lang="en-US" sz="2400" dirty="0"/>
              <a:t>instant messaging</a:t>
            </a:r>
          </a:p>
          <a:p>
            <a:r>
              <a:rPr lang="en-US" sz="2400" dirty="0"/>
              <a:t>remote login</a:t>
            </a:r>
          </a:p>
          <a:p>
            <a:r>
              <a:rPr lang="en-US" sz="2400" dirty="0" err="1"/>
              <a:t>P2P</a:t>
            </a:r>
            <a:r>
              <a:rPr lang="en-US" sz="2400" dirty="0"/>
              <a:t> file sharing</a:t>
            </a:r>
          </a:p>
          <a:p>
            <a:r>
              <a:rPr lang="en-US" sz="2400" dirty="0"/>
              <a:t>multi-user network games</a:t>
            </a:r>
          </a:p>
          <a:p>
            <a:r>
              <a:rPr lang="en-US" sz="2400" dirty="0"/>
              <a:t>streaming stored video </a:t>
            </a:r>
            <a:r>
              <a:rPr lang="en-US" sz="2400" dirty="0" smtClean="0"/>
              <a:t>(YouTube)</a:t>
            </a:r>
            <a:endParaRPr lang="en-US" sz="2400" dirty="0"/>
          </a:p>
          <a:p>
            <a:pPr>
              <a:buFont typeface="ZapfDingbats" pitchFamily="82" charset="2"/>
              <a:buNone/>
            </a:pPr>
            <a:endParaRPr lang="en-US" sz="2400" dirty="0"/>
          </a:p>
          <a:p>
            <a:pPr>
              <a:buFont typeface="ZapfDingbats" pitchFamily="82" charset="2"/>
              <a:buNone/>
            </a:pPr>
            <a:endParaRPr lang="en-US" sz="2400" dirty="0"/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 dirty="0"/>
              <a:t>voice over IP</a:t>
            </a:r>
          </a:p>
          <a:p>
            <a:r>
              <a:rPr lang="en-US" sz="2400" dirty="0"/>
              <a:t>real-time video conferencing</a:t>
            </a:r>
          </a:p>
          <a:p>
            <a:r>
              <a:rPr lang="en-US" sz="2400" dirty="0" smtClean="0"/>
              <a:t>Cloud computing</a:t>
            </a:r>
            <a:endParaRPr lang="en-US" sz="2400" dirty="0"/>
          </a:p>
          <a:p>
            <a:r>
              <a:rPr lang="en-US" sz="2400" dirty="0"/>
              <a:t> …</a:t>
            </a:r>
          </a:p>
          <a:p>
            <a:r>
              <a:rPr lang="en-US" sz="2400" dirty="0"/>
              <a:t> </a:t>
            </a:r>
          </a:p>
          <a:p>
            <a:r>
              <a:rPr lang="en-US" sz="24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7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E769F-BE92-4394-9190-B7D971CAEEAE}" type="slidenum">
              <a:rPr lang="en-US"/>
              <a:pPr/>
              <a:t>5</a:t>
            </a:fld>
            <a:endParaRPr lang="en-US"/>
          </a:p>
        </p:txBody>
      </p:sp>
      <p:sp>
        <p:nvSpPr>
          <p:cNvPr id="35389" name="Freeform 573"/>
          <p:cNvSpPr>
            <a:spLocks/>
          </p:cNvSpPr>
          <p:nvPr/>
        </p:nvSpPr>
        <p:spPr bwMode="auto">
          <a:xfrm>
            <a:off x="6737350" y="3430588"/>
            <a:ext cx="1314450" cy="674687"/>
          </a:xfrm>
          <a:custGeom>
            <a:avLst/>
            <a:gdLst/>
            <a:ahLst/>
            <a:cxnLst>
              <a:cxn ang="0">
                <a:pos x="382" y="30"/>
              </a:cxn>
              <a:cxn ang="0">
                <a:pos x="370" y="30"/>
              </a:cxn>
              <a:cxn ang="0">
                <a:pos x="126" y="32"/>
              </a:cxn>
              <a:cxn ang="0">
                <a:pos x="6" y="126"/>
              </a:cxn>
              <a:cxn ang="0">
                <a:pos x="92" y="274"/>
              </a:cxn>
              <a:cxn ang="0">
                <a:pos x="292" y="384"/>
              </a:cxn>
              <a:cxn ang="0">
                <a:pos x="540" y="416"/>
              </a:cxn>
              <a:cxn ang="0">
                <a:pos x="698" y="330"/>
              </a:cxn>
              <a:cxn ang="0">
                <a:pos x="776" y="170"/>
              </a:cxn>
              <a:cxn ang="0">
                <a:pos x="792" y="22"/>
              </a:cxn>
              <a:cxn ang="0">
                <a:pos x="560" y="38"/>
              </a:cxn>
              <a:cxn ang="0">
                <a:pos x="382" y="30"/>
              </a:cxn>
            </a:cxnLst>
            <a:rect l="0" t="0" r="r" b="b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390" name="Freeform 574"/>
          <p:cNvSpPr>
            <a:spLocks/>
          </p:cNvSpPr>
          <p:nvPr/>
        </p:nvSpPr>
        <p:spPr bwMode="auto">
          <a:xfrm>
            <a:off x="6756400" y="1905000"/>
            <a:ext cx="1730375" cy="1044575"/>
          </a:xfrm>
          <a:custGeom>
            <a:avLst/>
            <a:gdLst/>
            <a:ahLst/>
            <a:cxnLst>
              <a:cxn ang="0">
                <a:pos x="424" y="10"/>
              </a:cxn>
              <a:cxn ang="0">
                <a:pos x="288" y="70"/>
              </a:cxn>
              <a:cxn ang="0">
                <a:pos x="96" y="100"/>
              </a:cxn>
              <a:cxn ang="0">
                <a:pos x="14" y="336"/>
              </a:cxn>
              <a:cxn ang="0">
                <a:pos x="180" y="444"/>
              </a:cxn>
              <a:cxn ang="0">
                <a:pos x="346" y="426"/>
              </a:cxn>
              <a:cxn ang="0">
                <a:pos x="584" y="444"/>
              </a:cxn>
              <a:cxn ang="0">
                <a:pos x="698" y="434"/>
              </a:cxn>
              <a:cxn ang="0">
                <a:pos x="752" y="372"/>
              </a:cxn>
              <a:cxn ang="0">
                <a:pos x="750" y="158"/>
              </a:cxn>
              <a:cxn ang="0">
                <a:pos x="662" y="34"/>
              </a:cxn>
              <a:cxn ang="0">
                <a:pos x="424" y="10"/>
              </a:cxn>
            </a:cxnLst>
            <a:rect l="0" t="0" r="r" b="b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391" name="Freeform 575"/>
          <p:cNvSpPr>
            <a:spLocks/>
          </p:cNvSpPr>
          <p:nvPr/>
        </p:nvSpPr>
        <p:spPr bwMode="auto">
          <a:xfrm>
            <a:off x="5016500" y="1612900"/>
            <a:ext cx="1644650" cy="1071563"/>
          </a:xfrm>
          <a:custGeom>
            <a:avLst/>
            <a:gdLst/>
            <a:ahLst/>
            <a:cxnLst>
              <a:cxn ang="0">
                <a:pos x="648" y="11"/>
              </a:cxn>
              <a:cxn ang="0">
                <a:pos x="390" y="53"/>
              </a:cxn>
              <a:cxn ang="0">
                <a:pos x="206" y="129"/>
              </a:cxn>
              <a:cxn ang="0">
                <a:pos x="152" y="229"/>
              </a:cxn>
              <a:cxn ang="0">
                <a:pos x="22" y="297"/>
              </a:cxn>
              <a:cxn ang="0">
                <a:pos x="18" y="459"/>
              </a:cxn>
              <a:cxn ang="0">
                <a:pos x="132" y="489"/>
              </a:cxn>
              <a:cxn ang="0">
                <a:pos x="458" y="489"/>
              </a:cxn>
              <a:cxn ang="0">
                <a:pos x="598" y="555"/>
              </a:cxn>
              <a:cxn ang="0">
                <a:pos x="752" y="657"/>
              </a:cxn>
              <a:cxn ang="0">
                <a:pos x="870" y="661"/>
              </a:cxn>
              <a:cxn ang="0">
                <a:pos x="952" y="603"/>
              </a:cxn>
              <a:cxn ang="0">
                <a:pos x="992" y="445"/>
              </a:cxn>
              <a:cxn ang="0">
                <a:pos x="1018" y="291"/>
              </a:cxn>
              <a:cxn ang="0">
                <a:pos x="1022" y="107"/>
              </a:cxn>
              <a:cxn ang="0">
                <a:pos x="934" y="17"/>
              </a:cxn>
              <a:cxn ang="0">
                <a:pos x="776" y="3"/>
              </a:cxn>
              <a:cxn ang="0">
                <a:pos x="648" y="11"/>
              </a:cxn>
            </a:cxnLst>
            <a:rect l="0" t="0" r="r" b="b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5392" name="Group 576"/>
          <p:cNvGrpSpPr>
            <a:grpSpLocks/>
          </p:cNvGrpSpPr>
          <p:nvPr/>
        </p:nvGrpSpPr>
        <p:grpSpPr bwMode="auto">
          <a:xfrm>
            <a:off x="5103813" y="2947988"/>
            <a:ext cx="1458912" cy="933450"/>
            <a:chOff x="2889" y="1631"/>
            <a:chExt cx="980" cy="743"/>
          </a:xfrm>
        </p:grpSpPr>
        <p:sp>
          <p:nvSpPr>
            <p:cNvPr id="35393" name="Rectangle 577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394" name="AutoShape 578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5395" name="Group 579"/>
          <p:cNvGrpSpPr>
            <a:grpSpLocks/>
          </p:cNvGrpSpPr>
          <p:nvPr/>
        </p:nvGrpSpPr>
        <p:grpSpPr bwMode="auto">
          <a:xfrm>
            <a:off x="5805488" y="1804988"/>
            <a:ext cx="336550" cy="531812"/>
            <a:chOff x="3796" y="1043"/>
            <a:chExt cx="865" cy="1237"/>
          </a:xfrm>
        </p:grpSpPr>
        <p:sp>
          <p:nvSpPr>
            <p:cNvPr id="35396" name="Line 580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397" name="Line 581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398" name="Line 582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399" name="Line 583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0" name="Line 584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1" name="Line 585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2" name="Line 586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3" name="Line 587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4" name="Line 588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5" name="Line 589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6" name="Line 590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7" name="Line 591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8" name="Line 592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09" name="Line 593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410" name="Line 594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35411" name="Group 595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35412" name="Line 596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13" name="Line 597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14" name="Line 598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15" name="Line 599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35416" name="Group 600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35417" name="Line 601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18" name="Line 602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19" name="Line 603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20" name="Line 604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35421" name="Group 605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35422" name="Line 606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23" name="Line 607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24" name="Line 608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25" name="Line 609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35426" name="Oval 610"/>
          <p:cNvSpPr>
            <a:spLocks noChangeArrowheads="1"/>
          </p:cNvSpPr>
          <p:nvPr/>
        </p:nvSpPr>
        <p:spPr bwMode="auto">
          <a:xfrm>
            <a:off x="6862763" y="3625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27" name="Line 611"/>
          <p:cNvSpPr>
            <a:spLocks noChangeShapeType="1"/>
          </p:cNvSpPr>
          <p:nvPr/>
        </p:nvSpPr>
        <p:spPr bwMode="auto">
          <a:xfrm>
            <a:off x="6862763" y="3617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28" name="Line 612"/>
          <p:cNvSpPr>
            <a:spLocks noChangeShapeType="1"/>
          </p:cNvSpPr>
          <p:nvPr/>
        </p:nvSpPr>
        <p:spPr bwMode="auto">
          <a:xfrm>
            <a:off x="7221538" y="3617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29" name="Rectangle 613"/>
          <p:cNvSpPr>
            <a:spLocks noChangeArrowheads="1"/>
          </p:cNvSpPr>
          <p:nvPr/>
        </p:nvSpPr>
        <p:spPr bwMode="auto">
          <a:xfrm>
            <a:off x="6862763" y="3617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430" name="Oval 614"/>
          <p:cNvSpPr>
            <a:spLocks noChangeArrowheads="1"/>
          </p:cNvSpPr>
          <p:nvPr/>
        </p:nvSpPr>
        <p:spPr bwMode="auto">
          <a:xfrm>
            <a:off x="6859588" y="3549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431" name="Group 615"/>
          <p:cNvGrpSpPr>
            <a:grpSpLocks/>
          </p:cNvGrpSpPr>
          <p:nvPr/>
        </p:nvGrpSpPr>
        <p:grpSpPr bwMode="auto">
          <a:xfrm>
            <a:off x="6945313" y="3573463"/>
            <a:ext cx="179387" cy="65087"/>
            <a:chOff x="2848" y="848"/>
            <a:chExt cx="140" cy="98"/>
          </a:xfrm>
        </p:grpSpPr>
        <p:sp>
          <p:nvSpPr>
            <p:cNvPr id="35432" name="Line 6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3" name="Line 6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4" name="Line 6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435" name="Group 619"/>
          <p:cNvGrpSpPr>
            <a:grpSpLocks/>
          </p:cNvGrpSpPr>
          <p:nvPr/>
        </p:nvGrpSpPr>
        <p:grpSpPr bwMode="auto">
          <a:xfrm flipV="1">
            <a:off x="6945313" y="3573463"/>
            <a:ext cx="179387" cy="65087"/>
            <a:chOff x="2848" y="848"/>
            <a:chExt cx="140" cy="98"/>
          </a:xfrm>
        </p:grpSpPr>
        <p:sp>
          <p:nvSpPr>
            <p:cNvPr id="35436" name="Line 6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7" name="Line 6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38" name="Line 6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39" name="Oval 623"/>
          <p:cNvSpPr>
            <a:spLocks noChangeArrowheads="1"/>
          </p:cNvSpPr>
          <p:nvPr/>
        </p:nvSpPr>
        <p:spPr bwMode="auto">
          <a:xfrm>
            <a:off x="7218363" y="39052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40" name="Line 624"/>
          <p:cNvSpPr>
            <a:spLocks noChangeShapeType="1"/>
          </p:cNvSpPr>
          <p:nvPr/>
        </p:nvSpPr>
        <p:spPr bwMode="auto">
          <a:xfrm>
            <a:off x="7218363" y="38973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41" name="Line 625"/>
          <p:cNvSpPr>
            <a:spLocks noChangeShapeType="1"/>
          </p:cNvSpPr>
          <p:nvPr/>
        </p:nvSpPr>
        <p:spPr bwMode="auto">
          <a:xfrm>
            <a:off x="7577138" y="38973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42" name="Rectangle 626"/>
          <p:cNvSpPr>
            <a:spLocks noChangeArrowheads="1"/>
          </p:cNvSpPr>
          <p:nvPr/>
        </p:nvSpPr>
        <p:spPr bwMode="auto">
          <a:xfrm>
            <a:off x="7218363" y="38973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443" name="Oval 627"/>
          <p:cNvSpPr>
            <a:spLocks noChangeArrowheads="1"/>
          </p:cNvSpPr>
          <p:nvPr/>
        </p:nvSpPr>
        <p:spPr bwMode="auto">
          <a:xfrm>
            <a:off x="7215188" y="38290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444" name="Group 628"/>
          <p:cNvGrpSpPr>
            <a:grpSpLocks/>
          </p:cNvGrpSpPr>
          <p:nvPr/>
        </p:nvGrpSpPr>
        <p:grpSpPr bwMode="auto">
          <a:xfrm>
            <a:off x="7300913" y="3852863"/>
            <a:ext cx="179387" cy="65087"/>
            <a:chOff x="2848" y="848"/>
            <a:chExt cx="140" cy="98"/>
          </a:xfrm>
        </p:grpSpPr>
        <p:sp>
          <p:nvSpPr>
            <p:cNvPr id="35445" name="Line 6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46" name="Line 6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47" name="Line 6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448" name="Group 632"/>
          <p:cNvGrpSpPr>
            <a:grpSpLocks/>
          </p:cNvGrpSpPr>
          <p:nvPr/>
        </p:nvGrpSpPr>
        <p:grpSpPr bwMode="auto">
          <a:xfrm flipV="1">
            <a:off x="7300913" y="3852863"/>
            <a:ext cx="179387" cy="65087"/>
            <a:chOff x="2848" y="848"/>
            <a:chExt cx="140" cy="98"/>
          </a:xfrm>
        </p:grpSpPr>
        <p:sp>
          <p:nvSpPr>
            <p:cNvPr id="35449" name="Line 63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50" name="Line 63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51" name="Line 63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52" name="Oval 636"/>
          <p:cNvSpPr>
            <a:spLocks noChangeArrowheads="1"/>
          </p:cNvSpPr>
          <p:nvPr/>
        </p:nvSpPr>
        <p:spPr bwMode="auto">
          <a:xfrm>
            <a:off x="7497763" y="36385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53" name="Line 637"/>
          <p:cNvSpPr>
            <a:spLocks noChangeShapeType="1"/>
          </p:cNvSpPr>
          <p:nvPr/>
        </p:nvSpPr>
        <p:spPr bwMode="auto">
          <a:xfrm>
            <a:off x="7497763" y="36306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54" name="Line 638"/>
          <p:cNvSpPr>
            <a:spLocks noChangeShapeType="1"/>
          </p:cNvSpPr>
          <p:nvPr/>
        </p:nvSpPr>
        <p:spPr bwMode="auto">
          <a:xfrm>
            <a:off x="7856538" y="36306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55" name="Rectangle 639"/>
          <p:cNvSpPr>
            <a:spLocks noChangeArrowheads="1"/>
          </p:cNvSpPr>
          <p:nvPr/>
        </p:nvSpPr>
        <p:spPr bwMode="auto">
          <a:xfrm>
            <a:off x="7497763" y="36306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456" name="Oval 640"/>
          <p:cNvSpPr>
            <a:spLocks noChangeArrowheads="1"/>
          </p:cNvSpPr>
          <p:nvPr/>
        </p:nvSpPr>
        <p:spPr bwMode="auto">
          <a:xfrm>
            <a:off x="7494588" y="35623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457" name="Group 641"/>
          <p:cNvGrpSpPr>
            <a:grpSpLocks/>
          </p:cNvGrpSpPr>
          <p:nvPr/>
        </p:nvGrpSpPr>
        <p:grpSpPr bwMode="auto">
          <a:xfrm>
            <a:off x="7580313" y="3586163"/>
            <a:ext cx="179387" cy="65087"/>
            <a:chOff x="2848" y="848"/>
            <a:chExt cx="140" cy="98"/>
          </a:xfrm>
        </p:grpSpPr>
        <p:sp>
          <p:nvSpPr>
            <p:cNvPr id="35458" name="Line 64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59" name="Line 64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60" name="Line 64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461" name="Group 645"/>
          <p:cNvGrpSpPr>
            <a:grpSpLocks/>
          </p:cNvGrpSpPr>
          <p:nvPr/>
        </p:nvGrpSpPr>
        <p:grpSpPr bwMode="auto">
          <a:xfrm flipV="1">
            <a:off x="7580313" y="3586163"/>
            <a:ext cx="179387" cy="65087"/>
            <a:chOff x="2848" y="848"/>
            <a:chExt cx="140" cy="98"/>
          </a:xfrm>
        </p:grpSpPr>
        <p:sp>
          <p:nvSpPr>
            <p:cNvPr id="35462" name="Line 64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63" name="Line 64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64" name="Line 64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65" name="Oval 649"/>
          <p:cNvSpPr>
            <a:spLocks noChangeArrowheads="1"/>
          </p:cNvSpPr>
          <p:nvPr/>
        </p:nvSpPr>
        <p:spPr bwMode="auto">
          <a:xfrm>
            <a:off x="6962775" y="2476500"/>
            <a:ext cx="347663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66" name="Line 650"/>
          <p:cNvSpPr>
            <a:spLocks noChangeShapeType="1"/>
          </p:cNvSpPr>
          <p:nvPr/>
        </p:nvSpPr>
        <p:spPr bwMode="auto">
          <a:xfrm>
            <a:off x="6962775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67" name="Line 651"/>
          <p:cNvSpPr>
            <a:spLocks noChangeShapeType="1"/>
          </p:cNvSpPr>
          <p:nvPr/>
        </p:nvSpPr>
        <p:spPr bwMode="auto">
          <a:xfrm>
            <a:off x="7310438" y="2468563"/>
            <a:ext cx="0" cy="55562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68" name="Rectangle 652"/>
          <p:cNvSpPr>
            <a:spLocks noChangeArrowheads="1"/>
          </p:cNvSpPr>
          <p:nvPr/>
        </p:nvSpPr>
        <p:spPr bwMode="auto">
          <a:xfrm>
            <a:off x="6962775" y="2468563"/>
            <a:ext cx="344488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469" name="Oval 653"/>
          <p:cNvSpPr>
            <a:spLocks noChangeArrowheads="1"/>
          </p:cNvSpPr>
          <p:nvPr/>
        </p:nvSpPr>
        <p:spPr bwMode="auto">
          <a:xfrm>
            <a:off x="6959600" y="2405063"/>
            <a:ext cx="347663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470" name="Group 654"/>
          <p:cNvGrpSpPr>
            <a:grpSpLocks/>
          </p:cNvGrpSpPr>
          <p:nvPr/>
        </p:nvGrpSpPr>
        <p:grpSpPr bwMode="auto">
          <a:xfrm>
            <a:off x="7043738" y="2427288"/>
            <a:ext cx="171450" cy="61912"/>
            <a:chOff x="2848" y="848"/>
            <a:chExt cx="140" cy="98"/>
          </a:xfrm>
        </p:grpSpPr>
        <p:sp>
          <p:nvSpPr>
            <p:cNvPr id="35471" name="Line 6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72" name="Line 6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73" name="Line 6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474" name="Group 658"/>
          <p:cNvGrpSpPr>
            <a:grpSpLocks/>
          </p:cNvGrpSpPr>
          <p:nvPr/>
        </p:nvGrpSpPr>
        <p:grpSpPr bwMode="auto">
          <a:xfrm flipV="1">
            <a:off x="7043738" y="2427288"/>
            <a:ext cx="171450" cy="60325"/>
            <a:chOff x="2848" y="848"/>
            <a:chExt cx="140" cy="98"/>
          </a:xfrm>
        </p:grpSpPr>
        <p:sp>
          <p:nvSpPr>
            <p:cNvPr id="35475" name="Line 65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76" name="Line 66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77" name="Line 66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78" name="Oval 662"/>
          <p:cNvSpPr>
            <a:spLocks noChangeArrowheads="1"/>
          </p:cNvSpPr>
          <p:nvPr/>
        </p:nvSpPr>
        <p:spPr bwMode="auto">
          <a:xfrm>
            <a:off x="6961188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79" name="Line 663"/>
          <p:cNvSpPr>
            <a:spLocks noChangeShapeType="1"/>
          </p:cNvSpPr>
          <p:nvPr/>
        </p:nvSpPr>
        <p:spPr bwMode="auto">
          <a:xfrm>
            <a:off x="6961188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80" name="Line 664"/>
          <p:cNvSpPr>
            <a:spLocks noChangeShapeType="1"/>
          </p:cNvSpPr>
          <p:nvPr/>
        </p:nvSpPr>
        <p:spPr bwMode="auto">
          <a:xfrm>
            <a:off x="7319963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81" name="Rectangle 665"/>
          <p:cNvSpPr>
            <a:spLocks noChangeArrowheads="1"/>
          </p:cNvSpPr>
          <p:nvPr/>
        </p:nvSpPr>
        <p:spPr bwMode="auto">
          <a:xfrm>
            <a:off x="6961188" y="2728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482" name="Oval 666"/>
          <p:cNvSpPr>
            <a:spLocks noChangeArrowheads="1"/>
          </p:cNvSpPr>
          <p:nvPr/>
        </p:nvSpPr>
        <p:spPr bwMode="auto">
          <a:xfrm>
            <a:off x="6958013" y="2660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483" name="Group 667"/>
          <p:cNvGrpSpPr>
            <a:grpSpLocks/>
          </p:cNvGrpSpPr>
          <p:nvPr/>
        </p:nvGrpSpPr>
        <p:grpSpPr bwMode="auto">
          <a:xfrm>
            <a:off x="7043738" y="2684463"/>
            <a:ext cx="179387" cy="65087"/>
            <a:chOff x="2848" y="848"/>
            <a:chExt cx="140" cy="98"/>
          </a:xfrm>
        </p:grpSpPr>
        <p:sp>
          <p:nvSpPr>
            <p:cNvPr id="35484" name="Line 66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85" name="Line 66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86" name="Line 67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487" name="Group 671"/>
          <p:cNvGrpSpPr>
            <a:grpSpLocks/>
          </p:cNvGrpSpPr>
          <p:nvPr/>
        </p:nvGrpSpPr>
        <p:grpSpPr bwMode="auto">
          <a:xfrm flipV="1">
            <a:off x="7043738" y="2684463"/>
            <a:ext cx="179387" cy="65087"/>
            <a:chOff x="2848" y="848"/>
            <a:chExt cx="140" cy="98"/>
          </a:xfrm>
        </p:grpSpPr>
        <p:sp>
          <p:nvSpPr>
            <p:cNvPr id="35488" name="Line 67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89" name="Line 67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90" name="Line 67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491" name="Oval 675"/>
          <p:cNvSpPr>
            <a:spLocks noChangeArrowheads="1"/>
          </p:cNvSpPr>
          <p:nvPr/>
        </p:nvSpPr>
        <p:spPr bwMode="auto">
          <a:xfrm>
            <a:off x="7437438" y="2378075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92" name="Line 676"/>
          <p:cNvSpPr>
            <a:spLocks noChangeShapeType="1"/>
          </p:cNvSpPr>
          <p:nvPr/>
        </p:nvSpPr>
        <p:spPr bwMode="auto">
          <a:xfrm>
            <a:off x="74374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93" name="Line 677"/>
          <p:cNvSpPr>
            <a:spLocks noChangeShapeType="1"/>
          </p:cNvSpPr>
          <p:nvPr/>
        </p:nvSpPr>
        <p:spPr bwMode="auto">
          <a:xfrm>
            <a:off x="7767638" y="2371725"/>
            <a:ext cx="0" cy="5238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494" name="Rectangle 678"/>
          <p:cNvSpPr>
            <a:spLocks noChangeArrowheads="1"/>
          </p:cNvSpPr>
          <p:nvPr/>
        </p:nvSpPr>
        <p:spPr bwMode="auto">
          <a:xfrm>
            <a:off x="7437438" y="2371725"/>
            <a:ext cx="327025" cy="5238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495" name="Oval 679"/>
          <p:cNvSpPr>
            <a:spLocks noChangeArrowheads="1"/>
          </p:cNvSpPr>
          <p:nvPr/>
        </p:nvSpPr>
        <p:spPr bwMode="auto">
          <a:xfrm>
            <a:off x="7434263" y="2309813"/>
            <a:ext cx="330200" cy="1000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496" name="Group 680"/>
          <p:cNvGrpSpPr>
            <a:grpSpLocks/>
          </p:cNvGrpSpPr>
          <p:nvPr/>
        </p:nvGrpSpPr>
        <p:grpSpPr bwMode="auto">
          <a:xfrm>
            <a:off x="7513638" y="2332038"/>
            <a:ext cx="163512" cy="57150"/>
            <a:chOff x="2848" y="848"/>
            <a:chExt cx="140" cy="98"/>
          </a:xfrm>
        </p:grpSpPr>
        <p:sp>
          <p:nvSpPr>
            <p:cNvPr id="35497" name="Line 68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98" name="Line 68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499" name="Line 68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00" name="Group 684"/>
          <p:cNvGrpSpPr>
            <a:grpSpLocks/>
          </p:cNvGrpSpPr>
          <p:nvPr/>
        </p:nvGrpSpPr>
        <p:grpSpPr bwMode="auto">
          <a:xfrm flipV="1">
            <a:off x="7513638" y="2330450"/>
            <a:ext cx="163512" cy="58738"/>
            <a:chOff x="2848" y="848"/>
            <a:chExt cx="140" cy="98"/>
          </a:xfrm>
        </p:grpSpPr>
        <p:sp>
          <p:nvSpPr>
            <p:cNvPr id="35501" name="Line 68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02" name="Line 68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03" name="Line 68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504" name="Oval 688"/>
          <p:cNvSpPr>
            <a:spLocks noChangeArrowheads="1"/>
          </p:cNvSpPr>
          <p:nvPr/>
        </p:nvSpPr>
        <p:spPr bwMode="auto">
          <a:xfrm>
            <a:off x="7523163" y="2736850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05" name="Line 689"/>
          <p:cNvSpPr>
            <a:spLocks noChangeShapeType="1"/>
          </p:cNvSpPr>
          <p:nvPr/>
        </p:nvSpPr>
        <p:spPr bwMode="auto">
          <a:xfrm>
            <a:off x="7523163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06" name="Line 690"/>
          <p:cNvSpPr>
            <a:spLocks noChangeShapeType="1"/>
          </p:cNvSpPr>
          <p:nvPr/>
        </p:nvSpPr>
        <p:spPr bwMode="auto">
          <a:xfrm>
            <a:off x="7881938" y="2728913"/>
            <a:ext cx="0" cy="5873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07" name="Rectangle 691"/>
          <p:cNvSpPr>
            <a:spLocks noChangeArrowheads="1"/>
          </p:cNvSpPr>
          <p:nvPr/>
        </p:nvSpPr>
        <p:spPr bwMode="auto">
          <a:xfrm>
            <a:off x="7523163" y="2728913"/>
            <a:ext cx="355600" cy="5873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508" name="Oval 692"/>
          <p:cNvSpPr>
            <a:spLocks noChangeArrowheads="1"/>
          </p:cNvSpPr>
          <p:nvPr/>
        </p:nvSpPr>
        <p:spPr bwMode="auto">
          <a:xfrm>
            <a:off x="7519988" y="2660650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509" name="Group 693"/>
          <p:cNvGrpSpPr>
            <a:grpSpLocks/>
          </p:cNvGrpSpPr>
          <p:nvPr/>
        </p:nvGrpSpPr>
        <p:grpSpPr bwMode="auto">
          <a:xfrm>
            <a:off x="7605713" y="2684463"/>
            <a:ext cx="179387" cy="65087"/>
            <a:chOff x="2848" y="848"/>
            <a:chExt cx="140" cy="98"/>
          </a:xfrm>
        </p:grpSpPr>
        <p:sp>
          <p:nvSpPr>
            <p:cNvPr id="35510" name="Line 69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11" name="Line 69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12" name="Line 69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13" name="Group 697"/>
          <p:cNvGrpSpPr>
            <a:grpSpLocks/>
          </p:cNvGrpSpPr>
          <p:nvPr/>
        </p:nvGrpSpPr>
        <p:grpSpPr bwMode="auto">
          <a:xfrm flipV="1">
            <a:off x="7605713" y="2684463"/>
            <a:ext cx="179387" cy="65087"/>
            <a:chOff x="2848" y="848"/>
            <a:chExt cx="140" cy="98"/>
          </a:xfrm>
        </p:grpSpPr>
        <p:sp>
          <p:nvSpPr>
            <p:cNvPr id="35514" name="Line 69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15" name="Line 69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16" name="Line 70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517" name="Oval 701"/>
          <p:cNvSpPr>
            <a:spLocks noChangeArrowheads="1"/>
          </p:cNvSpPr>
          <p:nvPr/>
        </p:nvSpPr>
        <p:spPr bwMode="auto">
          <a:xfrm>
            <a:off x="6113463" y="247173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18" name="Line 702"/>
          <p:cNvSpPr>
            <a:spLocks noChangeShapeType="1"/>
          </p:cNvSpPr>
          <p:nvPr/>
        </p:nvSpPr>
        <p:spPr bwMode="auto">
          <a:xfrm>
            <a:off x="6113463" y="24638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19" name="Line 703"/>
          <p:cNvSpPr>
            <a:spLocks noChangeShapeType="1"/>
          </p:cNvSpPr>
          <p:nvPr/>
        </p:nvSpPr>
        <p:spPr bwMode="auto">
          <a:xfrm>
            <a:off x="6459538" y="246380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20" name="Rectangle 704"/>
          <p:cNvSpPr>
            <a:spLocks noChangeArrowheads="1"/>
          </p:cNvSpPr>
          <p:nvPr/>
        </p:nvSpPr>
        <p:spPr bwMode="auto">
          <a:xfrm>
            <a:off x="6113463" y="246380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521" name="Oval 705"/>
          <p:cNvSpPr>
            <a:spLocks noChangeArrowheads="1"/>
          </p:cNvSpPr>
          <p:nvPr/>
        </p:nvSpPr>
        <p:spPr bwMode="auto">
          <a:xfrm>
            <a:off x="6110288" y="240030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522" name="Group 706"/>
          <p:cNvGrpSpPr>
            <a:grpSpLocks/>
          </p:cNvGrpSpPr>
          <p:nvPr/>
        </p:nvGrpSpPr>
        <p:grpSpPr bwMode="auto">
          <a:xfrm>
            <a:off x="6194425" y="2422525"/>
            <a:ext cx="171450" cy="60325"/>
            <a:chOff x="2848" y="848"/>
            <a:chExt cx="140" cy="98"/>
          </a:xfrm>
        </p:grpSpPr>
        <p:sp>
          <p:nvSpPr>
            <p:cNvPr id="35523" name="Line 70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24" name="Line 70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25" name="Line 70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26" name="Group 710"/>
          <p:cNvGrpSpPr>
            <a:grpSpLocks/>
          </p:cNvGrpSpPr>
          <p:nvPr/>
        </p:nvGrpSpPr>
        <p:grpSpPr bwMode="auto">
          <a:xfrm flipV="1">
            <a:off x="6194425" y="2422525"/>
            <a:ext cx="171450" cy="58738"/>
            <a:chOff x="2848" y="848"/>
            <a:chExt cx="140" cy="98"/>
          </a:xfrm>
        </p:grpSpPr>
        <p:sp>
          <p:nvSpPr>
            <p:cNvPr id="35527" name="Line 71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28" name="Line 71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29" name="Line 71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530" name="Oval 714"/>
          <p:cNvSpPr>
            <a:spLocks noChangeArrowheads="1"/>
          </p:cNvSpPr>
          <p:nvPr/>
        </p:nvSpPr>
        <p:spPr bwMode="auto">
          <a:xfrm>
            <a:off x="5807075" y="3621088"/>
            <a:ext cx="346075" cy="87312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31" name="Line 715"/>
          <p:cNvSpPr>
            <a:spLocks noChangeShapeType="1"/>
          </p:cNvSpPr>
          <p:nvPr/>
        </p:nvSpPr>
        <p:spPr bwMode="auto">
          <a:xfrm>
            <a:off x="5807075" y="36131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32" name="Line 716"/>
          <p:cNvSpPr>
            <a:spLocks noChangeShapeType="1"/>
          </p:cNvSpPr>
          <p:nvPr/>
        </p:nvSpPr>
        <p:spPr bwMode="auto">
          <a:xfrm>
            <a:off x="6153150" y="3613150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33" name="Rectangle 717"/>
          <p:cNvSpPr>
            <a:spLocks noChangeArrowheads="1"/>
          </p:cNvSpPr>
          <p:nvPr/>
        </p:nvSpPr>
        <p:spPr bwMode="auto">
          <a:xfrm>
            <a:off x="5807075" y="3613150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35534" name="Oval 718"/>
          <p:cNvSpPr>
            <a:spLocks noChangeArrowheads="1"/>
          </p:cNvSpPr>
          <p:nvPr/>
        </p:nvSpPr>
        <p:spPr bwMode="auto">
          <a:xfrm>
            <a:off x="5803900" y="3549650"/>
            <a:ext cx="346075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535" name="Group 719"/>
          <p:cNvGrpSpPr>
            <a:grpSpLocks/>
          </p:cNvGrpSpPr>
          <p:nvPr/>
        </p:nvGrpSpPr>
        <p:grpSpPr bwMode="auto">
          <a:xfrm>
            <a:off x="5888038" y="3571875"/>
            <a:ext cx="171450" cy="60325"/>
            <a:chOff x="2848" y="848"/>
            <a:chExt cx="140" cy="98"/>
          </a:xfrm>
        </p:grpSpPr>
        <p:sp>
          <p:nvSpPr>
            <p:cNvPr id="35536" name="Line 7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37" name="Line 7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38" name="Line 7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5539" name="Group 723"/>
          <p:cNvGrpSpPr>
            <a:grpSpLocks/>
          </p:cNvGrpSpPr>
          <p:nvPr/>
        </p:nvGrpSpPr>
        <p:grpSpPr bwMode="auto">
          <a:xfrm flipV="1">
            <a:off x="5888038" y="3571875"/>
            <a:ext cx="171450" cy="58738"/>
            <a:chOff x="2848" y="848"/>
            <a:chExt cx="140" cy="98"/>
          </a:xfrm>
        </p:grpSpPr>
        <p:sp>
          <p:nvSpPr>
            <p:cNvPr id="35540" name="Line 72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41" name="Line 72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42" name="Line 72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5543" name="Line 727"/>
          <p:cNvSpPr>
            <a:spLocks noChangeShapeType="1"/>
          </p:cNvSpPr>
          <p:nvPr/>
        </p:nvSpPr>
        <p:spPr bwMode="auto">
          <a:xfrm flipV="1">
            <a:off x="7005638" y="3978275"/>
            <a:ext cx="227012" cy="4365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44" name="Line 728"/>
          <p:cNvSpPr>
            <a:spLocks noChangeShapeType="1"/>
          </p:cNvSpPr>
          <p:nvPr/>
        </p:nvSpPr>
        <p:spPr bwMode="auto">
          <a:xfrm>
            <a:off x="7129463" y="3716338"/>
            <a:ext cx="163512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45" name="Line 729"/>
          <p:cNvSpPr>
            <a:spLocks noChangeShapeType="1"/>
          </p:cNvSpPr>
          <p:nvPr/>
        </p:nvSpPr>
        <p:spPr bwMode="auto">
          <a:xfrm>
            <a:off x="7226300" y="3636963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46" name="Line 730"/>
          <p:cNvSpPr>
            <a:spLocks noChangeShapeType="1"/>
          </p:cNvSpPr>
          <p:nvPr/>
        </p:nvSpPr>
        <p:spPr bwMode="auto">
          <a:xfrm flipV="1">
            <a:off x="7462838" y="3722688"/>
            <a:ext cx="134937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47" name="Line 731"/>
          <p:cNvSpPr>
            <a:spLocks noChangeShapeType="1"/>
          </p:cNvSpPr>
          <p:nvPr/>
        </p:nvSpPr>
        <p:spPr bwMode="auto">
          <a:xfrm>
            <a:off x="6161088" y="3643313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48" name="Line 732"/>
          <p:cNvSpPr>
            <a:spLocks noChangeShapeType="1"/>
          </p:cNvSpPr>
          <p:nvPr/>
        </p:nvSpPr>
        <p:spPr bwMode="auto">
          <a:xfrm>
            <a:off x="6456363" y="2490788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49" name="Line 733"/>
          <p:cNvSpPr>
            <a:spLocks noChangeShapeType="1"/>
          </p:cNvSpPr>
          <p:nvPr/>
        </p:nvSpPr>
        <p:spPr bwMode="auto">
          <a:xfrm>
            <a:off x="6022975" y="2319338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50" name="Freeform 734"/>
          <p:cNvSpPr>
            <a:spLocks/>
          </p:cNvSpPr>
          <p:nvPr/>
        </p:nvSpPr>
        <p:spPr bwMode="auto">
          <a:xfrm>
            <a:off x="5343525" y="4325938"/>
            <a:ext cx="2979738" cy="1455737"/>
          </a:xfrm>
          <a:custGeom>
            <a:avLst/>
            <a:gdLst/>
            <a:ahLst/>
            <a:cxnLst>
              <a:cxn ang="0">
                <a:pos x="889" y="23"/>
              </a:cxn>
              <a:cxn ang="0">
                <a:pos x="692" y="109"/>
              </a:cxn>
              <a:cxn ang="0">
                <a:pos x="415" y="91"/>
              </a:cxn>
              <a:cxn ang="0">
                <a:pos x="112" y="170"/>
              </a:cxn>
              <a:cxn ang="0">
                <a:pos x="50" y="353"/>
              </a:cxn>
              <a:cxn ang="0">
                <a:pos x="14" y="528"/>
              </a:cxn>
              <a:cxn ang="0">
                <a:pos x="139" y="650"/>
              </a:cxn>
              <a:cxn ang="0">
                <a:pos x="505" y="781"/>
              </a:cxn>
              <a:cxn ang="0">
                <a:pos x="933" y="886"/>
              </a:cxn>
              <a:cxn ang="0">
                <a:pos x="1370" y="901"/>
              </a:cxn>
              <a:cxn ang="0">
                <a:pos x="1676" y="793"/>
              </a:cxn>
              <a:cxn ang="0">
                <a:pos x="1860" y="624"/>
              </a:cxn>
              <a:cxn ang="0">
                <a:pos x="1776" y="219"/>
              </a:cxn>
              <a:cxn ang="0">
                <a:pos x="1503" y="100"/>
              </a:cxn>
              <a:cxn ang="0">
                <a:pos x="1200" y="13"/>
              </a:cxn>
              <a:cxn ang="0">
                <a:pos x="889" y="23"/>
              </a:cxn>
            </a:cxnLst>
            <a:rect l="0" t="0" r="r" b="b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51" name="Line 735"/>
          <p:cNvSpPr>
            <a:spLocks noChangeShapeType="1"/>
          </p:cNvSpPr>
          <p:nvPr/>
        </p:nvSpPr>
        <p:spPr bwMode="auto">
          <a:xfrm rot="-5400000">
            <a:off x="7578725" y="5062538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52" name="Line 736"/>
          <p:cNvSpPr>
            <a:spLocks noChangeShapeType="1"/>
          </p:cNvSpPr>
          <p:nvPr/>
        </p:nvSpPr>
        <p:spPr bwMode="auto">
          <a:xfrm rot="5400000" flipV="1">
            <a:off x="7724775" y="5343525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553" name="Line 737"/>
          <p:cNvSpPr>
            <a:spLocks noChangeShapeType="1"/>
          </p:cNvSpPr>
          <p:nvPr/>
        </p:nvSpPr>
        <p:spPr bwMode="auto">
          <a:xfrm rot="-5400000">
            <a:off x="7910513" y="5019675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5554" name="Group 738"/>
          <p:cNvGrpSpPr>
            <a:grpSpLocks/>
          </p:cNvGrpSpPr>
          <p:nvPr/>
        </p:nvGrpSpPr>
        <p:grpSpPr bwMode="auto">
          <a:xfrm>
            <a:off x="7489825" y="4729163"/>
            <a:ext cx="501650" cy="234950"/>
            <a:chOff x="4701" y="2996"/>
            <a:chExt cx="316" cy="148"/>
          </a:xfrm>
        </p:grpSpPr>
        <p:sp>
          <p:nvSpPr>
            <p:cNvPr id="35555" name="Oval 739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56" name="Line 740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57" name="Line 741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58" name="Rectangle 742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35559" name="Oval 743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560" name="Group 744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35561" name="Line 7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62" name="Line 7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63" name="Line 7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564" name="Group 748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35565" name="Line 7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66" name="Line 7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67" name="Line 7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5568" name="Group 752"/>
          <p:cNvGrpSpPr>
            <a:grpSpLocks/>
          </p:cNvGrpSpPr>
          <p:nvPr/>
        </p:nvGrpSpPr>
        <p:grpSpPr bwMode="auto">
          <a:xfrm>
            <a:off x="6673850" y="4452938"/>
            <a:ext cx="501650" cy="234950"/>
            <a:chOff x="3600" y="219"/>
            <a:chExt cx="360" cy="175"/>
          </a:xfrm>
        </p:grpSpPr>
        <p:sp>
          <p:nvSpPr>
            <p:cNvPr id="35569" name="Oval 753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70" name="Line 754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71" name="Line 755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72" name="Rectangle 756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35573" name="Oval 757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574" name="Group 758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5575" name="Line 7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76" name="Line 7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77" name="Line 7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578" name="Group 762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5579" name="Line 7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80" name="Line 7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81" name="Line 7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5582" name="Group 766"/>
          <p:cNvGrpSpPr>
            <a:grpSpLocks/>
          </p:cNvGrpSpPr>
          <p:nvPr/>
        </p:nvGrpSpPr>
        <p:grpSpPr bwMode="auto">
          <a:xfrm>
            <a:off x="6008688" y="4757738"/>
            <a:ext cx="501650" cy="234950"/>
            <a:chOff x="3600" y="219"/>
            <a:chExt cx="360" cy="175"/>
          </a:xfrm>
        </p:grpSpPr>
        <p:sp>
          <p:nvSpPr>
            <p:cNvPr id="35583" name="Oval 76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84" name="Line 76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85" name="Line 76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586" name="Rectangle 77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35587" name="Oval 77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588" name="Group 77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5589" name="Line 7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90" name="Line 7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91" name="Line 7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592" name="Group 77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35593" name="Line 7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94" name="Line 7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595" name="Line 7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5596" name="Line 780"/>
          <p:cNvSpPr>
            <a:spLocks noChangeShapeType="1"/>
          </p:cNvSpPr>
          <p:nvPr/>
        </p:nvSpPr>
        <p:spPr bwMode="auto">
          <a:xfrm>
            <a:off x="7123113" y="4664075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97" name="Line 781"/>
          <p:cNvSpPr>
            <a:spLocks noChangeShapeType="1"/>
          </p:cNvSpPr>
          <p:nvPr/>
        </p:nvSpPr>
        <p:spPr bwMode="auto">
          <a:xfrm flipV="1">
            <a:off x="6470650" y="4676775"/>
            <a:ext cx="277813" cy="1095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98" name="Line 782"/>
          <p:cNvSpPr>
            <a:spLocks noChangeShapeType="1"/>
          </p:cNvSpPr>
          <p:nvPr/>
        </p:nvSpPr>
        <p:spPr bwMode="auto">
          <a:xfrm flipV="1">
            <a:off x="6513513" y="4879975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599" name="Line 783"/>
          <p:cNvSpPr>
            <a:spLocks noChangeShapeType="1"/>
          </p:cNvSpPr>
          <p:nvPr/>
        </p:nvSpPr>
        <p:spPr bwMode="auto">
          <a:xfrm flipH="1">
            <a:off x="5808663" y="4625975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0" name="Line 784"/>
          <p:cNvSpPr>
            <a:spLocks noChangeShapeType="1"/>
          </p:cNvSpPr>
          <p:nvPr/>
        </p:nvSpPr>
        <p:spPr bwMode="auto">
          <a:xfrm>
            <a:off x="5834063" y="4676775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1" name="Line 785"/>
          <p:cNvSpPr>
            <a:spLocks noChangeShapeType="1"/>
          </p:cNvSpPr>
          <p:nvPr/>
        </p:nvSpPr>
        <p:spPr bwMode="auto">
          <a:xfrm>
            <a:off x="5694363" y="5013325"/>
            <a:ext cx="1539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2" name="Line 786"/>
          <p:cNvSpPr>
            <a:spLocks noChangeShapeType="1"/>
          </p:cNvSpPr>
          <p:nvPr/>
        </p:nvSpPr>
        <p:spPr bwMode="auto">
          <a:xfrm>
            <a:off x="5946775" y="5092700"/>
            <a:ext cx="49053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3" name="Line 787"/>
          <p:cNvSpPr>
            <a:spLocks noChangeShapeType="1"/>
          </p:cNvSpPr>
          <p:nvPr/>
        </p:nvSpPr>
        <p:spPr bwMode="auto">
          <a:xfrm flipH="1">
            <a:off x="6186488" y="5000625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4" name="Line 788"/>
          <p:cNvSpPr>
            <a:spLocks noChangeShapeType="1"/>
          </p:cNvSpPr>
          <p:nvPr/>
        </p:nvSpPr>
        <p:spPr bwMode="auto">
          <a:xfrm>
            <a:off x="5999163" y="5089525"/>
            <a:ext cx="1587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5" name="Line 789"/>
          <p:cNvSpPr>
            <a:spLocks noChangeShapeType="1"/>
          </p:cNvSpPr>
          <p:nvPr/>
        </p:nvSpPr>
        <p:spPr bwMode="auto">
          <a:xfrm flipH="1" flipV="1">
            <a:off x="6396038" y="5097463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6" name="Line 790"/>
          <p:cNvSpPr>
            <a:spLocks noChangeShapeType="1"/>
          </p:cNvSpPr>
          <p:nvPr/>
        </p:nvSpPr>
        <p:spPr bwMode="auto">
          <a:xfrm>
            <a:off x="6477000" y="4956175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07" name="Line 791"/>
          <p:cNvSpPr>
            <a:spLocks noChangeShapeType="1"/>
          </p:cNvSpPr>
          <p:nvPr/>
        </p:nvSpPr>
        <p:spPr bwMode="auto">
          <a:xfrm>
            <a:off x="5926138" y="4891088"/>
            <a:ext cx="809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5608" name="Group 792"/>
          <p:cNvGrpSpPr>
            <a:grpSpLocks/>
          </p:cNvGrpSpPr>
          <p:nvPr/>
        </p:nvGrpSpPr>
        <p:grpSpPr bwMode="auto">
          <a:xfrm>
            <a:off x="5111750" y="1651000"/>
            <a:ext cx="3021013" cy="3981450"/>
            <a:chOff x="-1203" y="1352"/>
            <a:chExt cx="1903" cy="2508"/>
          </a:xfrm>
        </p:grpSpPr>
        <p:grpSp>
          <p:nvGrpSpPr>
            <p:cNvPr id="35609" name="Group 793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35610" name="Picture 794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</p:spPr>
          </p:pic>
          <p:sp>
            <p:nvSpPr>
              <p:cNvPr id="35611" name="Line 795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12" name="Line 796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35613" name="Picture 797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</p:spPr>
        </p:pic>
        <p:grpSp>
          <p:nvGrpSpPr>
            <p:cNvPr id="35614" name="Group 798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35615" name="Object 799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5615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35616" name="Object 800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5616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35617" name="Group 801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35618" name="Object 80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5618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35619" name="Object 80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5619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35620" name="Object 804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35620" name="Clip" r:id="rId10" imgW="1305000" imgH="1085760" progId="">
                <p:embed/>
              </p:oleObj>
            </a:graphicData>
          </a:graphic>
        </p:graphicFrame>
        <p:grpSp>
          <p:nvGrpSpPr>
            <p:cNvPr id="35621" name="Group 805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35622" name="AutoShape 80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3" name="Rectangle 80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4" name="Rectangle 80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5" name="AutoShape 80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6" name="Line 81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7" name="Line 81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8" name="Rectangle 81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29" name="Rectangle 81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35630" name="Object 814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35630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35631" name="Object 815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35631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35632" name="Object 816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35632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35633" name="Object 817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35633" name="Clip" r:id="rId14" imgW="1305000" imgH="1085760" progId="">
                <p:embed/>
              </p:oleObj>
            </a:graphicData>
          </a:graphic>
        </p:graphicFrame>
        <p:grpSp>
          <p:nvGrpSpPr>
            <p:cNvPr id="35634" name="Group 818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35635" name="Object 819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5635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35636" name="Object 820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5636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35637" name="Group 821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35638" name="Object 82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5638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35639" name="Object 82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5639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35640" name="Group 824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35641" name="AutoShape 825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2" name="Rectangle 826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3" name="Rectangle 827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4" name="AutoShape 828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5" name="Line 829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6" name="Line 830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7" name="Rectangle 831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48" name="Rectangle 832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5649" name="Line 833"/>
          <p:cNvSpPr>
            <a:spLocks noChangeShapeType="1"/>
          </p:cNvSpPr>
          <p:nvPr/>
        </p:nvSpPr>
        <p:spPr bwMode="auto">
          <a:xfrm flipH="1">
            <a:off x="6015038" y="3413125"/>
            <a:ext cx="3175" cy="14446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0" name="Line 834"/>
          <p:cNvSpPr>
            <a:spLocks noChangeShapeType="1"/>
          </p:cNvSpPr>
          <p:nvPr/>
        </p:nvSpPr>
        <p:spPr bwMode="auto">
          <a:xfrm flipV="1">
            <a:off x="7312025" y="2395538"/>
            <a:ext cx="123825" cy="8731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1" name="Line 835"/>
          <p:cNvSpPr>
            <a:spLocks noChangeShapeType="1"/>
          </p:cNvSpPr>
          <p:nvPr/>
        </p:nvSpPr>
        <p:spPr bwMode="auto">
          <a:xfrm>
            <a:off x="7138988" y="2568575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2" name="Line 836"/>
          <p:cNvSpPr>
            <a:spLocks noChangeShapeType="1"/>
          </p:cNvSpPr>
          <p:nvPr/>
        </p:nvSpPr>
        <p:spPr bwMode="auto">
          <a:xfrm flipV="1">
            <a:off x="7310438" y="2465388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3" name="Line 837"/>
          <p:cNvSpPr>
            <a:spLocks noChangeShapeType="1"/>
          </p:cNvSpPr>
          <p:nvPr/>
        </p:nvSpPr>
        <p:spPr bwMode="auto">
          <a:xfrm>
            <a:off x="7675563" y="2463800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4" name="Line 838"/>
          <p:cNvSpPr>
            <a:spLocks noChangeShapeType="1"/>
          </p:cNvSpPr>
          <p:nvPr/>
        </p:nvSpPr>
        <p:spPr bwMode="auto">
          <a:xfrm>
            <a:off x="7329488" y="2770188"/>
            <a:ext cx="1889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5" name="Line 839"/>
          <p:cNvSpPr>
            <a:spLocks noChangeShapeType="1"/>
          </p:cNvSpPr>
          <p:nvPr/>
        </p:nvSpPr>
        <p:spPr bwMode="auto">
          <a:xfrm flipV="1">
            <a:off x="5624513" y="3636963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6" name="Line 840"/>
          <p:cNvSpPr>
            <a:spLocks noChangeShapeType="1"/>
          </p:cNvSpPr>
          <p:nvPr/>
        </p:nvSpPr>
        <p:spPr bwMode="auto">
          <a:xfrm flipV="1">
            <a:off x="7743825" y="2163763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7" name="Line 841"/>
          <p:cNvSpPr>
            <a:spLocks noChangeShapeType="1"/>
          </p:cNvSpPr>
          <p:nvPr/>
        </p:nvSpPr>
        <p:spPr bwMode="auto">
          <a:xfrm>
            <a:off x="7883525" y="2760663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8" name="Line 842"/>
          <p:cNvSpPr>
            <a:spLocks noChangeShapeType="1"/>
          </p:cNvSpPr>
          <p:nvPr/>
        </p:nvSpPr>
        <p:spPr bwMode="auto">
          <a:xfrm flipH="1">
            <a:off x="7029450" y="2836863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659" name="Line 843"/>
          <p:cNvSpPr>
            <a:spLocks noChangeShapeType="1"/>
          </p:cNvSpPr>
          <p:nvPr/>
        </p:nvSpPr>
        <p:spPr bwMode="auto">
          <a:xfrm flipH="1">
            <a:off x="7620000" y="2836863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5660" name="Group 844"/>
          <p:cNvGrpSpPr>
            <a:grpSpLocks/>
          </p:cNvGrpSpPr>
          <p:nvPr/>
        </p:nvGrpSpPr>
        <p:grpSpPr bwMode="auto">
          <a:xfrm>
            <a:off x="6672263" y="4454525"/>
            <a:ext cx="501650" cy="234950"/>
            <a:chOff x="4701" y="2996"/>
            <a:chExt cx="316" cy="148"/>
          </a:xfrm>
        </p:grpSpPr>
        <p:sp>
          <p:nvSpPr>
            <p:cNvPr id="35661" name="Oval 845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62" name="Line 846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63" name="Line 847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64" name="Rectangle 848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35665" name="Oval 849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666" name="Group 850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35667" name="Line 85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68" name="Line 85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69" name="Line 85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670" name="Group 854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35671" name="Line 8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72" name="Line 8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73" name="Line 8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5674" name="Group 858"/>
          <p:cNvGrpSpPr>
            <a:grpSpLocks/>
          </p:cNvGrpSpPr>
          <p:nvPr/>
        </p:nvGrpSpPr>
        <p:grpSpPr bwMode="auto">
          <a:xfrm>
            <a:off x="6007100" y="4756150"/>
            <a:ext cx="501650" cy="234950"/>
            <a:chOff x="4701" y="2996"/>
            <a:chExt cx="316" cy="148"/>
          </a:xfrm>
        </p:grpSpPr>
        <p:sp>
          <p:nvSpPr>
            <p:cNvPr id="35675" name="Oval 859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76" name="Line 860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77" name="Line 861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78" name="Rectangle 862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35679" name="Oval 863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680" name="Group 864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35681" name="Line 86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82" name="Line 86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83" name="Line 86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684" name="Group 868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35685" name="Line 8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86" name="Line 8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687" name="Line 8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5688" name="Group 872"/>
          <p:cNvGrpSpPr>
            <a:grpSpLocks/>
          </p:cNvGrpSpPr>
          <p:nvPr/>
        </p:nvGrpSpPr>
        <p:grpSpPr bwMode="auto">
          <a:xfrm>
            <a:off x="6837363" y="4941888"/>
            <a:ext cx="290512" cy="404812"/>
            <a:chOff x="4290" y="3130"/>
            <a:chExt cx="183" cy="255"/>
          </a:xfrm>
        </p:grpSpPr>
        <p:pic>
          <p:nvPicPr>
            <p:cNvPr id="35689" name="Picture 873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35690" name="Freeform 874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1" name="Freeform 875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2" name="Freeform 876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3" name="Freeform 877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4" name="Freeform 878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5" name="Freeform 879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6" name="Freeform 880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7" name="Freeform 881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8" name="Freeform 882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99" name="Freeform 883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0" name="Freeform 884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1" name="Freeform 885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2" name="Freeform 886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3" name="Freeform 887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4" name="Freeform 888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5" name="Freeform 889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06" name="Freeform 890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707" name="Group 891"/>
          <p:cNvGrpSpPr>
            <a:grpSpLocks/>
          </p:cNvGrpSpPr>
          <p:nvPr/>
        </p:nvGrpSpPr>
        <p:grpSpPr bwMode="auto">
          <a:xfrm>
            <a:off x="5394325" y="3403600"/>
            <a:ext cx="290513" cy="404813"/>
            <a:chOff x="4290" y="3130"/>
            <a:chExt cx="183" cy="255"/>
          </a:xfrm>
        </p:grpSpPr>
        <p:pic>
          <p:nvPicPr>
            <p:cNvPr id="35708" name="Picture 892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35709" name="Freeform 893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0" name="Freeform 894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1" name="Freeform 895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2" name="Freeform 896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3" name="Freeform 897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4" name="Freeform 898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5" name="Freeform 899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6" name="Freeform 900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7" name="Freeform 901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8" name="Freeform 902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19" name="Freeform 903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20" name="Freeform 904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21" name="Freeform 905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22" name="Freeform 906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23" name="Freeform 907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24" name="Freeform 908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25" name="Freeform 909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727" name="Line 911"/>
          <p:cNvSpPr>
            <a:spLocks noChangeShapeType="1"/>
          </p:cNvSpPr>
          <p:nvPr/>
        </p:nvSpPr>
        <p:spPr bwMode="auto">
          <a:xfrm>
            <a:off x="7491413" y="1111250"/>
            <a:ext cx="893762" cy="3128963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5729" name="Line 913"/>
          <p:cNvSpPr>
            <a:spLocks noChangeShapeType="1"/>
          </p:cNvSpPr>
          <p:nvPr/>
        </p:nvSpPr>
        <p:spPr bwMode="auto">
          <a:xfrm>
            <a:off x="6938963" y="3786188"/>
            <a:ext cx="958850" cy="50800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r>
              <a:rPr lang="en-US" sz="3600"/>
              <a:t>Creating a network app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8150" y="1400175"/>
            <a:ext cx="4191000" cy="51149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write programs that</a:t>
            </a:r>
          </a:p>
          <a:p>
            <a:pPr lvl="1"/>
            <a:r>
              <a:rPr lang="en-US" sz="2000" dirty="0"/>
              <a:t>run on (different) </a:t>
            </a:r>
            <a:r>
              <a:rPr lang="en-US" sz="2000" i="1" dirty="0"/>
              <a:t>end systems</a:t>
            </a:r>
          </a:p>
          <a:p>
            <a:pPr lvl="1"/>
            <a:r>
              <a:rPr lang="en-US" sz="2000" dirty="0"/>
              <a:t>communicate over network</a:t>
            </a:r>
          </a:p>
          <a:p>
            <a:pPr lvl="1"/>
            <a:r>
              <a:rPr lang="en-US" sz="2000" dirty="0"/>
              <a:t>e.g., web server software communicates with browser software</a:t>
            </a:r>
          </a:p>
          <a:p>
            <a:pPr>
              <a:buFont typeface="ZapfDingbats" pitchFamily="82" charset="2"/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No need to write software for network-core devices</a:t>
            </a:r>
            <a:endParaRPr lang="en-US" sz="2400" dirty="0">
              <a:solidFill>
                <a:srgbClr val="FF0000"/>
              </a:solidFill>
            </a:endParaRPr>
          </a:p>
          <a:p>
            <a:pPr lvl="1"/>
            <a:r>
              <a:rPr lang="en-US" sz="2000" dirty="0"/>
              <a:t>network core devices do not run user applications </a:t>
            </a:r>
          </a:p>
          <a:p>
            <a:pPr lvl="1"/>
            <a:r>
              <a:rPr lang="en-US" sz="2000" dirty="0"/>
              <a:t>applications on end systems  allows for rapid app development, propagation</a:t>
            </a:r>
            <a:endParaRPr lang="en-US" sz="2000" dirty="0">
              <a:solidFill>
                <a:srgbClr val="FF0000"/>
              </a:solidFill>
            </a:endParaRPr>
          </a:p>
        </p:txBody>
      </p:sp>
      <p:grpSp>
        <p:nvGrpSpPr>
          <p:cNvPr id="35734" name="Group 918"/>
          <p:cNvGrpSpPr>
            <a:grpSpLocks/>
          </p:cNvGrpSpPr>
          <p:nvPr/>
        </p:nvGrpSpPr>
        <p:grpSpPr bwMode="auto">
          <a:xfrm>
            <a:off x="6470650" y="822325"/>
            <a:ext cx="1063625" cy="965200"/>
            <a:chOff x="4076" y="518"/>
            <a:chExt cx="670" cy="608"/>
          </a:xfrm>
        </p:grpSpPr>
        <p:grpSp>
          <p:nvGrpSpPr>
            <p:cNvPr id="35042" name="Group 226"/>
            <p:cNvGrpSpPr>
              <a:grpSpLocks/>
            </p:cNvGrpSpPr>
            <p:nvPr/>
          </p:nvGrpSpPr>
          <p:grpSpPr bwMode="auto">
            <a:xfrm>
              <a:off x="4233" y="518"/>
              <a:ext cx="513" cy="541"/>
              <a:chOff x="2938" y="2925"/>
              <a:chExt cx="513" cy="541"/>
            </a:xfrm>
          </p:grpSpPr>
          <p:sp>
            <p:nvSpPr>
              <p:cNvPr id="35043" name="Rectangle 227"/>
              <p:cNvSpPr>
                <a:spLocks noChangeArrowheads="1"/>
              </p:cNvSpPr>
              <p:nvPr/>
            </p:nvSpPr>
            <p:spPr bwMode="auto">
              <a:xfrm>
                <a:off x="3000" y="2925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044" name="Rectangle 228"/>
              <p:cNvSpPr>
                <a:spLocks noChangeArrowheads="1"/>
              </p:cNvSpPr>
              <p:nvPr/>
            </p:nvSpPr>
            <p:spPr bwMode="auto">
              <a:xfrm>
                <a:off x="2979" y="2940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045" name="Rectangle 229"/>
              <p:cNvSpPr>
                <a:spLocks noChangeArrowheads="1"/>
              </p:cNvSpPr>
              <p:nvPr/>
            </p:nvSpPr>
            <p:spPr bwMode="auto">
              <a:xfrm>
                <a:off x="2982" y="2943"/>
                <a:ext cx="426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046" name="Text Box 230"/>
              <p:cNvSpPr txBox="1">
                <a:spLocks noChangeArrowheads="1"/>
              </p:cNvSpPr>
              <p:nvPr/>
            </p:nvSpPr>
            <p:spPr bwMode="auto">
              <a:xfrm>
                <a:off x="2938" y="2928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</a:rPr>
                  <a:t>application</a:t>
                </a:r>
                <a:endParaRPr lang="en-US" sz="1000"/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transport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network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data link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physical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35047" name="Line 231"/>
              <p:cNvSpPr>
                <a:spLocks noChangeShapeType="1"/>
              </p:cNvSpPr>
              <p:nvPr/>
            </p:nvSpPr>
            <p:spPr bwMode="auto">
              <a:xfrm>
                <a:off x="2979" y="3156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048" name="Line 232"/>
              <p:cNvSpPr>
                <a:spLocks noChangeShapeType="1"/>
              </p:cNvSpPr>
              <p:nvPr/>
            </p:nvSpPr>
            <p:spPr bwMode="auto">
              <a:xfrm>
                <a:off x="2985" y="3243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049" name="Line 233"/>
              <p:cNvSpPr>
                <a:spLocks noChangeShapeType="1"/>
              </p:cNvSpPr>
              <p:nvPr/>
            </p:nvSpPr>
            <p:spPr bwMode="auto">
              <a:xfrm>
                <a:off x="2985" y="333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5733" name="Freeform 917"/>
            <p:cNvSpPr>
              <a:spLocks/>
            </p:cNvSpPr>
            <p:nvPr/>
          </p:nvSpPr>
          <p:spPr bwMode="auto">
            <a:xfrm>
              <a:off x="4076" y="532"/>
              <a:ext cx="192" cy="594"/>
            </a:xfrm>
            <a:custGeom>
              <a:avLst/>
              <a:gdLst/>
              <a:ahLst/>
              <a:cxnLst>
                <a:cxn ang="0">
                  <a:pos x="0" y="594"/>
                </a:cxn>
                <a:cxn ang="0">
                  <a:pos x="192" y="0"/>
                </a:cxn>
                <a:cxn ang="0">
                  <a:pos x="192" y="515"/>
                </a:cxn>
                <a:cxn ang="0">
                  <a:pos x="0" y="594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735" name="Group 919"/>
          <p:cNvGrpSpPr>
            <a:grpSpLocks/>
          </p:cNvGrpSpPr>
          <p:nvPr/>
        </p:nvGrpSpPr>
        <p:grpSpPr bwMode="auto">
          <a:xfrm>
            <a:off x="7646988" y="4217988"/>
            <a:ext cx="1063625" cy="965200"/>
            <a:chOff x="4076" y="518"/>
            <a:chExt cx="670" cy="608"/>
          </a:xfrm>
        </p:grpSpPr>
        <p:grpSp>
          <p:nvGrpSpPr>
            <p:cNvPr id="35736" name="Group 920"/>
            <p:cNvGrpSpPr>
              <a:grpSpLocks/>
            </p:cNvGrpSpPr>
            <p:nvPr/>
          </p:nvGrpSpPr>
          <p:grpSpPr bwMode="auto">
            <a:xfrm>
              <a:off x="4233" y="518"/>
              <a:ext cx="513" cy="541"/>
              <a:chOff x="2938" y="2925"/>
              <a:chExt cx="513" cy="541"/>
            </a:xfrm>
          </p:grpSpPr>
          <p:sp>
            <p:nvSpPr>
              <p:cNvPr id="35737" name="Rectangle 921"/>
              <p:cNvSpPr>
                <a:spLocks noChangeArrowheads="1"/>
              </p:cNvSpPr>
              <p:nvPr/>
            </p:nvSpPr>
            <p:spPr bwMode="auto">
              <a:xfrm>
                <a:off x="3000" y="2925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38" name="Rectangle 922"/>
              <p:cNvSpPr>
                <a:spLocks noChangeArrowheads="1"/>
              </p:cNvSpPr>
              <p:nvPr/>
            </p:nvSpPr>
            <p:spPr bwMode="auto">
              <a:xfrm>
                <a:off x="2979" y="2940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39" name="Rectangle 923"/>
              <p:cNvSpPr>
                <a:spLocks noChangeArrowheads="1"/>
              </p:cNvSpPr>
              <p:nvPr/>
            </p:nvSpPr>
            <p:spPr bwMode="auto">
              <a:xfrm>
                <a:off x="2982" y="2943"/>
                <a:ext cx="426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0" name="Text Box 924"/>
              <p:cNvSpPr txBox="1">
                <a:spLocks noChangeArrowheads="1"/>
              </p:cNvSpPr>
              <p:nvPr/>
            </p:nvSpPr>
            <p:spPr bwMode="auto">
              <a:xfrm>
                <a:off x="2938" y="2928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</a:rPr>
                  <a:t>application</a:t>
                </a:r>
                <a:endParaRPr lang="en-US" sz="1000"/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transport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network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data link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physical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35741" name="Line 925"/>
              <p:cNvSpPr>
                <a:spLocks noChangeShapeType="1"/>
              </p:cNvSpPr>
              <p:nvPr/>
            </p:nvSpPr>
            <p:spPr bwMode="auto">
              <a:xfrm>
                <a:off x="2979" y="3156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2" name="Line 926"/>
              <p:cNvSpPr>
                <a:spLocks noChangeShapeType="1"/>
              </p:cNvSpPr>
              <p:nvPr/>
            </p:nvSpPr>
            <p:spPr bwMode="auto">
              <a:xfrm>
                <a:off x="2985" y="3243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3" name="Line 927"/>
              <p:cNvSpPr>
                <a:spLocks noChangeShapeType="1"/>
              </p:cNvSpPr>
              <p:nvPr/>
            </p:nvSpPr>
            <p:spPr bwMode="auto">
              <a:xfrm>
                <a:off x="2985" y="333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5744" name="Freeform 928"/>
            <p:cNvSpPr>
              <a:spLocks/>
            </p:cNvSpPr>
            <p:nvPr/>
          </p:nvSpPr>
          <p:spPr bwMode="auto">
            <a:xfrm>
              <a:off x="4076" y="532"/>
              <a:ext cx="192" cy="594"/>
            </a:xfrm>
            <a:custGeom>
              <a:avLst/>
              <a:gdLst/>
              <a:ahLst/>
              <a:cxnLst>
                <a:cxn ang="0">
                  <a:pos x="0" y="594"/>
                </a:cxn>
                <a:cxn ang="0">
                  <a:pos x="192" y="0"/>
                </a:cxn>
                <a:cxn ang="0">
                  <a:pos x="192" y="515"/>
                </a:cxn>
                <a:cxn ang="0">
                  <a:pos x="0" y="594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745" name="Group 929"/>
          <p:cNvGrpSpPr>
            <a:grpSpLocks/>
          </p:cNvGrpSpPr>
          <p:nvPr/>
        </p:nvGrpSpPr>
        <p:grpSpPr bwMode="auto">
          <a:xfrm>
            <a:off x="5900738" y="3678238"/>
            <a:ext cx="1063625" cy="965200"/>
            <a:chOff x="4076" y="518"/>
            <a:chExt cx="670" cy="608"/>
          </a:xfrm>
        </p:grpSpPr>
        <p:grpSp>
          <p:nvGrpSpPr>
            <p:cNvPr id="35746" name="Group 930"/>
            <p:cNvGrpSpPr>
              <a:grpSpLocks/>
            </p:cNvGrpSpPr>
            <p:nvPr/>
          </p:nvGrpSpPr>
          <p:grpSpPr bwMode="auto">
            <a:xfrm>
              <a:off x="4233" y="518"/>
              <a:ext cx="513" cy="541"/>
              <a:chOff x="2938" y="2925"/>
              <a:chExt cx="513" cy="541"/>
            </a:xfrm>
          </p:grpSpPr>
          <p:sp>
            <p:nvSpPr>
              <p:cNvPr id="35747" name="Rectangle 931"/>
              <p:cNvSpPr>
                <a:spLocks noChangeArrowheads="1"/>
              </p:cNvSpPr>
              <p:nvPr/>
            </p:nvSpPr>
            <p:spPr bwMode="auto">
              <a:xfrm>
                <a:off x="3000" y="2925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8" name="Rectangle 932"/>
              <p:cNvSpPr>
                <a:spLocks noChangeArrowheads="1"/>
              </p:cNvSpPr>
              <p:nvPr/>
            </p:nvSpPr>
            <p:spPr bwMode="auto">
              <a:xfrm>
                <a:off x="2979" y="2940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49" name="Rectangle 933"/>
              <p:cNvSpPr>
                <a:spLocks noChangeArrowheads="1"/>
              </p:cNvSpPr>
              <p:nvPr/>
            </p:nvSpPr>
            <p:spPr bwMode="auto">
              <a:xfrm>
                <a:off x="2982" y="2943"/>
                <a:ext cx="426" cy="12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50" name="Text Box 934"/>
              <p:cNvSpPr txBox="1">
                <a:spLocks noChangeArrowheads="1"/>
              </p:cNvSpPr>
              <p:nvPr/>
            </p:nvSpPr>
            <p:spPr bwMode="auto">
              <a:xfrm>
                <a:off x="2938" y="2928"/>
                <a:ext cx="513" cy="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>
                    <a:solidFill>
                      <a:schemeClr val="bg1"/>
                    </a:solidFill>
                  </a:rPr>
                  <a:t>application</a:t>
                </a:r>
                <a:endParaRPr lang="en-US" sz="1000"/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transport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network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data link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000"/>
                  <a:t>physical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35751" name="Line 935"/>
              <p:cNvSpPr>
                <a:spLocks noChangeShapeType="1"/>
              </p:cNvSpPr>
              <p:nvPr/>
            </p:nvSpPr>
            <p:spPr bwMode="auto">
              <a:xfrm>
                <a:off x="2979" y="3156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52" name="Line 936"/>
              <p:cNvSpPr>
                <a:spLocks noChangeShapeType="1"/>
              </p:cNvSpPr>
              <p:nvPr/>
            </p:nvSpPr>
            <p:spPr bwMode="auto">
              <a:xfrm>
                <a:off x="2985" y="3243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753" name="Line 937"/>
              <p:cNvSpPr>
                <a:spLocks noChangeShapeType="1"/>
              </p:cNvSpPr>
              <p:nvPr/>
            </p:nvSpPr>
            <p:spPr bwMode="auto">
              <a:xfrm>
                <a:off x="2985" y="333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5754" name="Freeform 938"/>
            <p:cNvSpPr>
              <a:spLocks/>
            </p:cNvSpPr>
            <p:nvPr/>
          </p:nvSpPr>
          <p:spPr bwMode="auto">
            <a:xfrm>
              <a:off x="4076" y="532"/>
              <a:ext cx="192" cy="594"/>
            </a:xfrm>
            <a:custGeom>
              <a:avLst/>
              <a:gdLst/>
              <a:ahLst/>
              <a:cxnLst>
                <a:cxn ang="0">
                  <a:pos x="0" y="594"/>
                </a:cxn>
                <a:cxn ang="0">
                  <a:pos x="192" y="0"/>
                </a:cxn>
                <a:cxn ang="0">
                  <a:pos x="192" y="515"/>
                </a:cxn>
                <a:cxn ang="0">
                  <a:pos x="0" y="594"/>
                </a:cxn>
              </a:cxnLst>
              <a:rect l="0" t="0" r="r" b="b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0" scaled="1"/>
            </a:gradFill>
            <a:ln w="9525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5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27" grpId="0" animBg="1"/>
      <p:bldP spid="357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408BA-4080-4571-847C-9DF6B0BA7F5C}" type="slidenum">
              <a:rPr lang="en-US"/>
              <a:pPr/>
              <a:t>6</a:t>
            </a:fld>
            <a:endParaRPr lang="en-US"/>
          </a:p>
        </p:txBody>
      </p:sp>
      <p:sp>
        <p:nvSpPr>
          <p:cNvPr id="20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>
                <a:solidFill>
                  <a:srgbClr val="FF0000"/>
                </a:solidFill>
              </a:rPr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2.3 FTP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2078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 dirty="0"/>
              <a:t>2.6 </a:t>
            </a:r>
            <a:r>
              <a:rPr lang="en-US" sz="2400" dirty="0" err="1"/>
              <a:t>P2P</a:t>
            </a:r>
            <a:r>
              <a:rPr lang="en-US" sz="2400" dirty="0"/>
              <a:t> file sharing</a:t>
            </a:r>
          </a:p>
          <a:p>
            <a:r>
              <a:rPr lang="en-US" sz="2400" dirty="0"/>
              <a:t>2.7 Socket programming with TCP</a:t>
            </a:r>
          </a:p>
          <a:p>
            <a:r>
              <a:rPr lang="en-US" sz="2400" dirty="0"/>
              <a:t>2.8 Socket programming with </a:t>
            </a:r>
            <a:r>
              <a:rPr lang="en-US" sz="2400" dirty="0" err="1" smtClean="0"/>
              <a:t>UDP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DCE99-2D45-4CAC-8945-A5D4C128C35C}" type="slidenum">
              <a:rPr lang="en-US"/>
              <a:pPr/>
              <a:t>7</a:t>
            </a:fld>
            <a:endParaRPr lang="en-US"/>
          </a:p>
        </p:txBody>
      </p:sp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architectures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Client-server</a:t>
            </a:r>
          </a:p>
          <a:p>
            <a:r>
              <a:rPr lang="en-US"/>
              <a:t>Peer-to-peer (P2P)</a:t>
            </a:r>
          </a:p>
          <a:p>
            <a:r>
              <a:rPr lang="en-US"/>
              <a:t>Hybrid of client-server and P2P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723B5-AD0B-407F-9128-1A5CB44A1F43}" type="slidenum">
              <a:rPr lang="en-US"/>
              <a:pPr/>
              <a:t>8</a:t>
            </a:fld>
            <a:endParaRPr lang="en-US"/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Client-server architecture</a:t>
            </a:r>
          </a:p>
        </p:txBody>
      </p:sp>
      <p:sp>
        <p:nvSpPr>
          <p:cNvPr id="181708" name="Rectangle 460"/>
          <p:cNvSpPr>
            <a:spLocks noGrp="1" noChangeArrowheads="1"/>
          </p:cNvSpPr>
          <p:nvPr>
            <p:ph type="body" sz="half" idx="2"/>
          </p:nvPr>
        </p:nvSpPr>
        <p:spPr>
          <a:xfrm>
            <a:off x="4664075" y="1416050"/>
            <a:ext cx="414337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server:</a:t>
            </a:r>
            <a:r>
              <a:rPr lang="en-US" sz="2400"/>
              <a:t> </a:t>
            </a:r>
          </a:p>
          <a:p>
            <a:pPr lvl="1"/>
            <a:r>
              <a:rPr lang="en-US"/>
              <a:t>always-on host</a:t>
            </a:r>
          </a:p>
          <a:p>
            <a:pPr lvl="1"/>
            <a:r>
              <a:rPr lang="en-US"/>
              <a:t>permanent IP address</a:t>
            </a:r>
          </a:p>
          <a:p>
            <a:pPr lvl="1"/>
            <a:r>
              <a:rPr lang="en-US"/>
              <a:t>server farms for scaling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clients:</a:t>
            </a:r>
          </a:p>
          <a:p>
            <a:pPr lvl="1"/>
            <a:r>
              <a:rPr lang="en-US" sz="2000"/>
              <a:t>communicate with server</a:t>
            </a:r>
          </a:p>
          <a:p>
            <a:pPr lvl="1"/>
            <a:r>
              <a:rPr lang="en-US" sz="2000"/>
              <a:t>may be intermittently connected</a:t>
            </a:r>
          </a:p>
          <a:p>
            <a:pPr lvl="1"/>
            <a:r>
              <a:rPr lang="en-US" sz="2000"/>
              <a:t>may have dynamic IP addresses</a:t>
            </a:r>
          </a:p>
          <a:p>
            <a:pPr lvl="1"/>
            <a:r>
              <a:rPr lang="en-US" sz="2000"/>
              <a:t>do not communicate directly with each other</a:t>
            </a:r>
          </a:p>
        </p:txBody>
      </p:sp>
      <p:sp>
        <p:nvSpPr>
          <p:cNvPr id="181710" name="Freeform 462"/>
          <p:cNvSpPr>
            <a:spLocks/>
          </p:cNvSpPr>
          <p:nvPr/>
        </p:nvSpPr>
        <p:spPr bwMode="auto">
          <a:xfrm>
            <a:off x="2771775" y="3540125"/>
            <a:ext cx="1314450" cy="674688"/>
          </a:xfrm>
          <a:custGeom>
            <a:avLst/>
            <a:gdLst/>
            <a:ahLst/>
            <a:cxnLst>
              <a:cxn ang="0">
                <a:pos x="382" y="30"/>
              </a:cxn>
              <a:cxn ang="0">
                <a:pos x="370" y="30"/>
              </a:cxn>
              <a:cxn ang="0">
                <a:pos x="126" y="32"/>
              </a:cxn>
              <a:cxn ang="0">
                <a:pos x="6" y="126"/>
              </a:cxn>
              <a:cxn ang="0">
                <a:pos x="92" y="274"/>
              </a:cxn>
              <a:cxn ang="0">
                <a:pos x="292" y="384"/>
              </a:cxn>
              <a:cxn ang="0">
                <a:pos x="540" y="416"/>
              </a:cxn>
              <a:cxn ang="0">
                <a:pos x="698" y="330"/>
              </a:cxn>
              <a:cxn ang="0">
                <a:pos x="776" y="170"/>
              </a:cxn>
              <a:cxn ang="0">
                <a:pos x="792" y="22"/>
              </a:cxn>
              <a:cxn ang="0">
                <a:pos x="560" y="38"/>
              </a:cxn>
              <a:cxn ang="0">
                <a:pos x="382" y="30"/>
              </a:cxn>
            </a:cxnLst>
            <a:rect l="0" t="0" r="r" b="b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711" name="Freeform 463"/>
          <p:cNvSpPr>
            <a:spLocks/>
          </p:cNvSpPr>
          <p:nvPr/>
        </p:nvSpPr>
        <p:spPr bwMode="auto">
          <a:xfrm>
            <a:off x="2790825" y="2014538"/>
            <a:ext cx="1730375" cy="1044575"/>
          </a:xfrm>
          <a:custGeom>
            <a:avLst/>
            <a:gdLst/>
            <a:ahLst/>
            <a:cxnLst>
              <a:cxn ang="0">
                <a:pos x="424" y="10"/>
              </a:cxn>
              <a:cxn ang="0">
                <a:pos x="288" y="70"/>
              </a:cxn>
              <a:cxn ang="0">
                <a:pos x="96" y="100"/>
              </a:cxn>
              <a:cxn ang="0">
                <a:pos x="14" y="336"/>
              </a:cxn>
              <a:cxn ang="0">
                <a:pos x="180" y="444"/>
              </a:cxn>
              <a:cxn ang="0">
                <a:pos x="346" y="426"/>
              </a:cxn>
              <a:cxn ang="0">
                <a:pos x="584" y="444"/>
              </a:cxn>
              <a:cxn ang="0">
                <a:pos x="698" y="434"/>
              </a:cxn>
              <a:cxn ang="0">
                <a:pos x="752" y="372"/>
              </a:cxn>
              <a:cxn ang="0">
                <a:pos x="750" y="158"/>
              </a:cxn>
              <a:cxn ang="0">
                <a:pos x="662" y="34"/>
              </a:cxn>
              <a:cxn ang="0">
                <a:pos x="424" y="10"/>
              </a:cxn>
            </a:cxnLst>
            <a:rect l="0" t="0" r="r" b="b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712" name="Freeform 464"/>
          <p:cNvSpPr>
            <a:spLocks/>
          </p:cNvSpPr>
          <p:nvPr/>
        </p:nvSpPr>
        <p:spPr bwMode="auto">
          <a:xfrm>
            <a:off x="1050925" y="1722438"/>
            <a:ext cx="1644650" cy="1071562"/>
          </a:xfrm>
          <a:custGeom>
            <a:avLst/>
            <a:gdLst/>
            <a:ahLst/>
            <a:cxnLst>
              <a:cxn ang="0">
                <a:pos x="648" y="11"/>
              </a:cxn>
              <a:cxn ang="0">
                <a:pos x="390" y="53"/>
              </a:cxn>
              <a:cxn ang="0">
                <a:pos x="206" y="129"/>
              </a:cxn>
              <a:cxn ang="0">
                <a:pos x="152" y="229"/>
              </a:cxn>
              <a:cxn ang="0">
                <a:pos x="22" y="297"/>
              </a:cxn>
              <a:cxn ang="0">
                <a:pos x="18" y="459"/>
              </a:cxn>
              <a:cxn ang="0">
                <a:pos x="132" y="489"/>
              </a:cxn>
              <a:cxn ang="0">
                <a:pos x="458" y="489"/>
              </a:cxn>
              <a:cxn ang="0">
                <a:pos x="598" y="555"/>
              </a:cxn>
              <a:cxn ang="0">
                <a:pos x="752" y="657"/>
              </a:cxn>
              <a:cxn ang="0">
                <a:pos x="870" y="661"/>
              </a:cxn>
              <a:cxn ang="0">
                <a:pos x="952" y="603"/>
              </a:cxn>
              <a:cxn ang="0">
                <a:pos x="992" y="445"/>
              </a:cxn>
              <a:cxn ang="0">
                <a:pos x="1018" y="291"/>
              </a:cxn>
              <a:cxn ang="0">
                <a:pos x="1022" y="107"/>
              </a:cxn>
              <a:cxn ang="0">
                <a:pos x="934" y="17"/>
              </a:cxn>
              <a:cxn ang="0">
                <a:pos x="776" y="3"/>
              </a:cxn>
              <a:cxn ang="0">
                <a:pos x="648" y="11"/>
              </a:cxn>
            </a:cxnLst>
            <a:rect l="0" t="0" r="r" b="b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81713" name="Group 465"/>
          <p:cNvGrpSpPr>
            <a:grpSpLocks/>
          </p:cNvGrpSpPr>
          <p:nvPr/>
        </p:nvGrpSpPr>
        <p:grpSpPr bwMode="auto">
          <a:xfrm>
            <a:off x="1138238" y="3057525"/>
            <a:ext cx="1458912" cy="933450"/>
            <a:chOff x="2889" y="1631"/>
            <a:chExt cx="980" cy="743"/>
          </a:xfrm>
        </p:grpSpPr>
        <p:sp>
          <p:nvSpPr>
            <p:cNvPr id="181714" name="Rectangle 466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15" name="AutoShape 467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81716" name="Group 468"/>
          <p:cNvGrpSpPr>
            <a:grpSpLocks/>
          </p:cNvGrpSpPr>
          <p:nvPr/>
        </p:nvGrpSpPr>
        <p:grpSpPr bwMode="auto">
          <a:xfrm>
            <a:off x="1839913" y="1914525"/>
            <a:ext cx="336550" cy="531813"/>
            <a:chOff x="3796" y="1043"/>
            <a:chExt cx="865" cy="1237"/>
          </a:xfrm>
        </p:grpSpPr>
        <p:sp>
          <p:nvSpPr>
            <p:cNvPr id="181717" name="Line 469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18" name="Line 470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19" name="Line 471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0" name="Line 472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1" name="Line 473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2" name="Line 474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3" name="Line 475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4" name="Line 476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5" name="Line 477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6" name="Line 478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7" name="Line 479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8" name="Line 480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29" name="Line 481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30" name="Line 482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1731" name="Line 483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81732" name="Group 484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181733" name="Line 485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34" name="Line 486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35" name="Line 487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36" name="Line 488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1737" name="Group 489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181738" name="Line 490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39" name="Line 491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40" name="Line 492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41" name="Line 493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1742" name="Group 494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181743" name="Line 495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44" name="Line 496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45" name="Line 497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1746" name="Line 498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181747" name="Oval 499"/>
          <p:cNvSpPr>
            <a:spLocks noChangeArrowheads="1"/>
          </p:cNvSpPr>
          <p:nvPr/>
        </p:nvSpPr>
        <p:spPr bwMode="auto">
          <a:xfrm>
            <a:off x="2897188" y="373538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48" name="Line 500"/>
          <p:cNvSpPr>
            <a:spLocks noChangeShapeType="1"/>
          </p:cNvSpPr>
          <p:nvPr/>
        </p:nvSpPr>
        <p:spPr bwMode="auto">
          <a:xfrm>
            <a:off x="2897188" y="37274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49" name="Line 501"/>
          <p:cNvSpPr>
            <a:spLocks noChangeShapeType="1"/>
          </p:cNvSpPr>
          <p:nvPr/>
        </p:nvSpPr>
        <p:spPr bwMode="auto">
          <a:xfrm>
            <a:off x="3255963" y="37274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50" name="Rectangle 502"/>
          <p:cNvSpPr>
            <a:spLocks noChangeArrowheads="1"/>
          </p:cNvSpPr>
          <p:nvPr/>
        </p:nvSpPr>
        <p:spPr bwMode="auto">
          <a:xfrm>
            <a:off x="2897188" y="372745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751" name="Oval 503"/>
          <p:cNvSpPr>
            <a:spLocks noChangeArrowheads="1"/>
          </p:cNvSpPr>
          <p:nvPr/>
        </p:nvSpPr>
        <p:spPr bwMode="auto">
          <a:xfrm>
            <a:off x="2894013" y="365918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752" name="Group 504"/>
          <p:cNvGrpSpPr>
            <a:grpSpLocks/>
          </p:cNvGrpSpPr>
          <p:nvPr/>
        </p:nvGrpSpPr>
        <p:grpSpPr bwMode="auto">
          <a:xfrm>
            <a:off x="2979738" y="3683000"/>
            <a:ext cx="179387" cy="65088"/>
            <a:chOff x="2848" y="848"/>
            <a:chExt cx="140" cy="98"/>
          </a:xfrm>
        </p:grpSpPr>
        <p:sp>
          <p:nvSpPr>
            <p:cNvPr id="181753" name="Line 50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54" name="Line 50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55" name="Line 50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756" name="Group 508"/>
          <p:cNvGrpSpPr>
            <a:grpSpLocks/>
          </p:cNvGrpSpPr>
          <p:nvPr/>
        </p:nvGrpSpPr>
        <p:grpSpPr bwMode="auto">
          <a:xfrm flipV="1">
            <a:off x="2979738" y="3683000"/>
            <a:ext cx="179387" cy="65088"/>
            <a:chOff x="2848" y="848"/>
            <a:chExt cx="140" cy="98"/>
          </a:xfrm>
        </p:grpSpPr>
        <p:sp>
          <p:nvSpPr>
            <p:cNvPr id="181757" name="Line 5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58" name="Line 5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59" name="Line 5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760" name="Oval 512"/>
          <p:cNvSpPr>
            <a:spLocks noChangeArrowheads="1"/>
          </p:cNvSpPr>
          <p:nvPr/>
        </p:nvSpPr>
        <p:spPr bwMode="auto">
          <a:xfrm>
            <a:off x="3252788" y="401478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61" name="Line 513"/>
          <p:cNvSpPr>
            <a:spLocks noChangeShapeType="1"/>
          </p:cNvSpPr>
          <p:nvPr/>
        </p:nvSpPr>
        <p:spPr bwMode="auto">
          <a:xfrm>
            <a:off x="3252788" y="40068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62" name="Line 514"/>
          <p:cNvSpPr>
            <a:spLocks noChangeShapeType="1"/>
          </p:cNvSpPr>
          <p:nvPr/>
        </p:nvSpPr>
        <p:spPr bwMode="auto">
          <a:xfrm>
            <a:off x="3611563" y="40068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63" name="Rectangle 515"/>
          <p:cNvSpPr>
            <a:spLocks noChangeArrowheads="1"/>
          </p:cNvSpPr>
          <p:nvPr/>
        </p:nvSpPr>
        <p:spPr bwMode="auto">
          <a:xfrm>
            <a:off x="3252788" y="400685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764" name="Oval 516"/>
          <p:cNvSpPr>
            <a:spLocks noChangeArrowheads="1"/>
          </p:cNvSpPr>
          <p:nvPr/>
        </p:nvSpPr>
        <p:spPr bwMode="auto">
          <a:xfrm>
            <a:off x="3249613" y="393858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765" name="Group 517"/>
          <p:cNvGrpSpPr>
            <a:grpSpLocks/>
          </p:cNvGrpSpPr>
          <p:nvPr/>
        </p:nvGrpSpPr>
        <p:grpSpPr bwMode="auto">
          <a:xfrm>
            <a:off x="3335338" y="3962400"/>
            <a:ext cx="179387" cy="65088"/>
            <a:chOff x="2848" y="848"/>
            <a:chExt cx="140" cy="98"/>
          </a:xfrm>
        </p:grpSpPr>
        <p:sp>
          <p:nvSpPr>
            <p:cNvPr id="181766" name="Line 51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67" name="Line 51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68" name="Line 52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769" name="Group 521"/>
          <p:cNvGrpSpPr>
            <a:grpSpLocks/>
          </p:cNvGrpSpPr>
          <p:nvPr/>
        </p:nvGrpSpPr>
        <p:grpSpPr bwMode="auto">
          <a:xfrm flipV="1">
            <a:off x="3335338" y="3962400"/>
            <a:ext cx="179387" cy="65088"/>
            <a:chOff x="2848" y="848"/>
            <a:chExt cx="140" cy="98"/>
          </a:xfrm>
        </p:grpSpPr>
        <p:sp>
          <p:nvSpPr>
            <p:cNvPr id="181770" name="Line 52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71" name="Line 52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72" name="Line 52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773" name="Oval 525"/>
          <p:cNvSpPr>
            <a:spLocks noChangeArrowheads="1"/>
          </p:cNvSpPr>
          <p:nvPr/>
        </p:nvSpPr>
        <p:spPr bwMode="auto">
          <a:xfrm>
            <a:off x="3532188" y="374808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74" name="Line 526"/>
          <p:cNvSpPr>
            <a:spLocks noChangeShapeType="1"/>
          </p:cNvSpPr>
          <p:nvPr/>
        </p:nvSpPr>
        <p:spPr bwMode="auto">
          <a:xfrm>
            <a:off x="3532188" y="37401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75" name="Line 527"/>
          <p:cNvSpPr>
            <a:spLocks noChangeShapeType="1"/>
          </p:cNvSpPr>
          <p:nvPr/>
        </p:nvSpPr>
        <p:spPr bwMode="auto">
          <a:xfrm>
            <a:off x="3890963" y="37401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76" name="Rectangle 528"/>
          <p:cNvSpPr>
            <a:spLocks noChangeArrowheads="1"/>
          </p:cNvSpPr>
          <p:nvPr/>
        </p:nvSpPr>
        <p:spPr bwMode="auto">
          <a:xfrm>
            <a:off x="3532188" y="374015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777" name="Oval 529"/>
          <p:cNvSpPr>
            <a:spLocks noChangeArrowheads="1"/>
          </p:cNvSpPr>
          <p:nvPr/>
        </p:nvSpPr>
        <p:spPr bwMode="auto">
          <a:xfrm>
            <a:off x="3529013" y="367188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778" name="Group 530"/>
          <p:cNvGrpSpPr>
            <a:grpSpLocks/>
          </p:cNvGrpSpPr>
          <p:nvPr/>
        </p:nvGrpSpPr>
        <p:grpSpPr bwMode="auto">
          <a:xfrm>
            <a:off x="3614738" y="3695700"/>
            <a:ext cx="179387" cy="65088"/>
            <a:chOff x="2848" y="848"/>
            <a:chExt cx="140" cy="98"/>
          </a:xfrm>
        </p:grpSpPr>
        <p:sp>
          <p:nvSpPr>
            <p:cNvPr id="181779" name="Line 53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80" name="Line 53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81" name="Line 53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782" name="Group 534"/>
          <p:cNvGrpSpPr>
            <a:grpSpLocks/>
          </p:cNvGrpSpPr>
          <p:nvPr/>
        </p:nvGrpSpPr>
        <p:grpSpPr bwMode="auto">
          <a:xfrm flipV="1">
            <a:off x="3614738" y="3695700"/>
            <a:ext cx="179387" cy="65088"/>
            <a:chOff x="2848" y="848"/>
            <a:chExt cx="140" cy="98"/>
          </a:xfrm>
        </p:grpSpPr>
        <p:sp>
          <p:nvSpPr>
            <p:cNvPr id="181783" name="Line 53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84" name="Line 53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85" name="Line 53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786" name="Oval 538"/>
          <p:cNvSpPr>
            <a:spLocks noChangeArrowheads="1"/>
          </p:cNvSpPr>
          <p:nvPr/>
        </p:nvSpPr>
        <p:spPr bwMode="auto">
          <a:xfrm>
            <a:off x="2997200" y="2586038"/>
            <a:ext cx="347663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87" name="Line 539"/>
          <p:cNvSpPr>
            <a:spLocks noChangeShapeType="1"/>
          </p:cNvSpPr>
          <p:nvPr/>
        </p:nvSpPr>
        <p:spPr bwMode="auto">
          <a:xfrm>
            <a:off x="2997200" y="257810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88" name="Line 540"/>
          <p:cNvSpPr>
            <a:spLocks noChangeShapeType="1"/>
          </p:cNvSpPr>
          <p:nvPr/>
        </p:nvSpPr>
        <p:spPr bwMode="auto">
          <a:xfrm>
            <a:off x="3344863" y="257810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789" name="Rectangle 541"/>
          <p:cNvSpPr>
            <a:spLocks noChangeArrowheads="1"/>
          </p:cNvSpPr>
          <p:nvPr/>
        </p:nvSpPr>
        <p:spPr bwMode="auto">
          <a:xfrm>
            <a:off x="2997200" y="2578100"/>
            <a:ext cx="344488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790" name="Oval 542"/>
          <p:cNvSpPr>
            <a:spLocks noChangeArrowheads="1"/>
          </p:cNvSpPr>
          <p:nvPr/>
        </p:nvSpPr>
        <p:spPr bwMode="auto">
          <a:xfrm>
            <a:off x="2994025" y="2514600"/>
            <a:ext cx="347663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791" name="Group 543"/>
          <p:cNvGrpSpPr>
            <a:grpSpLocks/>
          </p:cNvGrpSpPr>
          <p:nvPr/>
        </p:nvGrpSpPr>
        <p:grpSpPr bwMode="auto">
          <a:xfrm>
            <a:off x="3078163" y="2536825"/>
            <a:ext cx="171450" cy="61913"/>
            <a:chOff x="2848" y="848"/>
            <a:chExt cx="140" cy="98"/>
          </a:xfrm>
        </p:grpSpPr>
        <p:sp>
          <p:nvSpPr>
            <p:cNvPr id="181792" name="Line 54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93" name="Line 54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94" name="Line 54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795" name="Group 547"/>
          <p:cNvGrpSpPr>
            <a:grpSpLocks/>
          </p:cNvGrpSpPr>
          <p:nvPr/>
        </p:nvGrpSpPr>
        <p:grpSpPr bwMode="auto">
          <a:xfrm flipV="1">
            <a:off x="3078163" y="2536825"/>
            <a:ext cx="171450" cy="60325"/>
            <a:chOff x="2848" y="848"/>
            <a:chExt cx="140" cy="98"/>
          </a:xfrm>
        </p:grpSpPr>
        <p:sp>
          <p:nvSpPr>
            <p:cNvPr id="181796" name="Line 54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97" name="Line 54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798" name="Line 55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799" name="Oval 551"/>
          <p:cNvSpPr>
            <a:spLocks noChangeArrowheads="1"/>
          </p:cNvSpPr>
          <p:nvPr/>
        </p:nvSpPr>
        <p:spPr bwMode="auto">
          <a:xfrm>
            <a:off x="2995613" y="284638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00" name="Line 552"/>
          <p:cNvSpPr>
            <a:spLocks noChangeShapeType="1"/>
          </p:cNvSpPr>
          <p:nvPr/>
        </p:nvSpPr>
        <p:spPr bwMode="auto">
          <a:xfrm>
            <a:off x="2995613" y="28384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01" name="Line 553"/>
          <p:cNvSpPr>
            <a:spLocks noChangeShapeType="1"/>
          </p:cNvSpPr>
          <p:nvPr/>
        </p:nvSpPr>
        <p:spPr bwMode="auto">
          <a:xfrm>
            <a:off x="3354388" y="28384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02" name="Rectangle 554"/>
          <p:cNvSpPr>
            <a:spLocks noChangeArrowheads="1"/>
          </p:cNvSpPr>
          <p:nvPr/>
        </p:nvSpPr>
        <p:spPr bwMode="auto">
          <a:xfrm>
            <a:off x="2995613" y="283845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803" name="Oval 555"/>
          <p:cNvSpPr>
            <a:spLocks noChangeArrowheads="1"/>
          </p:cNvSpPr>
          <p:nvPr/>
        </p:nvSpPr>
        <p:spPr bwMode="auto">
          <a:xfrm>
            <a:off x="2992438" y="277018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804" name="Group 556"/>
          <p:cNvGrpSpPr>
            <a:grpSpLocks/>
          </p:cNvGrpSpPr>
          <p:nvPr/>
        </p:nvGrpSpPr>
        <p:grpSpPr bwMode="auto">
          <a:xfrm>
            <a:off x="3078163" y="2794000"/>
            <a:ext cx="179387" cy="65088"/>
            <a:chOff x="2848" y="848"/>
            <a:chExt cx="140" cy="98"/>
          </a:xfrm>
        </p:grpSpPr>
        <p:sp>
          <p:nvSpPr>
            <p:cNvPr id="181805" name="Line 55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06" name="Line 55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07" name="Line 55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808" name="Group 560"/>
          <p:cNvGrpSpPr>
            <a:grpSpLocks/>
          </p:cNvGrpSpPr>
          <p:nvPr/>
        </p:nvGrpSpPr>
        <p:grpSpPr bwMode="auto">
          <a:xfrm flipV="1">
            <a:off x="3078163" y="2794000"/>
            <a:ext cx="179387" cy="65088"/>
            <a:chOff x="2848" y="848"/>
            <a:chExt cx="140" cy="98"/>
          </a:xfrm>
        </p:grpSpPr>
        <p:sp>
          <p:nvSpPr>
            <p:cNvPr id="181809" name="Line 56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10" name="Line 56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11" name="Line 56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812" name="Oval 564"/>
          <p:cNvSpPr>
            <a:spLocks noChangeArrowheads="1"/>
          </p:cNvSpPr>
          <p:nvPr/>
        </p:nvSpPr>
        <p:spPr bwMode="auto">
          <a:xfrm>
            <a:off x="3471863" y="2487613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13" name="Line 565"/>
          <p:cNvSpPr>
            <a:spLocks noChangeShapeType="1"/>
          </p:cNvSpPr>
          <p:nvPr/>
        </p:nvSpPr>
        <p:spPr bwMode="auto">
          <a:xfrm>
            <a:off x="3471863" y="248126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14" name="Line 566"/>
          <p:cNvSpPr>
            <a:spLocks noChangeShapeType="1"/>
          </p:cNvSpPr>
          <p:nvPr/>
        </p:nvSpPr>
        <p:spPr bwMode="auto">
          <a:xfrm>
            <a:off x="3802063" y="248126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15" name="Rectangle 567"/>
          <p:cNvSpPr>
            <a:spLocks noChangeArrowheads="1"/>
          </p:cNvSpPr>
          <p:nvPr/>
        </p:nvSpPr>
        <p:spPr bwMode="auto">
          <a:xfrm>
            <a:off x="3471863" y="2481263"/>
            <a:ext cx="327025" cy="5238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81816" name="Oval 568"/>
          <p:cNvSpPr>
            <a:spLocks noChangeArrowheads="1"/>
          </p:cNvSpPr>
          <p:nvPr/>
        </p:nvSpPr>
        <p:spPr bwMode="auto">
          <a:xfrm>
            <a:off x="3468688" y="2419350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817" name="Group 569"/>
          <p:cNvGrpSpPr>
            <a:grpSpLocks/>
          </p:cNvGrpSpPr>
          <p:nvPr/>
        </p:nvGrpSpPr>
        <p:grpSpPr bwMode="auto">
          <a:xfrm>
            <a:off x="3548063" y="2441575"/>
            <a:ext cx="163512" cy="57150"/>
            <a:chOff x="2848" y="848"/>
            <a:chExt cx="140" cy="98"/>
          </a:xfrm>
        </p:grpSpPr>
        <p:sp>
          <p:nvSpPr>
            <p:cNvPr id="181818" name="Line 57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19" name="Line 57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20" name="Line 57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821" name="Group 573"/>
          <p:cNvGrpSpPr>
            <a:grpSpLocks/>
          </p:cNvGrpSpPr>
          <p:nvPr/>
        </p:nvGrpSpPr>
        <p:grpSpPr bwMode="auto">
          <a:xfrm flipV="1">
            <a:off x="3548063" y="2439988"/>
            <a:ext cx="163512" cy="58737"/>
            <a:chOff x="2848" y="848"/>
            <a:chExt cx="140" cy="98"/>
          </a:xfrm>
        </p:grpSpPr>
        <p:sp>
          <p:nvSpPr>
            <p:cNvPr id="181822" name="Line 57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23" name="Line 57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24" name="Line 57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825" name="Oval 577"/>
          <p:cNvSpPr>
            <a:spLocks noChangeArrowheads="1"/>
          </p:cNvSpPr>
          <p:nvPr/>
        </p:nvSpPr>
        <p:spPr bwMode="auto">
          <a:xfrm>
            <a:off x="3557588" y="284638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26" name="Line 578"/>
          <p:cNvSpPr>
            <a:spLocks noChangeShapeType="1"/>
          </p:cNvSpPr>
          <p:nvPr/>
        </p:nvSpPr>
        <p:spPr bwMode="auto">
          <a:xfrm>
            <a:off x="3557588" y="28384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27" name="Line 579"/>
          <p:cNvSpPr>
            <a:spLocks noChangeShapeType="1"/>
          </p:cNvSpPr>
          <p:nvPr/>
        </p:nvSpPr>
        <p:spPr bwMode="auto">
          <a:xfrm>
            <a:off x="3916363" y="283845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28" name="Rectangle 580"/>
          <p:cNvSpPr>
            <a:spLocks noChangeArrowheads="1"/>
          </p:cNvSpPr>
          <p:nvPr/>
        </p:nvSpPr>
        <p:spPr bwMode="auto">
          <a:xfrm>
            <a:off x="3557588" y="283845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829" name="Oval 581"/>
          <p:cNvSpPr>
            <a:spLocks noChangeArrowheads="1"/>
          </p:cNvSpPr>
          <p:nvPr/>
        </p:nvSpPr>
        <p:spPr bwMode="auto">
          <a:xfrm>
            <a:off x="3554413" y="277018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830" name="Group 582"/>
          <p:cNvGrpSpPr>
            <a:grpSpLocks/>
          </p:cNvGrpSpPr>
          <p:nvPr/>
        </p:nvGrpSpPr>
        <p:grpSpPr bwMode="auto">
          <a:xfrm>
            <a:off x="3640138" y="2794000"/>
            <a:ext cx="179387" cy="65088"/>
            <a:chOff x="2848" y="848"/>
            <a:chExt cx="140" cy="98"/>
          </a:xfrm>
        </p:grpSpPr>
        <p:sp>
          <p:nvSpPr>
            <p:cNvPr id="181831" name="Line 58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32" name="Line 58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33" name="Line 58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834" name="Group 586"/>
          <p:cNvGrpSpPr>
            <a:grpSpLocks/>
          </p:cNvGrpSpPr>
          <p:nvPr/>
        </p:nvGrpSpPr>
        <p:grpSpPr bwMode="auto">
          <a:xfrm flipV="1">
            <a:off x="3640138" y="2794000"/>
            <a:ext cx="179387" cy="65088"/>
            <a:chOff x="2848" y="848"/>
            <a:chExt cx="140" cy="98"/>
          </a:xfrm>
        </p:grpSpPr>
        <p:sp>
          <p:nvSpPr>
            <p:cNvPr id="181835" name="Line 58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36" name="Line 58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37" name="Line 58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838" name="Oval 590"/>
          <p:cNvSpPr>
            <a:spLocks noChangeArrowheads="1"/>
          </p:cNvSpPr>
          <p:nvPr/>
        </p:nvSpPr>
        <p:spPr bwMode="auto">
          <a:xfrm>
            <a:off x="2147888" y="258127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39" name="Line 591"/>
          <p:cNvSpPr>
            <a:spLocks noChangeShapeType="1"/>
          </p:cNvSpPr>
          <p:nvPr/>
        </p:nvSpPr>
        <p:spPr bwMode="auto">
          <a:xfrm>
            <a:off x="2147888" y="25733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40" name="Line 592"/>
          <p:cNvSpPr>
            <a:spLocks noChangeShapeType="1"/>
          </p:cNvSpPr>
          <p:nvPr/>
        </p:nvSpPr>
        <p:spPr bwMode="auto">
          <a:xfrm>
            <a:off x="2493963" y="25733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41" name="Rectangle 593"/>
          <p:cNvSpPr>
            <a:spLocks noChangeArrowheads="1"/>
          </p:cNvSpPr>
          <p:nvPr/>
        </p:nvSpPr>
        <p:spPr bwMode="auto">
          <a:xfrm>
            <a:off x="2147888" y="257333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842" name="Oval 594"/>
          <p:cNvSpPr>
            <a:spLocks noChangeArrowheads="1"/>
          </p:cNvSpPr>
          <p:nvPr/>
        </p:nvSpPr>
        <p:spPr bwMode="auto">
          <a:xfrm>
            <a:off x="2144713" y="250983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843" name="Group 595"/>
          <p:cNvGrpSpPr>
            <a:grpSpLocks/>
          </p:cNvGrpSpPr>
          <p:nvPr/>
        </p:nvGrpSpPr>
        <p:grpSpPr bwMode="auto">
          <a:xfrm>
            <a:off x="2228850" y="2532063"/>
            <a:ext cx="171450" cy="60325"/>
            <a:chOff x="2848" y="848"/>
            <a:chExt cx="140" cy="98"/>
          </a:xfrm>
        </p:grpSpPr>
        <p:sp>
          <p:nvSpPr>
            <p:cNvPr id="181844" name="Line 59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45" name="Line 59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46" name="Line 59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847" name="Group 599"/>
          <p:cNvGrpSpPr>
            <a:grpSpLocks/>
          </p:cNvGrpSpPr>
          <p:nvPr/>
        </p:nvGrpSpPr>
        <p:grpSpPr bwMode="auto">
          <a:xfrm flipV="1">
            <a:off x="2228850" y="2532063"/>
            <a:ext cx="171450" cy="58737"/>
            <a:chOff x="2848" y="848"/>
            <a:chExt cx="140" cy="98"/>
          </a:xfrm>
        </p:grpSpPr>
        <p:sp>
          <p:nvSpPr>
            <p:cNvPr id="181848" name="Line 60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49" name="Line 60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50" name="Line 60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851" name="Oval 603"/>
          <p:cNvSpPr>
            <a:spLocks noChangeArrowheads="1"/>
          </p:cNvSpPr>
          <p:nvPr/>
        </p:nvSpPr>
        <p:spPr bwMode="auto">
          <a:xfrm>
            <a:off x="1841500" y="373062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52" name="Line 604"/>
          <p:cNvSpPr>
            <a:spLocks noChangeShapeType="1"/>
          </p:cNvSpPr>
          <p:nvPr/>
        </p:nvSpPr>
        <p:spPr bwMode="auto">
          <a:xfrm>
            <a:off x="1841500" y="37226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53" name="Line 605"/>
          <p:cNvSpPr>
            <a:spLocks noChangeShapeType="1"/>
          </p:cNvSpPr>
          <p:nvPr/>
        </p:nvSpPr>
        <p:spPr bwMode="auto">
          <a:xfrm>
            <a:off x="2187575" y="37226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54" name="Rectangle 606"/>
          <p:cNvSpPr>
            <a:spLocks noChangeArrowheads="1"/>
          </p:cNvSpPr>
          <p:nvPr/>
        </p:nvSpPr>
        <p:spPr bwMode="auto">
          <a:xfrm>
            <a:off x="1841500" y="372268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1855" name="Oval 607"/>
          <p:cNvSpPr>
            <a:spLocks noChangeArrowheads="1"/>
          </p:cNvSpPr>
          <p:nvPr/>
        </p:nvSpPr>
        <p:spPr bwMode="auto">
          <a:xfrm>
            <a:off x="1838325" y="365918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856" name="Group 608"/>
          <p:cNvGrpSpPr>
            <a:grpSpLocks/>
          </p:cNvGrpSpPr>
          <p:nvPr/>
        </p:nvGrpSpPr>
        <p:grpSpPr bwMode="auto">
          <a:xfrm>
            <a:off x="1922463" y="3681413"/>
            <a:ext cx="171450" cy="60325"/>
            <a:chOff x="2848" y="848"/>
            <a:chExt cx="140" cy="98"/>
          </a:xfrm>
        </p:grpSpPr>
        <p:sp>
          <p:nvSpPr>
            <p:cNvPr id="181857" name="Line 60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58" name="Line 61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59" name="Line 61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1860" name="Group 612"/>
          <p:cNvGrpSpPr>
            <a:grpSpLocks/>
          </p:cNvGrpSpPr>
          <p:nvPr/>
        </p:nvGrpSpPr>
        <p:grpSpPr bwMode="auto">
          <a:xfrm flipV="1">
            <a:off x="1922463" y="3681413"/>
            <a:ext cx="171450" cy="58737"/>
            <a:chOff x="2848" y="848"/>
            <a:chExt cx="140" cy="98"/>
          </a:xfrm>
        </p:grpSpPr>
        <p:sp>
          <p:nvSpPr>
            <p:cNvPr id="181861" name="Line 61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62" name="Line 61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63" name="Line 61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1864" name="Line 616"/>
          <p:cNvSpPr>
            <a:spLocks noChangeShapeType="1"/>
          </p:cNvSpPr>
          <p:nvPr/>
        </p:nvSpPr>
        <p:spPr bwMode="auto">
          <a:xfrm flipV="1">
            <a:off x="3040063" y="4087813"/>
            <a:ext cx="227012" cy="4365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65" name="Line 617"/>
          <p:cNvSpPr>
            <a:spLocks noChangeShapeType="1"/>
          </p:cNvSpPr>
          <p:nvPr/>
        </p:nvSpPr>
        <p:spPr bwMode="auto">
          <a:xfrm>
            <a:off x="3163888" y="3825875"/>
            <a:ext cx="163512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66" name="Line 618"/>
          <p:cNvSpPr>
            <a:spLocks noChangeShapeType="1"/>
          </p:cNvSpPr>
          <p:nvPr/>
        </p:nvSpPr>
        <p:spPr bwMode="auto">
          <a:xfrm>
            <a:off x="3260725" y="3746500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67" name="Line 619"/>
          <p:cNvSpPr>
            <a:spLocks noChangeShapeType="1"/>
          </p:cNvSpPr>
          <p:nvPr/>
        </p:nvSpPr>
        <p:spPr bwMode="auto">
          <a:xfrm flipV="1">
            <a:off x="3497263" y="3832225"/>
            <a:ext cx="134937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68" name="Line 620"/>
          <p:cNvSpPr>
            <a:spLocks noChangeShapeType="1"/>
          </p:cNvSpPr>
          <p:nvPr/>
        </p:nvSpPr>
        <p:spPr bwMode="auto">
          <a:xfrm>
            <a:off x="2195513" y="3752850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69" name="Line 621"/>
          <p:cNvSpPr>
            <a:spLocks noChangeShapeType="1"/>
          </p:cNvSpPr>
          <p:nvPr/>
        </p:nvSpPr>
        <p:spPr bwMode="auto">
          <a:xfrm>
            <a:off x="2490788" y="2600325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70" name="Line 622"/>
          <p:cNvSpPr>
            <a:spLocks noChangeShapeType="1"/>
          </p:cNvSpPr>
          <p:nvPr/>
        </p:nvSpPr>
        <p:spPr bwMode="auto">
          <a:xfrm>
            <a:off x="2057400" y="2428875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71" name="Freeform 623"/>
          <p:cNvSpPr>
            <a:spLocks/>
          </p:cNvSpPr>
          <p:nvPr/>
        </p:nvSpPr>
        <p:spPr bwMode="auto">
          <a:xfrm>
            <a:off x="1377950" y="4435475"/>
            <a:ext cx="2979738" cy="1455738"/>
          </a:xfrm>
          <a:custGeom>
            <a:avLst/>
            <a:gdLst/>
            <a:ahLst/>
            <a:cxnLst>
              <a:cxn ang="0">
                <a:pos x="889" y="23"/>
              </a:cxn>
              <a:cxn ang="0">
                <a:pos x="692" y="109"/>
              </a:cxn>
              <a:cxn ang="0">
                <a:pos x="415" y="91"/>
              </a:cxn>
              <a:cxn ang="0">
                <a:pos x="112" y="170"/>
              </a:cxn>
              <a:cxn ang="0">
                <a:pos x="50" y="353"/>
              </a:cxn>
              <a:cxn ang="0">
                <a:pos x="14" y="528"/>
              </a:cxn>
              <a:cxn ang="0">
                <a:pos x="139" y="650"/>
              </a:cxn>
              <a:cxn ang="0">
                <a:pos x="505" y="781"/>
              </a:cxn>
              <a:cxn ang="0">
                <a:pos x="933" y="886"/>
              </a:cxn>
              <a:cxn ang="0">
                <a:pos x="1370" y="901"/>
              </a:cxn>
              <a:cxn ang="0">
                <a:pos x="1676" y="793"/>
              </a:cxn>
              <a:cxn ang="0">
                <a:pos x="1860" y="624"/>
              </a:cxn>
              <a:cxn ang="0">
                <a:pos x="1776" y="219"/>
              </a:cxn>
              <a:cxn ang="0">
                <a:pos x="1503" y="100"/>
              </a:cxn>
              <a:cxn ang="0">
                <a:pos x="1200" y="13"/>
              </a:cxn>
              <a:cxn ang="0">
                <a:pos x="889" y="23"/>
              </a:cxn>
            </a:cxnLst>
            <a:rect l="0" t="0" r="r" b="b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872" name="Line 624"/>
          <p:cNvSpPr>
            <a:spLocks noChangeShapeType="1"/>
          </p:cNvSpPr>
          <p:nvPr/>
        </p:nvSpPr>
        <p:spPr bwMode="auto">
          <a:xfrm rot="-5400000">
            <a:off x="3613150" y="5172076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73" name="Line 625"/>
          <p:cNvSpPr>
            <a:spLocks noChangeShapeType="1"/>
          </p:cNvSpPr>
          <p:nvPr/>
        </p:nvSpPr>
        <p:spPr bwMode="auto">
          <a:xfrm rot="5400000" flipV="1">
            <a:off x="3759200" y="5453063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1874" name="Line 626"/>
          <p:cNvSpPr>
            <a:spLocks noChangeShapeType="1"/>
          </p:cNvSpPr>
          <p:nvPr/>
        </p:nvSpPr>
        <p:spPr bwMode="auto">
          <a:xfrm rot="-5400000">
            <a:off x="3944938" y="5129213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1875" name="Group 627"/>
          <p:cNvGrpSpPr>
            <a:grpSpLocks/>
          </p:cNvGrpSpPr>
          <p:nvPr/>
        </p:nvGrpSpPr>
        <p:grpSpPr bwMode="auto">
          <a:xfrm>
            <a:off x="3524250" y="4838700"/>
            <a:ext cx="501650" cy="234950"/>
            <a:chOff x="4701" y="2996"/>
            <a:chExt cx="316" cy="148"/>
          </a:xfrm>
        </p:grpSpPr>
        <p:sp>
          <p:nvSpPr>
            <p:cNvPr id="181876" name="Oval 62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77" name="Line 62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78" name="Line 63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79" name="Rectangle 63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1880" name="Oval 63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1881" name="Group 633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81882" name="Line 63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883" name="Line 63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884" name="Line 63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1885" name="Group 637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81886" name="Line 63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887" name="Line 63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888" name="Line 64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1889" name="Group 641"/>
          <p:cNvGrpSpPr>
            <a:grpSpLocks/>
          </p:cNvGrpSpPr>
          <p:nvPr/>
        </p:nvGrpSpPr>
        <p:grpSpPr bwMode="auto">
          <a:xfrm>
            <a:off x="2708275" y="4562475"/>
            <a:ext cx="501650" cy="234950"/>
            <a:chOff x="3600" y="219"/>
            <a:chExt cx="360" cy="175"/>
          </a:xfrm>
        </p:grpSpPr>
        <p:sp>
          <p:nvSpPr>
            <p:cNvPr id="181890" name="Oval 64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91" name="Line 64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92" name="Line 64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893" name="Rectangle 64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1894" name="Oval 64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1895" name="Group 64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1896" name="Line 64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897" name="Line 64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898" name="Line 65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1899" name="Group 65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81900" name="Line 65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01" name="Line 65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02" name="Line 65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1903" name="Group 655"/>
          <p:cNvGrpSpPr>
            <a:grpSpLocks/>
          </p:cNvGrpSpPr>
          <p:nvPr/>
        </p:nvGrpSpPr>
        <p:grpSpPr bwMode="auto">
          <a:xfrm>
            <a:off x="2043113" y="4867275"/>
            <a:ext cx="501650" cy="234950"/>
            <a:chOff x="3600" y="219"/>
            <a:chExt cx="360" cy="175"/>
          </a:xfrm>
        </p:grpSpPr>
        <p:sp>
          <p:nvSpPr>
            <p:cNvPr id="181904" name="Oval 65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05" name="Line 65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06" name="Line 65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07" name="Rectangle 659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1908" name="Oval 66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1909" name="Group 66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1910" name="Line 66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11" name="Line 66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12" name="Line 66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1913" name="Group 66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81914" name="Line 66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15" name="Line 66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16" name="Line 66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81917" name="Line 669"/>
          <p:cNvSpPr>
            <a:spLocks noChangeShapeType="1"/>
          </p:cNvSpPr>
          <p:nvPr/>
        </p:nvSpPr>
        <p:spPr bwMode="auto">
          <a:xfrm>
            <a:off x="3157538" y="4773613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18" name="Line 670"/>
          <p:cNvSpPr>
            <a:spLocks noChangeShapeType="1"/>
          </p:cNvSpPr>
          <p:nvPr/>
        </p:nvSpPr>
        <p:spPr bwMode="auto">
          <a:xfrm flipV="1">
            <a:off x="2505075" y="4786313"/>
            <a:ext cx="277813" cy="109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19" name="Line 671"/>
          <p:cNvSpPr>
            <a:spLocks noChangeShapeType="1"/>
          </p:cNvSpPr>
          <p:nvPr/>
        </p:nvSpPr>
        <p:spPr bwMode="auto">
          <a:xfrm flipV="1">
            <a:off x="2547938" y="4989513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0" name="Line 672"/>
          <p:cNvSpPr>
            <a:spLocks noChangeShapeType="1"/>
          </p:cNvSpPr>
          <p:nvPr/>
        </p:nvSpPr>
        <p:spPr bwMode="auto">
          <a:xfrm flipH="1">
            <a:off x="1843088" y="4735513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1" name="Line 673"/>
          <p:cNvSpPr>
            <a:spLocks noChangeShapeType="1"/>
          </p:cNvSpPr>
          <p:nvPr/>
        </p:nvSpPr>
        <p:spPr bwMode="auto">
          <a:xfrm>
            <a:off x="1868488" y="4786313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2" name="Line 674"/>
          <p:cNvSpPr>
            <a:spLocks noChangeShapeType="1"/>
          </p:cNvSpPr>
          <p:nvPr/>
        </p:nvSpPr>
        <p:spPr bwMode="auto">
          <a:xfrm>
            <a:off x="1728788" y="5122863"/>
            <a:ext cx="1539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3" name="Line 675"/>
          <p:cNvSpPr>
            <a:spLocks noChangeShapeType="1"/>
          </p:cNvSpPr>
          <p:nvPr/>
        </p:nvSpPr>
        <p:spPr bwMode="auto">
          <a:xfrm>
            <a:off x="1981200" y="5202238"/>
            <a:ext cx="49053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4" name="Line 676"/>
          <p:cNvSpPr>
            <a:spLocks noChangeShapeType="1"/>
          </p:cNvSpPr>
          <p:nvPr/>
        </p:nvSpPr>
        <p:spPr bwMode="auto">
          <a:xfrm flipH="1">
            <a:off x="2220913" y="5110163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5" name="Line 677"/>
          <p:cNvSpPr>
            <a:spLocks noChangeShapeType="1"/>
          </p:cNvSpPr>
          <p:nvPr/>
        </p:nvSpPr>
        <p:spPr bwMode="auto">
          <a:xfrm>
            <a:off x="2033588" y="5199063"/>
            <a:ext cx="1587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6" name="Line 678"/>
          <p:cNvSpPr>
            <a:spLocks noChangeShapeType="1"/>
          </p:cNvSpPr>
          <p:nvPr/>
        </p:nvSpPr>
        <p:spPr bwMode="auto">
          <a:xfrm flipH="1" flipV="1">
            <a:off x="2430463" y="5207000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7" name="Line 679"/>
          <p:cNvSpPr>
            <a:spLocks noChangeShapeType="1"/>
          </p:cNvSpPr>
          <p:nvPr/>
        </p:nvSpPr>
        <p:spPr bwMode="auto">
          <a:xfrm>
            <a:off x="2511425" y="5065713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28" name="Line 680"/>
          <p:cNvSpPr>
            <a:spLocks noChangeShapeType="1"/>
          </p:cNvSpPr>
          <p:nvPr/>
        </p:nvSpPr>
        <p:spPr bwMode="auto">
          <a:xfrm>
            <a:off x="1960563" y="5000625"/>
            <a:ext cx="809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81929" name="Group 681"/>
          <p:cNvGrpSpPr>
            <a:grpSpLocks/>
          </p:cNvGrpSpPr>
          <p:nvPr/>
        </p:nvGrpSpPr>
        <p:grpSpPr bwMode="auto">
          <a:xfrm>
            <a:off x="1146175" y="1760538"/>
            <a:ext cx="3021013" cy="3981450"/>
            <a:chOff x="-1203" y="1352"/>
            <a:chExt cx="1903" cy="2508"/>
          </a:xfrm>
        </p:grpSpPr>
        <p:grpSp>
          <p:nvGrpSpPr>
            <p:cNvPr id="181930" name="Group 682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181931" name="Picture 683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</p:spPr>
          </p:pic>
          <p:sp>
            <p:nvSpPr>
              <p:cNvPr id="181932" name="Line 684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933" name="Line 685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81934" name="Picture 686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</p:spPr>
        </p:pic>
        <p:grpSp>
          <p:nvGrpSpPr>
            <p:cNvPr id="181935" name="Group 687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181936" name="Object 68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1936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181937" name="Object 68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1937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181938" name="Group 690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181939" name="Object 69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1939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181940" name="Object 69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1940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181941" name="Object 693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181941" name="Clip" r:id="rId10" imgW="1305000" imgH="1085760" progId="">
                <p:embed/>
              </p:oleObj>
            </a:graphicData>
          </a:graphic>
        </p:graphicFrame>
        <p:grpSp>
          <p:nvGrpSpPr>
            <p:cNvPr id="181942" name="Group 694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181943" name="AutoShape 695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44" name="Rectangle 696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45" name="Rectangle 697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46" name="AutoShape 698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47" name="Line 699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48" name="Line 700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49" name="Rectangle 701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50" name="Rectangle 702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81951" name="Object 703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181951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181952" name="Object 704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181952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181953" name="Object 705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181953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181954" name="Object 706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181954" name="Clip" r:id="rId14" imgW="1305000" imgH="1085760" progId="">
                <p:embed/>
              </p:oleObj>
            </a:graphicData>
          </a:graphic>
        </p:graphicFrame>
        <p:grpSp>
          <p:nvGrpSpPr>
            <p:cNvPr id="181955" name="Group 707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181956" name="Object 70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1956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181957" name="Object 70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1957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181958" name="Group 710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181959" name="Object 71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1959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181960" name="Object 71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1960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181961" name="Group 713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181962" name="AutoShape 71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3" name="Rectangle 71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4" name="Rectangle 71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5" name="AutoShape 71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6" name="Line 71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7" name="Line 71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8" name="Rectangle 72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69" name="Rectangle 72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81970" name="Line 722"/>
          <p:cNvSpPr>
            <a:spLocks noChangeShapeType="1"/>
          </p:cNvSpPr>
          <p:nvPr/>
        </p:nvSpPr>
        <p:spPr bwMode="auto">
          <a:xfrm flipH="1">
            <a:off x="2049463" y="3522663"/>
            <a:ext cx="3175" cy="1444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1" name="Line 723"/>
          <p:cNvSpPr>
            <a:spLocks noChangeShapeType="1"/>
          </p:cNvSpPr>
          <p:nvPr/>
        </p:nvSpPr>
        <p:spPr bwMode="auto">
          <a:xfrm flipV="1">
            <a:off x="3346450" y="2505075"/>
            <a:ext cx="123825" cy="87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2" name="Line 724"/>
          <p:cNvSpPr>
            <a:spLocks noChangeShapeType="1"/>
          </p:cNvSpPr>
          <p:nvPr/>
        </p:nvSpPr>
        <p:spPr bwMode="auto">
          <a:xfrm>
            <a:off x="3173413" y="2678113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3" name="Line 725"/>
          <p:cNvSpPr>
            <a:spLocks noChangeShapeType="1"/>
          </p:cNvSpPr>
          <p:nvPr/>
        </p:nvSpPr>
        <p:spPr bwMode="auto">
          <a:xfrm flipV="1">
            <a:off x="3357563" y="2574925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4" name="Line 726"/>
          <p:cNvSpPr>
            <a:spLocks noChangeShapeType="1"/>
          </p:cNvSpPr>
          <p:nvPr/>
        </p:nvSpPr>
        <p:spPr bwMode="auto">
          <a:xfrm>
            <a:off x="3709988" y="2573338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5" name="Line 727"/>
          <p:cNvSpPr>
            <a:spLocks noChangeShapeType="1"/>
          </p:cNvSpPr>
          <p:nvPr/>
        </p:nvSpPr>
        <p:spPr bwMode="auto">
          <a:xfrm>
            <a:off x="3363913" y="2879725"/>
            <a:ext cx="1889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6" name="Line 728"/>
          <p:cNvSpPr>
            <a:spLocks noChangeShapeType="1"/>
          </p:cNvSpPr>
          <p:nvPr/>
        </p:nvSpPr>
        <p:spPr bwMode="auto">
          <a:xfrm flipV="1">
            <a:off x="1658938" y="3746500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7" name="Line 729"/>
          <p:cNvSpPr>
            <a:spLocks noChangeShapeType="1"/>
          </p:cNvSpPr>
          <p:nvPr/>
        </p:nvSpPr>
        <p:spPr bwMode="auto">
          <a:xfrm flipV="1">
            <a:off x="3778250" y="2273300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8" name="Line 730"/>
          <p:cNvSpPr>
            <a:spLocks noChangeShapeType="1"/>
          </p:cNvSpPr>
          <p:nvPr/>
        </p:nvSpPr>
        <p:spPr bwMode="auto">
          <a:xfrm>
            <a:off x="3917950" y="287020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79" name="Line 731"/>
          <p:cNvSpPr>
            <a:spLocks noChangeShapeType="1"/>
          </p:cNvSpPr>
          <p:nvPr/>
        </p:nvSpPr>
        <p:spPr bwMode="auto">
          <a:xfrm flipH="1">
            <a:off x="3063875" y="2946400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1980" name="Line 732"/>
          <p:cNvSpPr>
            <a:spLocks noChangeShapeType="1"/>
          </p:cNvSpPr>
          <p:nvPr/>
        </p:nvSpPr>
        <p:spPr bwMode="auto">
          <a:xfrm flipH="1">
            <a:off x="3654425" y="2946400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81981" name="Group 733"/>
          <p:cNvGrpSpPr>
            <a:grpSpLocks/>
          </p:cNvGrpSpPr>
          <p:nvPr/>
        </p:nvGrpSpPr>
        <p:grpSpPr bwMode="auto">
          <a:xfrm>
            <a:off x="2706688" y="4564063"/>
            <a:ext cx="501650" cy="234950"/>
            <a:chOff x="4701" y="2996"/>
            <a:chExt cx="316" cy="148"/>
          </a:xfrm>
        </p:grpSpPr>
        <p:sp>
          <p:nvSpPr>
            <p:cNvPr id="181982" name="Oval 734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83" name="Line 735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84" name="Line 736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85" name="Rectangle 737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1986" name="Oval 738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1987" name="Group 739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81988" name="Line 74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89" name="Line 74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90" name="Line 74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1991" name="Group 743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81992" name="Line 74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93" name="Line 74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1994" name="Line 74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1995" name="Group 747"/>
          <p:cNvGrpSpPr>
            <a:grpSpLocks/>
          </p:cNvGrpSpPr>
          <p:nvPr/>
        </p:nvGrpSpPr>
        <p:grpSpPr bwMode="auto">
          <a:xfrm>
            <a:off x="2041525" y="4865688"/>
            <a:ext cx="501650" cy="234950"/>
            <a:chOff x="4701" y="2996"/>
            <a:chExt cx="316" cy="148"/>
          </a:xfrm>
        </p:grpSpPr>
        <p:sp>
          <p:nvSpPr>
            <p:cNvPr id="181996" name="Oval 74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97" name="Line 74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98" name="Line 75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1999" name="Rectangle 75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2000" name="Oval 75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2001" name="Group 753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82002" name="Line 75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003" name="Line 75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004" name="Line 75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2005" name="Group 757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82006" name="Line 75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007" name="Line 75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2008" name="Line 76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2009" name="Group 761"/>
          <p:cNvGrpSpPr>
            <a:grpSpLocks/>
          </p:cNvGrpSpPr>
          <p:nvPr/>
        </p:nvGrpSpPr>
        <p:grpSpPr bwMode="auto">
          <a:xfrm>
            <a:off x="2871788" y="5051425"/>
            <a:ext cx="290512" cy="404813"/>
            <a:chOff x="4290" y="3130"/>
            <a:chExt cx="183" cy="255"/>
          </a:xfrm>
        </p:grpSpPr>
        <p:pic>
          <p:nvPicPr>
            <p:cNvPr id="182010" name="Picture 762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182011" name="Freeform 763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2" name="Freeform 764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3" name="Freeform 765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4" name="Freeform 766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5" name="Freeform 767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6" name="Freeform 768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7" name="Freeform 769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8" name="Freeform 770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19" name="Freeform 771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0" name="Freeform 772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1" name="Freeform 773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2" name="Freeform 774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3" name="Freeform 775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4" name="Freeform 776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5" name="Freeform 777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6" name="Freeform 778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27" name="Freeform 779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2028" name="Group 780"/>
          <p:cNvGrpSpPr>
            <a:grpSpLocks/>
          </p:cNvGrpSpPr>
          <p:nvPr/>
        </p:nvGrpSpPr>
        <p:grpSpPr bwMode="auto">
          <a:xfrm>
            <a:off x="1428750" y="3513138"/>
            <a:ext cx="290513" cy="404812"/>
            <a:chOff x="4290" y="3130"/>
            <a:chExt cx="183" cy="255"/>
          </a:xfrm>
        </p:grpSpPr>
        <p:pic>
          <p:nvPicPr>
            <p:cNvPr id="182029" name="Picture 781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182030" name="Freeform 782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1" name="Freeform 783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2" name="Freeform 784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3" name="Freeform 785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4" name="Freeform 786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5" name="Freeform 787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6" name="Freeform 788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7" name="Freeform 789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8" name="Freeform 790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39" name="Freeform 791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0" name="Freeform 792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1" name="Freeform 793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2" name="Freeform 794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3" name="Freeform 795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4" name="Freeform 796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5" name="Freeform 797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46" name="Freeform 798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2047" name="Group 799"/>
          <p:cNvGrpSpPr>
            <a:grpSpLocks/>
          </p:cNvGrpSpPr>
          <p:nvPr/>
        </p:nvGrpSpPr>
        <p:grpSpPr bwMode="auto">
          <a:xfrm>
            <a:off x="609600" y="2157413"/>
            <a:ext cx="3340100" cy="3265487"/>
            <a:chOff x="2865" y="1307"/>
            <a:chExt cx="2104" cy="2057"/>
          </a:xfrm>
        </p:grpSpPr>
        <p:sp>
          <p:nvSpPr>
            <p:cNvPr id="182048" name="Line 800"/>
            <p:cNvSpPr>
              <a:spLocks noChangeShapeType="1"/>
            </p:cNvSpPr>
            <p:nvPr/>
          </p:nvSpPr>
          <p:spPr bwMode="auto">
            <a:xfrm>
              <a:off x="4092" y="1307"/>
              <a:ext cx="877" cy="176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2049" name="Line 801"/>
            <p:cNvSpPr>
              <a:spLocks noChangeShapeType="1"/>
            </p:cNvSpPr>
            <p:nvPr/>
          </p:nvSpPr>
          <p:spPr bwMode="auto">
            <a:xfrm>
              <a:off x="3466" y="2211"/>
              <a:ext cx="1487" cy="1014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2050" name="Line 802"/>
            <p:cNvSpPr>
              <a:spLocks noChangeShapeType="1"/>
            </p:cNvSpPr>
            <p:nvPr/>
          </p:nvSpPr>
          <p:spPr bwMode="auto">
            <a:xfrm>
              <a:off x="3657" y="3158"/>
              <a:ext cx="1014" cy="206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2051" name="Text Box 803"/>
            <p:cNvSpPr txBox="1">
              <a:spLocks noChangeArrowheads="1"/>
            </p:cNvSpPr>
            <p:nvPr/>
          </p:nvSpPr>
          <p:spPr bwMode="auto">
            <a:xfrm>
              <a:off x="2865" y="2510"/>
              <a:ext cx="110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rgbClr val="FF3300"/>
                  </a:solidFill>
                </a:rPr>
                <a:t>client/server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B6F84-117D-4911-87B2-315709E9EDAB}" type="slidenum">
              <a:rPr lang="en-US"/>
              <a:pPr/>
              <a:t>9</a:t>
            </a:fld>
            <a:endParaRPr lang="en-US"/>
          </a:p>
        </p:txBody>
      </p:sp>
      <p:sp>
        <p:nvSpPr>
          <p:cNvPr id="1853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Pure P2P architecture</a:t>
            </a:r>
          </a:p>
        </p:txBody>
      </p:sp>
      <p:sp>
        <p:nvSpPr>
          <p:cNvPr id="18534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49713" cy="4648200"/>
          </a:xfrm>
        </p:spPr>
        <p:txBody>
          <a:bodyPr/>
          <a:lstStyle/>
          <a:p>
            <a:r>
              <a:rPr lang="en-US" sz="2400" dirty="0"/>
              <a:t>there is </a:t>
            </a:r>
            <a:r>
              <a:rPr lang="en-US" sz="2400" i="1" dirty="0"/>
              <a:t>no</a:t>
            </a:r>
            <a:r>
              <a:rPr lang="en-US" sz="2400" dirty="0"/>
              <a:t> always-on server</a:t>
            </a:r>
          </a:p>
          <a:p>
            <a:r>
              <a:rPr lang="en-US" sz="2400" dirty="0"/>
              <a:t>arbitrary end systems directly communicate</a:t>
            </a:r>
          </a:p>
          <a:p>
            <a:r>
              <a:rPr lang="en-US" sz="2400" dirty="0"/>
              <a:t>peers are intermittently connected and change IP addresses</a:t>
            </a:r>
          </a:p>
          <a:p>
            <a:r>
              <a:rPr lang="en-US" sz="2400" dirty="0"/>
              <a:t>example: Gnutella</a:t>
            </a:r>
          </a:p>
          <a:p>
            <a:endParaRPr lang="en-US" sz="2400" dirty="0"/>
          </a:p>
          <a:p>
            <a:pPr>
              <a:buFont typeface="ZapfDingbats" pitchFamily="8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Highly scalable but difficult to manage</a:t>
            </a:r>
          </a:p>
          <a:p>
            <a:endParaRPr lang="en-US" sz="2400" dirty="0"/>
          </a:p>
        </p:txBody>
      </p:sp>
      <p:sp>
        <p:nvSpPr>
          <p:cNvPr id="186035" name="Freeform 691"/>
          <p:cNvSpPr>
            <a:spLocks/>
          </p:cNvSpPr>
          <p:nvPr/>
        </p:nvSpPr>
        <p:spPr bwMode="auto">
          <a:xfrm>
            <a:off x="6710363" y="3457575"/>
            <a:ext cx="1314450" cy="674688"/>
          </a:xfrm>
          <a:custGeom>
            <a:avLst/>
            <a:gdLst/>
            <a:ahLst/>
            <a:cxnLst>
              <a:cxn ang="0">
                <a:pos x="382" y="30"/>
              </a:cxn>
              <a:cxn ang="0">
                <a:pos x="370" y="30"/>
              </a:cxn>
              <a:cxn ang="0">
                <a:pos x="126" y="32"/>
              </a:cxn>
              <a:cxn ang="0">
                <a:pos x="6" y="126"/>
              </a:cxn>
              <a:cxn ang="0">
                <a:pos x="92" y="274"/>
              </a:cxn>
              <a:cxn ang="0">
                <a:pos x="292" y="384"/>
              </a:cxn>
              <a:cxn ang="0">
                <a:pos x="540" y="416"/>
              </a:cxn>
              <a:cxn ang="0">
                <a:pos x="698" y="330"/>
              </a:cxn>
              <a:cxn ang="0">
                <a:pos x="776" y="170"/>
              </a:cxn>
              <a:cxn ang="0">
                <a:pos x="792" y="22"/>
              </a:cxn>
              <a:cxn ang="0">
                <a:pos x="560" y="38"/>
              </a:cxn>
              <a:cxn ang="0">
                <a:pos x="382" y="30"/>
              </a:cxn>
            </a:cxnLst>
            <a:rect l="0" t="0" r="r" b="b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036" name="Freeform 692"/>
          <p:cNvSpPr>
            <a:spLocks/>
          </p:cNvSpPr>
          <p:nvPr/>
        </p:nvSpPr>
        <p:spPr bwMode="auto">
          <a:xfrm>
            <a:off x="6729413" y="1931988"/>
            <a:ext cx="1730375" cy="1044575"/>
          </a:xfrm>
          <a:custGeom>
            <a:avLst/>
            <a:gdLst/>
            <a:ahLst/>
            <a:cxnLst>
              <a:cxn ang="0">
                <a:pos x="424" y="10"/>
              </a:cxn>
              <a:cxn ang="0">
                <a:pos x="288" y="70"/>
              </a:cxn>
              <a:cxn ang="0">
                <a:pos x="96" y="100"/>
              </a:cxn>
              <a:cxn ang="0">
                <a:pos x="14" y="336"/>
              </a:cxn>
              <a:cxn ang="0">
                <a:pos x="180" y="444"/>
              </a:cxn>
              <a:cxn ang="0">
                <a:pos x="346" y="426"/>
              </a:cxn>
              <a:cxn ang="0">
                <a:pos x="584" y="444"/>
              </a:cxn>
              <a:cxn ang="0">
                <a:pos x="698" y="434"/>
              </a:cxn>
              <a:cxn ang="0">
                <a:pos x="752" y="372"/>
              </a:cxn>
              <a:cxn ang="0">
                <a:pos x="750" y="158"/>
              </a:cxn>
              <a:cxn ang="0">
                <a:pos x="662" y="34"/>
              </a:cxn>
              <a:cxn ang="0">
                <a:pos x="424" y="10"/>
              </a:cxn>
            </a:cxnLst>
            <a:rect l="0" t="0" r="r" b="b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037" name="Freeform 693"/>
          <p:cNvSpPr>
            <a:spLocks/>
          </p:cNvSpPr>
          <p:nvPr/>
        </p:nvSpPr>
        <p:spPr bwMode="auto">
          <a:xfrm>
            <a:off x="4989513" y="1639888"/>
            <a:ext cx="1644650" cy="1071562"/>
          </a:xfrm>
          <a:custGeom>
            <a:avLst/>
            <a:gdLst/>
            <a:ahLst/>
            <a:cxnLst>
              <a:cxn ang="0">
                <a:pos x="648" y="11"/>
              </a:cxn>
              <a:cxn ang="0">
                <a:pos x="390" y="53"/>
              </a:cxn>
              <a:cxn ang="0">
                <a:pos x="206" y="129"/>
              </a:cxn>
              <a:cxn ang="0">
                <a:pos x="152" y="229"/>
              </a:cxn>
              <a:cxn ang="0">
                <a:pos x="22" y="297"/>
              </a:cxn>
              <a:cxn ang="0">
                <a:pos x="18" y="459"/>
              </a:cxn>
              <a:cxn ang="0">
                <a:pos x="132" y="489"/>
              </a:cxn>
              <a:cxn ang="0">
                <a:pos x="458" y="489"/>
              </a:cxn>
              <a:cxn ang="0">
                <a:pos x="598" y="555"/>
              </a:cxn>
              <a:cxn ang="0">
                <a:pos x="752" y="657"/>
              </a:cxn>
              <a:cxn ang="0">
                <a:pos x="870" y="661"/>
              </a:cxn>
              <a:cxn ang="0">
                <a:pos x="952" y="603"/>
              </a:cxn>
              <a:cxn ang="0">
                <a:pos x="992" y="445"/>
              </a:cxn>
              <a:cxn ang="0">
                <a:pos x="1018" y="291"/>
              </a:cxn>
              <a:cxn ang="0">
                <a:pos x="1022" y="107"/>
              </a:cxn>
              <a:cxn ang="0">
                <a:pos x="934" y="17"/>
              </a:cxn>
              <a:cxn ang="0">
                <a:pos x="776" y="3"/>
              </a:cxn>
              <a:cxn ang="0">
                <a:pos x="648" y="11"/>
              </a:cxn>
            </a:cxnLst>
            <a:rect l="0" t="0" r="r" b="b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86038" name="Group 694"/>
          <p:cNvGrpSpPr>
            <a:grpSpLocks/>
          </p:cNvGrpSpPr>
          <p:nvPr/>
        </p:nvGrpSpPr>
        <p:grpSpPr bwMode="auto">
          <a:xfrm>
            <a:off x="5076825" y="2974975"/>
            <a:ext cx="1458913" cy="933450"/>
            <a:chOff x="2889" y="1631"/>
            <a:chExt cx="980" cy="743"/>
          </a:xfrm>
        </p:grpSpPr>
        <p:sp>
          <p:nvSpPr>
            <p:cNvPr id="186039" name="Rectangle 695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40" name="AutoShape 696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186041" name="Group 697"/>
          <p:cNvGrpSpPr>
            <a:grpSpLocks/>
          </p:cNvGrpSpPr>
          <p:nvPr/>
        </p:nvGrpSpPr>
        <p:grpSpPr bwMode="auto">
          <a:xfrm>
            <a:off x="5778500" y="1831975"/>
            <a:ext cx="336550" cy="531813"/>
            <a:chOff x="3796" y="1043"/>
            <a:chExt cx="865" cy="1237"/>
          </a:xfrm>
        </p:grpSpPr>
        <p:sp>
          <p:nvSpPr>
            <p:cNvPr id="186042" name="Line 698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3" name="Line 699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4" name="Line 700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5" name="Line 701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6" name="Line 702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7" name="Line 703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8" name="Line 704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49" name="Line 705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0" name="Line 706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1" name="Line 707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2" name="Line 708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3" name="Line 709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4" name="Line 710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5" name="Line 711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6056" name="Line 712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86057" name="Group 713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186058" name="Line 714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59" name="Line 715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60" name="Line 716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61" name="Line 717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6062" name="Group 718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186063" name="Line 719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64" name="Line 720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65" name="Line 721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66" name="Line 722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86067" name="Group 723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186068" name="Line 724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69" name="Line 725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70" name="Line 726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86071" name="Line 727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186072" name="Oval 728"/>
          <p:cNvSpPr>
            <a:spLocks noChangeArrowheads="1"/>
          </p:cNvSpPr>
          <p:nvPr/>
        </p:nvSpPr>
        <p:spPr bwMode="auto">
          <a:xfrm>
            <a:off x="6835775" y="3652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73" name="Line 729"/>
          <p:cNvSpPr>
            <a:spLocks noChangeShapeType="1"/>
          </p:cNvSpPr>
          <p:nvPr/>
        </p:nvSpPr>
        <p:spPr bwMode="auto">
          <a:xfrm>
            <a:off x="6835775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74" name="Line 730"/>
          <p:cNvSpPr>
            <a:spLocks noChangeShapeType="1"/>
          </p:cNvSpPr>
          <p:nvPr/>
        </p:nvSpPr>
        <p:spPr bwMode="auto">
          <a:xfrm>
            <a:off x="7194550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75" name="Rectangle 731"/>
          <p:cNvSpPr>
            <a:spLocks noChangeArrowheads="1"/>
          </p:cNvSpPr>
          <p:nvPr/>
        </p:nvSpPr>
        <p:spPr bwMode="auto">
          <a:xfrm>
            <a:off x="6835775" y="3644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076" name="Oval 732"/>
          <p:cNvSpPr>
            <a:spLocks noChangeArrowheads="1"/>
          </p:cNvSpPr>
          <p:nvPr/>
        </p:nvSpPr>
        <p:spPr bwMode="auto">
          <a:xfrm>
            <a:off x="6832600" y="3576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077" name="Group 733"/>
          <p:cNvGrpSpPr>
            <a:grpSpLocks/>
          </p:cNvGrpSpPr>
          <p:nvPr/>
        </p:nvGrpSpPr>
        <p:grpSpPr bwMode="auto">
          <a:xfrm>
            <a:off x="6918325" y="3600450"/>
            <a:ext cx="179388" cy="65088"/>
            <a:chOff x="2848" y="848"/>
            <a:chExt cx="140" cy="98"/>
          </a:xfrm>
        </p:grpSpPr>
        <p:sp>
          <p:nvSpPr>
            <p:cNvPr id="186078" name="Line 73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79" name="Line 73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80" name="Line 73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081" name="Group 737"/>
          <p:cNvGrpSpPr>
            <a:grpSpLocks/>
          </p:cNvGrpSpPr>
          <p:nvPr/>
        </p:nvGrpSpPr>
        <p:grpSpPr bwMode="auto">
          <a:xfrm flipV="1">
            <a:off x="6918325" y="3600450"/>
            <a:ext cx="179388" cy="65088"/>
            <a:chOff x="2848" y="848"/>
            <a:chExt cx="140" cy="98"/>
          </a:xfrm>
        </p:grpSpPr>
        <p:sp>
          <p:nvSpPr>
            <p:cNvPr id="186082" name="Line 73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83" name="Line 73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84" name="Line 74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085" name="Oval 741"/>
          <p:cNvSpPr>
            <a:spLocks noChangeArrowheads="1"/>
          </p:cNvSpPr>
          <p:nvPr/>
        </p:nvSpPr>
        <p:spPr bwMode="auto">
          <a:xfrm>
            <a:off x="7191375" y="39322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86" name="Line 742"/>
          <p:cNvSpPr>
            <a:spLocks noChangeShapeType="1"/>
          </p:cNvSpPr>
          <p:nvPr/>
        </p:nvSpPr>
        <p:spPr bwMode="auto">
          <a:xfrm>
            <a:off x="7191375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87" name="Line 743"/>
          <p:cNvSpPr>
            <a:spLocks noChangeShapeType="1"/>
          </p:cNvSpPr>
          <p:nvPr/>
        </p:nvSpPr>
        <p:spPr bwMode="auto">
          <a:xfrm>
            <a:off x="7550150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88" name="Rectangle 744"/>
          <p:cNvSpPr>
            <a:spLocks noChangeArrowheads="1"/>
          </p:cNvSpPr>
          <p:nvPr/>
        </p:nvSpPr>
        <p:spPr bwMode="auto">
          <a:xfrm>
            <a:off x="7191375" y="39243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089" name="Oval 745"/>
          <p:cNvSpPr>
            <a:spLocks noChangeArrowheads="1"/>
          </p:cNvSpPr>
          <p:nvPr/>
        </p:nvSpPr>
        <p:spPr bwMode="auto">
          <a:xfrm>
            <a:off x="7188200" y="38560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090" name="Group 746"/>
          <p:cNvGrpSpPr>
            <a:grpSpLocks/>
          </p:cNvGrpSpPr>
          <p:nvPr/>
        </p:nvGrpSpPr>
        <p:grpSpPr bwMode="auto">
          <a:xfrm>
            <a:off x="7273925" y="3879850"/>
            <a:ext cx="179388" cy="65088"/>
            <a:chOff x="2848" y="848"/>
            <a:chExt cx="140" cy="98"/>
          </a:xfrm>
        </p:grpSpPr>
        <p:sp>
          <p:nvSpPr>
            <p:cNvPr id="186091" name="Line 74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92" name="Line 74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93" name="Line 74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094" name="Group 750"/>
          <p:cNvGrpSpPr>
            <a:grpSpLocks/>
          </p:cNvGrpSpPr>
          <p:nvPr/>
        </p:nvGrpSpPr>
        <p:grpSpPr bwMode="auto">
          <a:xfrm flipV="1">
            <a:off x="7273925" y="3879850"/>
            <a:ext cx="179388" cy="65088"/>
            <a:chOff x="2848" y="848"/>
            <a:chExt cx="140" cy="98"/>
          </a:xfrm>
        </p:grpSpPr>
        <p:sp>
          <p:nvSpPr>
            <p:cNvPr id="186095" name="Line 7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96" name="Line 7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097" name="Line 7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098" name="Oval 754"/>
          <p:cNvSpPr>
            <a:spLocks noChangeArrowheads="1"/>
          </p:cNvSpPr>
          <p:nvPr/>
        </p:nvSpPr>
        <p:spPr bwMode="auto">
          <a:xfrm>
            <a:off x="7470775" y="36655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099" name="Line 755"/>
          <p:cNvSpPr>
            <a:spLocks noChangeShapeType="1"/>
          </p:cNvSpPr>
          <p:nvPr/>
        </p:nvSpPr>
        <p:spPr bwMode="auto">
          <a:xfrm>
            <a:off x="7470775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00" name="Line 756"/>
          <p:cNvSpPr>
            <a:spLocks noChangeShapeType="1"/>
          </p:cNvSpPr>
          <p:nvPr/>
        </p:nvSpPr>
        <p:spPr bwMode="auto">
          <a:xfrm>
            <a:off x="7829550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01" name="Rectangle 757"/>
          <p:cNvSpPr>
            <a:spLocks noChangeArrowheads="1"/>
          </p:cNvSpPr>
          <p:nvPr/>
        </p:nvSpPr>
        <p:spPr bwMode="auto">
          <a:xfrm>
            <a:off x="7470775" y="36576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102" name="Oval 758"/>
          <p:cNvSpPr>
            <a:spLocks noChangeArrowheads="1"/>
          </p:cNvSpPr>
          <p:nvPr/>
        </p:nvSpPr>
        <p:spPr bwMode="auto">
          <a:xfrm>
            <a:off x="7467600" y="35893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03" name="Group 759"/>
          <p:cNvGrpSpPr>
            <a:grpSpLocks/>
          </p:cNvGrpSpPr>
          <p:nvPr/>
        </p:nvGrpSpPr>
        <p:grpSpPr bwMode="auto">
          <a:xfrm>
            <a:off x="7553325" y="3613150"/>
            <a:ext cx="179388" cy="65088"/>
            <a:chOff x="2848" y="848"/>
            <a:chExt cx="140" cy="98"/>
          </a:xfrm>
        </p:grpSpPr>
        <p:sp>
          <p:nvSpPr>
            <p:cNvPr id="186104" name="Line 76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05" name="Line 76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06" name="Line 76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07" name="Group 763"/>
          <p:cNvGrpSpPr>
            <a:grpSpLocks/>
          </p:cNvGrpSpPr>
          <p:nvPr/>
        </p:nvGrpSpPr>
        <p:grpSpPr bwMode="auto">
          <a:xfrm flipV="1">
            <a:off x="7553325" y="3613150"/>
            <a:ext cx="179388" cy="65088"/>
            <a:chOff x="2848" y="848"/>
            <a:chExt cx="140" cy="98"/>
          </a:xfrm>
        </p:grpSpPr>
        <p:sp>
          <p:nvSpPr>
            <p:cNvPr id="186108" name="Line 76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09" name="Line 76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10" name="Line 76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11" name="Oval 767"/>
          <p:cNvSpPr>
            <a:spLocks noChangeArrowheads="1"/>
          </p:cNvSpPr>
          <p:nvPr/>
        </p:nvSpPr>
        <p:spPr bwMode="auto">
          <a:xfrm>
            <a:off x="6935788" y="2503488"/>
            <a:ext cx="347662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12" name="Line 768"/>
          <p:cNvSpPr>
            <a:spLocks noChangeShapeType="1"/>
          </p:cNvSpPr>
          <p:nvPr/>
        </p:nvSpPr>
        <p:spPr bwMode="auto">
          <a:xfrm>
            <a:off x="6935788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13" name="Line 769"/>
          <p:cNvSpPr>
            <a:spLocks noChangeShapeType="1"/>
          </p:cNvSpPr>
          <p:nvPr/>
        </p:nvSpPr>
        <p:spPr bwMode="auto">
          <a:xfrm>
            <a:off x="7283450" y="2495550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14" name="Rectangle 770"/>
          <p:cNvSpPr>
            <a:spLocks noChangeArrowheads="1"/>
          </p:cNvSpPr>
          <p:nvPr/>
        </p:nvSpPr>
        <p:spPr bwMode="auto">
          <a:xfrm>
            <a:off x="6935788" y="2495550"/>
            <a:ext cx="344487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115" name="Oval 771"/>
          <p:cNvSpPr>
            <a:spLocks noChangeArrowheads="1"/>
          </p:cNvSpPr>
          <p:nvPr/>
        </p:nvSpPr>
        <p:spPr bwMode="auto">
          <a:xfrm>
            <a:off x="6932613" y="2432050"/>
            <a:ext cx="347662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16" name="Group 772"/>
          <p:cNvGrpSpPr>
            <a:grpSpLocks/>
          </p:cNvGrpSpPr>
          <p:nvPr/>
        </p:nvGrpSpPr>
        <p:grpSpPr bwMode="auto">
          <a:xfrm>
            <a:off x="7016750" y="2454275"/>
            <a:ext cx="171450" cy="61913"/>
            <a:chOff x="2848" y="848"/>
            <a:chExt cx="140" cy="98"/>
          </a:xfrm>
        </p:grpSpPr>
        <p:sp>
          <p:nvSpPr>
            <p:cNvPr id="186117" name="Line 77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18" name="Line 77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19" name="Line 77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20" name="Group 776"/>
          <p:cNvGrpSpPr>
            <a:grpSpLocks/>
          </p:cNvGrpSpPr>
          <p:nvPr/>
        </p:nvGrpSpPr>
        <p:grpSpPr bwMode="auto">
          <a:xfrm flipV="1">
            <a:off x="7016750" y="2454275"/>
            <a:ext cx="171450" cy="60325"/>
            <a:chOff x="2848" y="848"/>
            <a:chExt cx="140" cy="98"/>
          </a:xfrm>
        </p:grpSpPr>
        <p:sp>
          <p:nvSpPr>
            <p:cNvPr id="186121" name="Line 7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22" name="Line 7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23" name="Line 7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24" name="Oval 780"/>
          <p:cNvSpPr>
            <a:spLocks noChangeArrowheads="1"/>
          </p:cNvSpPr>
          <p:nvPr/>
        </p:nvSpPr>
        <p:spPr bwMode="auto">
          <a:xfrm>
            <a:off x="6934200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25" name="Line 781"/>
          <p:cNvSpPr>
            <a:spLocks noChangeShapeType="1"/>
          </p:cNvSpPr>
          <p:nvPr/>
        </p:nvSpPr>
        <p:spPr bwMode="auto">
          <a:xfrm>
            <a:off x="693420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26" name="Line 782"/>
          <p:cNvSpPr>
            <a:spLocks noChangeShapeType="1"/>
          </p:cNvSpPr>
          <p:nvPr/>
        </p:nvSpPr>
        <p:spPr bwMode="auto">
          <a:xfrm>
            <a:off x="72929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27" name="Rectangle 783"/>
          <p:cNvSpPr>
            <a:spLocks noChangeArrowheads="1"/>
          </p:cNvSpPr>
          <p:nvPr/>
        </p:nvSpPr>
        <p:spPr bwMode="auto">
          <a:xfrm>
            <a:off x="6934200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128" name="Oval 784"/>
          <p:cNvSpPr>
            <a:spLocks noChangeArrowheads="1"/>
          </p:cNvSpPr>
          <p:nvPr/>
        </p:nvSpPr>
        <p:spPr bwMode="auto">
          <a:xfrm>
            <a:off x="6931025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29" name="Group 785"/>
          <p:cNvGrpSpPr>
            <a:grpSpLocks/>
          </p:cNvGrpSpPr>
          <p:nvPr/>
        </p:nvGrpSpPr>
        <p:grpSpPr bwMode="auto">
          <a:xfrm>
            <a:off x="7016750" y="2711450"/>
            <a:ext cx="179388" cy="65088"/>
            <a:chOff x="2848" y="848"/>
            <a:chExt cx="140" cy="98"/>
          </a:xfrm>
        </p:grpSpPr>
        <p:sp>
          <p:nvSpPr>
            <p:cNvPr id="186130" name="Line 78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31" name="Line 78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32" name="Line 78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33" name="Group 789"/>
          <p:cNvGrpSpPr>
            <a:grpSpLocks/>
          </p:cNvGrpSpPr>
          <p:nvPr/>
        </p:nvGrpSpPr>
        <p:grpSpPr bwMode="auto">
          <a:xfrm flipV="1">
            <a:off x="7016750" y="2711450"/>
            <a:ext cx="179388" cy="65088"/>
            <a:chOff x="2848" y="848"/>
            <a:chExt cx="140" cy="98"/>
          </a:xfrm>
        </p:grpSpPr>
        <p:sp>
          <p:nvSpPr>
            <p:cNvPr id="186134" name="Line 79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35" name="Line 79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36" name="Line 79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37" name="Oval 793"/>
          <p:cNvSpPr>
            <a:spLocks noChangeArrowheads="1"/>
          </p:cNvSpPr>
          <p:nvPr/>
        </p:nvSpPr>
        <p:spPr bwMode="auto">
          <a:xfrm>
            <a:off x="7410450" y="2405063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38" name="Line 794"/>
          <p:cNvSpPr>
            <a:spLocks noChangeShapeType="1"/>
          </p:cNvSpPr>
          <p:nvPr/>
        </p:nvSpPr>
        <p:spPr bwMode="auto">
          <a:xfrm>
            <a:off x="74104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39" name="Line 795"/>
          <p:cNvSpPr>
            <a:spLocks noChangeShapeType="1"/>
          </p:cNvSpPr>
          <p:nvPr/>
        </p:nvSpPr>
        <p:spPr bwMode="auto">
          <a:xfrm>
            <a:off x="7740650" y="2398713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40" name="Rectangle 796"/>
          <p:cNvSpPr>
            <a:spLocks noChangeArrowheads="1"/>
          </p:cNvSpPr>
          <p:nvPr/>
        </p:nvSpPr>
        <p:spPr bwMode="auto">
          <a:xfrm>
            <a:off x="7410450" y="2398713"/>
            <a:ext cx="327025" cy="5238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86141" name="Oval 797"/>
          <p:cNvSpPr>
            <a:spLocks noChangeArrowheads="1"/>
          </p:cNvSpPr>
          <p:nvPr/>
        </p:nvSpPr>
        <p:spPr bwMode="auto">
          <a:xfrm>
            <a:off x="7407275" y="2336800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42" name="Group 798"/>
          <p:cNvGrpSpPr>
            <a:grpSpLocks/>
          </p:cNvGrpSpPr>
          <p:nvPr/>
        </p:nvGrpSpPr>
        <p:grpSpPr bwMode="auto">
          <a:xfrm>
            <a:off x="7486650" y="2359025"/>
            <a:ext cx="163513" cy="57150"/>
            <a:chOff x="2848" y="848"/>
            <a:chExt cx="140" cy="98"/>
          </a:xfrm>
        </p:grpSpPr>
        <p:sp>
          <p:nvSpPr>
            <p:cNvPr id="186143" name="Line 7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44" name="Line 8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45" name="Line 8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46" name="Group 802"/>
          <p:cNvGrpSpPr>
            <a:grpSpLocks/>
          </p:cNvGrpSpPr>
          <p:nvPr/>
        </p:nvGrpSpPr>
        <p:grpSpPr bwMode="auto">
          <a:xfrm flipV="1">
            <a:off x="7486650" y="2357438"/>
            <a:ext cx="163513" cy="58737"/>
            <a:chOff x="2848" y="848"/>
            <a:chExt cx="140" cy="98"/>
          </a:xfrm>
        </p:grpSpPr>
        <p:sp>
          <p:nvSpPr>
            <p:cNvPr id="186147" name="Line 80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48" name="Line 80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49" name="Line 80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50" name="Oval 806"/>
          <p:cNvSpPr>
            <a:spLocks noChangeArrowheads="1"/>
          </p:cNvSpPr>
          <p:nvPr/>
        </p:nvSpPr>
        <p:spPr bwMode="auto">
          <a:xfrm>
            <a:off x="7496175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51" name="Line 807"/>
          <p:cNvSpPr>
            <a:spLocks noChangeShapeType="1"/>
          </p:cNvSpPr>
          <p:nvPr/>
        </p:nvSpPr>
        <p:spPr bwMode="auto">
          <a:xfrm>
            <a:off x="74961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52" name="Line 808"/>
          <p:cNvSpPr>
            <a:spLocks noChangeShapeType="1"/>
          </p:cNvSpPr>
          <p:nvPr/>
        </p:nvSpPr>
        <p:spPr bwMode="auto">
          <a:xfrm>
            <a:off x="785495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53" name="Rectangle 809"/>
          <p:cNvSpPr>
            <a:spLocks noChangeArrowheads="1"/>
          </p:cNvSpPr>
          <p:nvPr/>
        </p:nvSpPr>
        <p:spPr bwMode="auto">
          <a:xfrm>
            <a:off x="7496175" y="2755900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154" name="Oval 810"/>
          <p:cNvSpPr>
            <a:spLocks noChangeArrowheads="1"/>
          </p:cNvSpPr>
          <p:nvPr/>
        </p:nvSpPr>
        <p:spPr bwMode="auto">
          <a:xfrm>
            <a:off x="7493000" y="2687638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55" name="Group 811"/>
          <p:cNvGrpSpPr>
            <a:grpSpLocks/>
          </p:cNvGrpSpPr>
          <p:nvPr/>
        </p:nvGrpSpPr>
        <p:grpSpPr bwMode="auto">
          <a:xfrm>
            <a:off x="7578725" y="2711450"/>
            <a:ext cx="179388" cy="65088"/>
            <a:chOff x="2848" y="848"/>
            <a:chExt cx="140" cy="98"/>
          </a:xfrm>
        </p:grpSpPr>
        <p:sp>
          <p:nvSpPr>
            <p:cNvPr id="186156" name="Line 81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57" name="Line 81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58" name="Line 81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59" name="Group 815"/>
          <p:cNvGrpSpPr>
            <a:grpSpLocks/>
          </p:cNvGrpSpPr>
          <p:nvPr/>
        </p:nvGrpSpPr>
        <p:grpSpPr bwMode="auto">
          <a:xfrm flipV="1">
            <a:off x="7578725" y="2711450"/>
            <a:ext cx="179388" cy="65088"/>
            <a:chOff x="2848" y="848"/>
            <a:chExt cx="140" cy="98"/>
          </a:xfrm>
        </p:grpSpPr>
        <p:sp>
          <p:nvSpPr>
            <p:cNvPr id="186160" name="Line 8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61" name="Line 8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62" name="Line 8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63" name="Oval 819"/>
          <p:cNvSpPr>
            <a:spLocks noChangeArrowheads="1"/>
          </p:cNvSpPr>
          <p:nvPr/>
        </p:nvSpPr>
        <p:spPr bwMode="auto">
          <a:xfrm>
            <a:off x="6086475" y="249872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64" name="Line 820"/>
          <p:cNvSpPr>
            <a:spLocks noChangeShapeType="1"/>
          </p:cNvSpPr>
          <p:nvPr/>
        </p:nvSpPr>
        <p:spPr bwMode="auto">
          <a:xfrm>
            <a:off x="6086475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65" name="Line 821"/>
          <p:cNvSpPr>
            <a:spLocks noChangeShapeType="1"/>
          </p:cNvSpPr>
          <p:nvPr/>
        </p:nvSpPr>
        <p:spPr bwMode="auto">
          <a:xfrm>
            <a:off x="6432550" y="249078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66" name="Rectangle 822"/>
          <p:cNvSpPr>
            <a:spLocks noChangeArrowheads="1"/>
          </p:cNvSpPr>
          <p:nvPr/>
        </p:nvSpPr>
        <p:spPr bwMode="auto">
          <a:xfrm>
            <a:off x="6086475" y="249078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167" name="Oval 823"/>
          <p:cNvSpPr>
            <a:spLocks noChangeArrowheads="1"/>
          </p:cNvSpPr>
          <p:nvPr/>
        </p:nvSpPr>
        <p:spPr bwMode="auto">
          <a:xfrm>
            <a:off x="6083300" y="242728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68" name="Group 824"/>
          <p:cNvGrpSpPr>
            <a:grpSpLocks/>
          </p:cNvGrpSpPr>
          <p:nvPr/>
        </p:nvGrpSpPr>
        <p:grpSpPr bwMode="auto">
          <a:xfrm>
            <a:off x="6167438" y="2449513"/>
            <a:ext cx="171450" cy="60325"/>
            <a:chOff x="2848" y="848"/>
            <a:chExt cx="140" cy="98"/>
          </a:xfrm>
        </p:grpSpPr>
        <p:sp>
          <p:nvSpPr>
            <p:cNvPr id="186169" name="Line 8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70" name="Line 8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71" name="Line 8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72" name="Group 828"/>
          <p:cNvGrpSpPr>
            <a:grpSpLocks/>
          </p:cNvGrpSpPr>
          <p:nvPr/>
        </p:nvGrpSpPr>
        <p:grpSpPr bwMode="auto">
          <a:xfrm flipV="1">
            <a:off x="6167438" y="2449513"/>
            <a:ext cx="171450" cy="58737"/>
            <a:chOff x="2848" y="848"/>
            <a:chExt cx="140" cy="98"/>
          </a:xfrm>
        </p:grpSpPr>
        <p:sp>
          <p:nvSpPr>
            <p:cNvPr id="186173" name="Line 8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74" name="Line 8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75" name="Line 8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76" name="Oval 832"/>
          <p:cNvSpPr>
            <a:spLocks noChangeArrowheads="1"/>
          </p:cNvSpPr>
          <p:nvPr/>
        </p:nvSpPr>
        <p:spPr bwMode="auto">
          <a:xfrm>
            <a:off x="5780088" y="3648075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77" name="Line 833"/>
          <p:cNvSpPr>
            <a:spLocks noChangeShapeType="1"/>
          </p:cNvSpPr>
          <p:nvPr/>
        </p:nvSpPr>
        <p:spPr bwMode="auto">
          <a:xfrm>
            <a:off x="5780088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78" name="Line 834"/>
          <p:cNvSpPr>
            <a:spLocks noChangeShapeType="1"/>
          </p:cNvSpPr>
          <p:nvPr/>
        </p:nvSpPr>
        <p:spPr bwMode="auto">
          <a:xfrm>
            <a:off x="6126163" y="3640138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79" name="Rectangle 835"/>
          <p:cNvSpPr>
            <a:spLocks noChangeArrowheads="1"/>
          </p:cNvSpPr>
          <p:nvPr/>
        </p:nvSpPr>
        <p:spPr bwMode="auto">
          <a:xfrm>
            <a:off x="5780088" y="3640138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86180" name="Oval 836"/>
          <p:cNvSpPr>
            <a:spLocks noChangeArrowheads="1"/>
          </p:cNvSpPr>
          <p:nvPr/>
        </p:nvSpPr>
        <p:spPr bwMode="auto">
          <a:xfrm>
            <a:off x="5776913" y="3576638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181" name="Group 837"/>
          <p:cNvGrpSpPr>
            <a:grpSpLocks/>
          </p:cNvGrpSpPr>
          <p:nvPr/>
        </p:nvGrpSpPr>
        <p:grpSpPr bwMode="auto">
          <a:xfrm>
            <a:off x="5861050" y="3598863"/>
            <a:ext cx="171450" cy="60325"/>
            <a:chOff x="2848" y="848"/>
            <a:chExt cx="140" cy="98"/>
          </a:xfrm>
        </p:grpSpPr>
        <p:sp>
          <p:nvSpPr>
            <p:cNvPr id="186182" name="Line 83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83" name="Line 83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84" name="Line 84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6185" name="Group 841"/>
          <p:cNvGrpSpPr>
            <a:grpSpLocks/>
          </p:cNvGrpSpPr>
          <p:nvPr/>
        </p:nvGrpSpPr>
        <p:grpSpPr bwMode="auto">
          <a:xfrm flipV="1">
            <a:off x="5861050" y="3598863"/>
            <a:ext cx="171450" cy="58737"/>
            <a:chOff x="2848" y="848"/>
            <a:chExt cx="140" cy="98"/>
          </a:xfrm>
        </p:grpSpPr>
        <p:sp>
          <p:nvSpPr>
            <p:cNvPr id="186186" name="Line 84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87" name="Line 84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188" name="Line 84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6189" name="Line 845"/>
          <p:cNvSpPr>
            <a:spLocks noChangeShapeType="1"/>
          </p:cNvSpPr>
          <p:nvPr/>
        </p:nvSpPr>
        <p:spPr bwMode="auto">
          <a:xfrm flipV="1">
            <a:off x="6978650" y="4005263"/>
            <a:ext cx="227013" cy="4365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0" name="Line 846"/>
          <p:cNvSpPr>
            <a:spLocks noChangeShapeType="1"/>
          </p:cNvSpPr>
          <p:nvPr/>
        </p:nvSpPr>
        <p:spPr bwMode="auto">
          <a:xfrm>
            <a:off x="7102475" y="3743325"/>
            <a:ext cx="163513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1" name="Line 847"/>
          <p:cNvSpPr>
            <a:spLocks noChangeShapeType="1"/>
          </p:cNvSpPr>
          <p:nvPr/>
        </p:nvSpPr>
        <p:spPr bwMode="auto">
          <a:xfrm>
            <a:off x="7199313" y="3663950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2" name="Line 848"/>
          <p:cNvSpPr>
            <a:spLocks noChangeShapeType="1"/>
          </p:cNvSpPr>
          <p:nvPr/>
        </p:nvSpPr>
        <p:spPr bwMode="auto">
          <a:xfrm flipV="1">
            <a:off x="7435850" y="3749675"/>
            <a:ext cx="134938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3" name="Line 849"/>
          <p:cNvSpPr>
            <a:spLocks noChangeShapeType="1"/>
          </p:cNvSpPr>
          <p:nvPr/>
        </p:nvSpPr>
        <p:spPr bwMode="auto">
          <a:xfrm>
            <a:off x="6134100" y="3670300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4" name="Line 850"/>
          <p:cNvSpPr>
            <a:spLocks noChangeShapeType="1"/>
          </p:cNvSpPr>
          <p:nvPr/>
        </p:nvSpPr>
        <p:spPr bwMode="auto">
          <a:xfrm>
            <a:off x="6429375" y="2517775"/>
            <a:ext cx="509588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5" name="Line 851"/>
          <p:cNvSpPr>
            <a:spLocks noChangeShapeType="1"/>
          </p:cNvSpPr>
          <p:nvPr/>
        </p:nvSpPr>
        <p:spPr bwMode="auto">
          <a:xfrm>
            <a:off x="5995988" y="2346325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6" name="Freeform 852"/>
          <p:cNvSpPr>
            <a:spLocks/>
          </p:cNvSpPr>
          <p:nvPr/>
        </p:nvSpPr>
        <p:spPr bwMode="auto">
          <a:xfrm>
            <a:off x="5316538" y="4352925"/>
            <a:ext cx="2979737" cy="1455738"/>
          </a:xfrm>
          <a:custGeom>
            <a:avLst/>
            <a:gdLst/>
            <a:ahLst/>
            <a:cxnLst>
              <a:cxn ang="0">
                <a:pos x="889" y="23"/>
              </a:cxn>
              <a:cxn ang="0">
                <a:pos x="692" y="109"/>
              </a:cxn>
              <a:cxn ang="0">
                <a:pos x="415" y="91"/>
              </a:cxn>
              <a:cxn ang="0">
                <a:pos x="112" y="170"/>
              </a:cxn>
              <a:cxn ang="0">
                <a:pos x="50" y="353"/>
              </a:cxn>
              <a:cxn ang="0">
                <a:pos x="14" y="528"/>
              </a:cxn>
              <a:cxn ang="0">
                <a:pos x="139" y="650"/>
              </a:cxn>
              <a:cxn ang="0">
                <a:pos x="505" y="781"/>
              </a:cxn>
              <a:cxn ang="0">
                <a:pos x="933" y="886"/>
              </a:cxn>
              <a:cxn ang="0">
                <a:pos x="1370" y="901"/>
              </a:cxn>
              <a:cxn ang="0">
                <a:pos x="1676" y="793"/>
              </a:cxn>
              <a:cxn ang="0">
                <a:pos x="1860" y="624"/>
              </a:cxn>
              <a:cxn ang="0">
                <a:pos x="1776" y="219"/>
              </a:cxn>
              <a:cxn ang="0">
                <a:pos x="1503" y="100"/>
              </a:cxn>
              <a:cxn ang="0">
                <a:pos x="1200" y="13"/>
              </a:cxn>
              <a:cxn ang="0">
                <a:pos x="889" y="23"/>
              </a:cxn>
            </a:cxnLst>
            <a:rect l="0" t="0" r="r" b="b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197" name="Line 853"/>
          <p:cNvSpPr>
            <a:spLocks noChangeShapeType="1"/>
          </p:cNvSpPr>
          <p:nvPr/>
        </p:nvSpPr>
        <p:spPr bwMode="auto">
          <a:xfrm rot="-5400000">
            <a:off x="7551737" y="5089526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98" name="Line 854"/>
          <p:cNvSpPr>
            <a:spLocks noChangeShapeType="1"/>
          </p:cNvSpPr>
          <p:nvPr/>
        </p:nvSpPr>
        <p:spPr bwMode="auto">
          <a:xfrm rot="5400000" flipV="1">
            <a:off x="7697788" y="5370513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6199" name="Line 855"/>
          <p:cNvSpPr>
            <a:spLocks noChangeShapeType="1"/>
          </p:cNvSpPr>
          <p:nvPr/>
        </p:nvSpPr>
        <p:spPr bwMode="auto">
          <a:xfrm rot="-5400000">
            <a:off x="7883525" y="5046663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6200" name="Group 856"/>
          <p:cNvGrpSpPr>
            <a:grpSpLocks/>
          </p:cNvGrpSpPr>
          <p:nvPr/>
        </p:nvGrpSpPr>
        <p:grpSpPr bwMode="auto">
          <a:xfrm>
            <a:off x="7462838" y="4756150"/>
            <a:ext cx="501650" cy="234950"/>
            <a:chOff x="4701" y="2996"/>
            <a:chExt cx="316" cy="148"/>
          </a:xfrm>
        </p:grpSpPr>
        <p:sp>
          <p:nvSpPr>
            <p:cNvPr id="186201" name="Oval 857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02" name="Line 858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03" name="Line 859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04" name="Rectangle 860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6205" name="Oval 861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6206" name="Group 862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86207" name="Line 8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08" name="Line 8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09" name="Line 8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6210" name="Group 866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86211" name="Line 8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12" name="Line 8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13" name="Line 8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6214" name="Group 870"/>
          <p:cNvGrpSpPr>
            <a:grpSpLocks/>
          </p:cNvGrpSpPr>
          <p:nvPr/>
        </p:nvGrpSpPr>
        <p:grpSpPr bwMode="auto">
          <a:xfrm>
            <a:off x="6646863" y="4479925"/>
            <a:ext cx="501650" cy="234950"/>
            <a:chOff x="3600" y="219"/>
            <a:chExt cx="360" cy="175"/>
          </a:xfrm>
        </p:grpSpPr>
        <p:sp>
          <p:nvSpPr>
            <p:cNvPr id="186215" name="Oval 87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16" name="Line 87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17" name="Line 87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18" name="Rectangle 87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6219" name="Oval 87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6220" name="Group 87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6221" name="Line 87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22" name="Line 87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23" name="Line 87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6224" name="Group 88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86225" name="Line 88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26" name="Line 88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27" name="Line 88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6228" name="Group 884"/>
          <p:cNvGrpSpPr>
            <a:grpSpLocks/>
          </p:cNvGrpSpPr>
          <p:nvPr/>
        </p:nvGrpSpPr>
        <p:grpSpPr bwMode="auto">
          <a:xfrm>
            <a:off x="5981700" y="4784725"/>
            <a:ext cx="501650" cy="234950"/>
            <a:chOff x="3600" y="219"/>
            <a:chExt cx="360" cy="175"/>
          </a:xfrm>
        </p:grpSpPr>
        <p:sp>
          <p:nvSpPr>
            <p:cNvPr id="186229" name="Oval 88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30" name="Line 88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31" name="Line 88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232" name="Rectangle 88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6233" name="Oval 88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6234" name="Group 89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6235" name="Line 89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36" name="Line 89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37" name="Line 89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6238" name="Group 89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86239" name="Line 8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40" name="Line 8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41" name="Line 8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86242" name="Line 898"/>
          <p:cNvSpPr>
            <a:spLocks noChangeShapeType="1"/>
          </p:cNvSpPr>
          <p:nvPr/>
        </p:nvSpPr>
        <p:spPr bwMode="auto">
          <a:xfrm>
            <a:off x="7096125" y="4691063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3" name="Line 899"/>
          <p:cNvSpPr>
            <a:spLocks noChangeShapeType="1"/>
          </p:cNvSpPr>
          <p:nvPr/>
        </p:nvSpPr>
        <p:spPr bwMode="auto">
          <a:xfrm flipV="1">
            <a:off x="6443663" y="4703763"/>
            <a:ext cx="277812" cy="109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4" name="Line 900"/>
          <p:cNvSpPr>
            <a:spLocks noChangeShapeType="1"/>
          </p:cNvSpPr>
          <p:nvPr/>
        </p:nvSpPr>
        <p:spPr bwMode="auto">
          <a:xfrm flipV="1">
            <a:off x="6486525" y="4906963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5" name="Line 901"/>
          <p:cNvSpPr>
            <a:spLocks noChangeShapeType="1"/>
          </p:cNvSpPr>
          <p:nvPr/>
        </p:nvSpPr>
        <p:spPr bwMode="auto">
          <a:xfrm flipH="1">
            <a:off x="5781675" y="4652963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6" name="Line 902"/>
          <p:cNvSpPr>
            <a:spLocks noChangeShapeType="1"/>
          </p:cNvSpPr>
          <p:nvPr/>
        </p:nvSpPr>
        <p:spPr bwMode="auto">
          <a:xfrm>
            <a:off x="5807075" y="4703763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7" name="Line 903"/>
          <p:cNvSpPr>
            <a:spLocks noChangeShapeType="1"/>
          </p:cNvSpPr>
          <p:nvPr/>
        </p:nvSpPr>
        <p:spPr bwMode="auto">
          <a:xfrm>
            <a:off x="5667375" y="5040313"/>
            <a:ext cx="15398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8" name="Line 904"/>
          <p:cNvSpPr>
            <a:spLocks noChangeShapeType="1"/>
          </p:cNvSpPr>
          <p:nvPr/>
        </p:nvSpPr>
        <p:spPr bwMode="auto">
          <a:xfrm>
            <a:off x="5919788" y="5119688"/>
            <a:ext cx="49053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49" name="Line 905"/>
          <p:cNvSpPr>
            <a:spLocks noChangeShapeType="1"/>
          </p:cNvSpPr>
          <p:nvPr/>
        </p:nvSpPr>
        <p:spPr bwMode="auto">
          <a:xfrm flipH="1">
            <a:off x="6159500" y="5027613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50" name="Line 906"/>
          <p:cNvSpPr>
            <a:spLocks noChangeShapeType="1"/>
          </p:cNvSpPr>
          <p:nvPr/>
        </p:nvSpPr>
        <p:spPr bwMode="auto">
          <a:xfrm>
            <a:off x="5972175" y="5116513"/>
            <a:ext cx="1588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51" name="Line 907"/>
          <p:cNvSpPr>
            <a:spLocks noChangeShapeType="1"/>
          </p:cNvSpPr>
          <p:nvPr/>
        </p:nvSpPr>
        <p:spPr bwMode="auto">
          <a:xfrm flipH="1" flipV="1">
            <a:off x="6369050" y="5124450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52" name="Line 908"/>
          <p:cNvSpPr>
            <a:spLocks noChangeShapeType="1"/>
          </p:cNvSpPr>
          <p:nvPr/>
        </p:nvSpPr>
        <p:spPr bwMode="auto">
          <a:xfrm>
            <a:off x="6450013" y="4983163"/>
            <a:ext cx="503237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53" name="Line 909"/>
          <p:cNvSpPr>
            <a:spLocks noChangeShapeType="1"/>
          </p:cNvSpPr>
          <p:nvPr/>
        </p:nvSpPr>
        <p:spPr bwMode="auto">
          <a:xfrm>
            <a:off x="5899150" y="4918075"/>
            <a:ext cx="8096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86254" name="Group 910"/>
          <p:cNvGrpSpPr>
            <a:grpSpLocks/>
          </p:cNvGrpSpPr>
          <p:nvPr/>
        </p:nvGrpSpPr>
        <p:grpSpPr bwMode="auto">
          <a:xfrm>
            <a:off x="5084763" y="1677988"/>
            <a:ext cx="3021012" cy="3981450"/>
            <a:chOff x="-1203" y="1352"/>
            <a:chExt cx="1903" cy="2508"/>
          </a:xfrm>
        </p:grpSpPr>
        <p:grpSp>
          <p:nvGrpSpPr>
            <p:cNvPr id="186255" name="Group 911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186256" name="Picture 912" descr="lgv_fqmg[1]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</p:spPr>
          </p:pic>
          <p:sp>
            <p:nvSpPr>
              <p:cNvPr id="186257" name="Line 913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258" name="Line 914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86259" name="Picture 915" descr="imgyjavg[1]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</p:spPr>
        </p:pic>
        <p:grpSp>
          <p:nvGrpSpPr>
            <p:cNvPr id="186260" name="Group 916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186261" name="Object 91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6261" name="Clip" r:id="rId6" imgW="819000" imgH="847800" progId="">
                  <p:embed/>
                </p:oleObj>
              </a:graphicData>
            </a:graphic>
          </p:graphicFrame>
          <p:graphicFrame>
            <p:nvGraphicFramePr>
              <p:cNvPr id="186262" name="Object 91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6262" name="Clip" r:id="rId7" imgW="1266840" imgH="1200240" progId="">
                  <p:embed/>
                </p:oleObj>
              </a:graphicData>
            </a:graphic>
          </p:graphicFrame>
        </p:grpSp>
        <p:grpSp>
          <p:nvGrpSpPr>
            <p:cNvPr id="186263" name="Group 919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186264" name="Object 92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6264" name="Clip" r:id="rId8" imgW="819000" imgH="847800" progId="">
                  <p:embed/>
                </p:oleObj>
              </a:graphicData>
            </a:graphic>
          </p:graphicFrame>
          <p:graphicFrame>
            <p:nvGraphicFramePr>
              <p:cNvPr id="186265" name="Object 92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6265" name="Clip" r:id="rId9" imgW="1266840" imgH="1200240" progId="">
                  <p:embed/>
                </p:oleObj>
              </a:graphicData>
            </a:graphic>
          </p:graphicFrame>
        </p:grpSp>
        <p:graphicFrame>
          <p:nvGraphicFramePr>
            <p:cNvPr id="186266" name="Object 922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186266" name="Clip" r:id="rId10" imgW="1305000" imgH="1085760" progId="">
                <p:embed/>
              </p:oleObj>
            </a:graphicData>
          </a:graphic>
        </p:graphicFrame>
        <p:grpSp>
          <p:nvGrpSpPr>
            <p:cNvPr id="186267" name="Group 923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186268" name="AutoShape 92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69" name="Rectangle 92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70" name="Rectangle 92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71" name="AutoShape 92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72" name="Line 92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73" name="Line 92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74" name="Rectangle 93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75" name="Rectangle 93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86276" name="Object 932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186276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186277" name="Object 933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186277" name="Clip" r:id="rId12" imgW="1305000" imgH="1085760" progId="">
                <p:embed/>
              </p:oleObj>
            </a:graphicData>
          </a:graphic>
        </p:graphicFrame>
        <p:graphicFrame>
          <p:nvGraphicFramePr>
            <p:cNvPr id="186278" name="Object 934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186278" name="Clip" r:id="rId13" imgW="1305000" imgH="1085760" progId="">
                <p:embed/>
              </p:oleObj>
            </a:graphicData>
          </a:graphic>
        </p:graphicFrame>
        <p:graphicFrame>
          <p:nvGraphicFramePr>
            <p:cNvPr id="186279" name="Object 935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186279" name="Clip" r:id="rId14" imgW="1305000" imgH="1085760" progId="">
                <p:embed/>
              </p:oleObj>
            </a:graphicData>
          </a:graphic>
        </p:graphicFrame>
        <p:grpSp>
          <p:nvGrpSpPr>
            <p:cNvPr id="186280" name="Group 936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186281" name="Object 93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6281" name="Clip" r:id="rId15" imgW="819000" imgH="847800" progId="">
                  <p:embed/>
                </p:oleObj>
              </a:graphicData>
            </a:graphic>
          </p:graphicFrame>
          <p:graphicFrame>
            <p:nvGraphicFramePr>
              <p:cNvPr id="186282" name="Object 93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6282" name="Clip" r:id="rId16" imgW="1266840" imgH="1200240" progId="">
                  <p:embed/>
                </p:oleObj>
              </a:graphicData>
            </a:graphic>
          </p:graphicFrame>
        </p:grpSp>
        <p:grpSp>
          <p:nvGrpSpPr>
            <p:cNvPr id="186283" name="Group 939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186284" name="Object 9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186284" name="Clip" r:id="rId17" imgW="819000" imgH="847800" progId="">
                  <p:embed/>
                </p:oleObj>
              </a:graphicData>
            </a:graphic>
          </p:graphicFrame>
          <p:graphicFrame>
            <p:nvGraphicFramePr>
              <p:cNvPr id="186285" name="Object 9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186285" name="Clip" r:id="rId18" imgW="1266840" imgH="1200240" progId="">
                  <p:embed/>
                </p:oleObj>
              </a:graphicData>
            </a:graphic>
          </p:graphicFrame>
        </p:grpSp>
        <p:grpSp>
          <p:nvGrpSpPr>
            <p:cNvPr id="186286" name="Group 942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186287" name="AutoShape 943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88" name="Rectangle 944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89" name="Rectangle 945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90" name="AutoShape 946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91" name="Line 947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92" name="Line 948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93" name="Rectangle 949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294" name="Rectangle 950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86295" name="Line 951"/>
          <p:cNvSpPr>
            <a:spLocks noChangeShapeType="1"/>
          </p:cNvSpPr>
          <p:nvPr/>
        </p:nvSpPr>
        <p:spPr bwMode="auto">
          <a:xfrm flipH="1">
            <a:off x="5988050" y="3440113"/>
            <a:ext cx="3175" cy="1444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96" name="Line 952"/>
          <p:cNvSpPr>
            <a:spLocks noChangeShapeType="1"/>
          </p:cNvSpPr>
          <p:nvPr/>
        </p:nvSpPr>
        <p:spPr bwMode="auto">
          <a:xfrm flipV="1">
            <a:off x="7285038" y="2422525"/>
            <a:ext cx="123825" cy="87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97" name="Line 953"/>
          <p:cNvSpPr>
            <a:spLocks noChangeShapeType="1"/>
          </p:cNvSpPr>
          <p:nvPr/>
        </p:nvSpPr>
        <p:spPr bwMode="auto">
          <a:xfrm>
            <a:off x="7112000" y="2595563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98" name="Line 954"/>
          <p:cNvSpPr>
            <a:spLocks noChangeShapeType="1"/>
          </p:cNvSpPr>
          <p:nvPr/>
        </p:nvSpPr>
        <p:spPr bwMode="auto">
          <a:xfrm flipV="1">
            <a:off x="7296150" y="2492375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299" name="Line 955"/>
          <p:cNvSpPr>
            <a:spLocks noChangeShapeType="1"/>
          </p:cNvSpPr>
          <p:nvPr/>
        </p:nvSpPr>
        <p:spPr bwMode="auto">
          <a:xfrm>
            <a:off x="7648575" y="2490788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00" name="Line 956"/>
          <p:cNvSpPr>
            <a:spLocks noChangeShapeType="1"/>
          </p:cNvSpPr>
          <p:nvPr/>
        </p:nvSpPr>
        <p:spPr bwMode="auto">
          <a:xfrm>
            <a:off x="7302500" y="2797175"/>
            <a:ext cx="188913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01" name="Line 957"/>
          <p:cNvSpPr>
            <a:spLocks noChangeShapeType="1"/>
          </p:cNvSpPr>
          <p:nvPr/>
        </p:nvSpPr>
        <p:spPr bwMode="auto">
          <a:xfrm flipV="1">
            <a:off x="5597525" y="3663950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02" name="Line 958"/>
          <p:cNvSpPr>
            <a:spLocks noChangeShapeType="1"/>
          </p:cNvSpPr>
          <p:nvPr/>
        </p:nvSpPr>
        <p:spPr bwMode="auto">
          <a:xfrm flipV="1">
            <a:off x="7716838" y="2190750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03" name="Line 959"/>
          <p:cNvSpPr>
            <a:spLocks noChangeShapeType="1"/>
          </p:cNvSpPr>
          <p:nvPr/>
        </p:nvSpPr>
        <p:spPr bwMode="auto">
          <a:xfrm>
            <a:off x="7856538" y="2787650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04" name="Line 960"/>
          <p:cNvSpPr>
            <a:spLocks noChangeShapeType="1"/>
          </p:cNvSpPr>
          <p:nvPr/>
        </p:nvSpPr>
        <p:spPr bwMode="auto">
          <a:xfrm flipH="1">
            <a:off x="7002463" y="2863850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6305" name="Line 961"/>
          <p:cNvSpPr>
            <a:spLocks noChangeShapeType="1"/>
          </p:cNvSpPr>
          <p:nvPr/>
        </p:nvSpPr>
        <p:spPr bwMode="auto">
          <a:xfrm flipH="1">
            <a:off x="7593013" y="2863850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186306" name="Group 962"/>
          <p:cNvGrpSpPr>
            <a:grpSpLocks/>
          </p:cNvGrpSpPr>
          <p:nvPr/>
        </p:nvGrpSpPr>
        <p:grpSpPr bwMode="auto">
          <a:xfrm>
            <a:off x="6645275" y="4481513"/>
            <a:ext cx="501650" cy="234950"/>
            <a:chOff x="4701" y="2996"/>
            <a:chExt cx="316" cy="148"/>
          </a:xfrm>
        </p:grpSpPr>
        <p:sp>
          <p:nvSpPr>
            <p:cNvPr id="186307" name="Oval 963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08" name="Line 964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09" name="Line 965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10" name="Rectangle 966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6311" name="Oval 967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6312" name="Group 968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86313" name="Line 9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14" name="Line 9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15" name="Line 9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6316" name="Group 972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86317" name="Line 9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18" name="Line 9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19" name="Line 9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6320" name="Group 976"/>
          <p:cNvGrpSpPr>
            <a:grpSpLocks/>
          </p:cNvGrpSpPr>
          <p:nvPr/>
        </p:nvGrpSpPr>
        <p:grpSpPr bwMode="auto">
          <a:xfrm>
            <a:off x="5980113" y="4783138"/>
            <a:ext cx="501650" cy="234950"/>
            <a:chOff x="4701" y="2996"/>
            <a:chExt cx="316" cy="148"/>
          </a:xfrm>
        </p:grpSpPr>
        <p:sp>
          <p:nvSpPr>
            <p:cNvPr id="186321" name="Oval 977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22" name="Line 978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23" name="Line 979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6324" name="Rectangle 980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86325" name="Oval 981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86326" name="Group 982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86327" name="Line 98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28" name="Line 98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29" name="Line 98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6330" name="Group 986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86331" name="Line 98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32" name="Line 98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6333" name="Line 98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86334" name="Group 990"/>
          <p:cNvGrpSpPr>
            <a:grpSpLocks/>
          </p:cNvGrpSpPr>
          <p:nvPr/>
        </p:nvGrpSpPr>
        <p:grpSpPr bwMode="auto">
          <a:xfrm>
            <a:off x="6810375" y="4968875"/>
            <a:ext cx="290513" cy="404813"/>
            <a:chOff x="4290" y="3130"/>
            <a:chExt cx="183" cy="255"/>
          </a:xfrm>
        </p:grpSpPr>
        <p:pic>
          <p:nvPicPr>
            <p:cNvPr id="186335" name="Picture 991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186336" name="Freeform 992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37" name="Freeform 993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38" name="Freeform 994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39" name="Freeform 995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0" name="Freeform 996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1" name="Freeform 997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2" name="Freeform 998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3" name="Freeform 999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4" name="Freeform 1000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5" name="Freeform 1001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6" name="Freeform 1002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7" name="Freeform 1003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8" name="Freeform 1004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49" name="Freeform 1005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0" name="Freeform 1006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1" name="Freeform 1007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2" name="Freeform 1008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6353" name="Group 1009"/>
          <p:cNvGrpSpPr>
            <a:grpSpLocks/>
          </p:cNvGrpSpPr>
          <p:nvPr/>
        </p:nvGrpSpPr>
        <p:grpSpPr bwMode="auto">
          <a:xfrm>
            <a:off x="5367338" y="3430588"/>
            <a:ext cx="290512" cy="404812"/>
            <a:chOff x="4290" y="3130"/>
            <a:chExt cx="183" cy="255"/>
          </a:xfrm>
        </p:grpSpPr>
        <p:pic>
          <p:nvPicPr>
            <p:cNvPr id="186354" name="Picture 1010" descr="31u_bnrz[1]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</p:spPr>
        </p:pic>
        <p:sp>
          <p:nvSpPr>
            <p:cNvPr id="186355" name="Freeform 1011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/>
              <a:ahLst/>
              <a:cxnLst>
                <a:cxn ang="0">
                  <a:pos x="70" y="29"/>
                </a:cxn>
                <a:cxn ang="0">
                  <a:pos x="55" y="39"/>
                </a:cxn>
                <a:cxn ang="0">
                  <a:pos x="42" y="50"/>
                </a:cxn>
                <a:cxn ang="0">
                  <a:pos x="30" y="63"/>
                </a:cxn>
                <a:cxn ang="0">
                  <a:pos x="20" y="77"/>
                </a:cxn>
                <a:cxn ang="0">
                  <a:pos x="12" y="91"/>
                </a:cxn>
                <a:cxn ang="0">
                  <a:pos x="6" y="108"/>
                </a:cxn>
                <a:cxn ang="0">
                  <a:pos x="2" y="125"/>
                </a:cxn>
                <a:cxn ang="0">
                  <a:pos x="0" y="142"/>
                </a:cxn>
                <a:cxn ang="0">
                  <a:pos x="2" y="166"/>
                </a:cxn>
                <a:cxn ang="0">
                  <a:pos x="12" y="186"/>
                </a:cxn>
                <a:cxn ang="0">
                  <a:pos x="26" y="203"/>
                </a:cxn>
                <a:cxn ang="0">
                  <a:pos x="45" y="216"/>
                </a:cxn>
                <a:cxn ang="0">
                  <a:pos x="66" y="226"/>
                </a:cxn>
                <a:cxn ang="0">
                  <a:pos x="88" y="230"/>
                </a:cxn>
                <a:cxn ang="0">
                  <a:pos x="111" y="232"/>
                </a:cxn>
                <a:cxn ang="0">
                  <a:pos x="134" y="228"/>
                </a:cxn>
                <a:cxn ang="0">
                  <a:pos x="138" y="228"/>
                </a:cxn>
                <a:cxn ang="0">
                  <a:pos x="143" y="226"/>
                </a:cxn>
                <a:cxn ang="0">
                  <a:pos x="147" y="222"/>
                </a:cxn>
                <a:cxn ang="0">
                  <a:pos x="148" y="218"/>
                </a:cxn>
                <a:cxn ang="0">
                  <a:pos x="145" y="212"/>
                </a:cxn>
                <a:cxn ang="0">
                  <a:pos x="141" y="207"/>
                </a:cxn>
                <a:cxn ang="0">
                  <a:pos x="135" y="203"/>
                </a:cxn>
                <a:cxn ang="0">
                  <a:pos x="129" y="201"/>
                </a:cxn>
                <a:cxn ang="0">
                  <a:pos x="117" y="197"/>
                </a:cxn>
                <a:cxn ang="0">
                  <a:pos x="105" y="195"/>
                </a:cxn>
                <a:cxn ang="0">
                  <a:pos x="94" y="193"/>
                </a:cxn>
                <a:cxn ang="0">
                  <a:pos x="83" y="190"/>
                </a:cxn>
                <a:cxn ang="0">
                  <a:pos x="73" y="187"/>
                </a:cxn>
                <a:cxn ang="0">
                  <a:pos x="62" y="182"/>
                </a:cxn>
                <a:cxn ang="0">
                  <a:pos x="53" y="176"/>
                </a:cxn>
                <a:cxn ang="0">
                  <a:pos x="43" y="167"/>
                </a:cxn>
                <a:cxn ang="0">
                  <a:pos x="40" y="128"/>
                </a:cxn>
                <a:cxn ang="0">
                  <a:pos x="49" y="96"/>
                </a:cxn>
                <a:cxn ang="0">
                  <a:pos x="68" y="71"/>
                </a:cxn>
                <a:cxn ang="0">
                  <a:pos x="94" y="50"/>
                </a:cxn>
                <a:cxn ang="0">
                  <a:pos x="122" y="34"/>
                </a:cxn>
                <a:cxn ang="0">
                  <a:pos x="151" y="21"/>
                </a:cxn>
                <a:cxn ang="0">
                  <a:pos x="178" y="12"/>
                </a:cxn>
                <a:cxn ang="0">
                  <a:pos x="199" y="4"/>
                </a:cxn>
                <a:cxn ang="0">
                  <a:pos x="186" y="1"/>
                </a:cxn>
                <a:cxn ang="0">
                  <a:pos x="172" y="0"/>
                </a:cxn>
                <a:cxn ang="0">
                  <a:pos x="156" y="2"/>
                </a:cxn>
                <a:cxn ang="0">
                  <a:pos x="138" y="4"/>
                </a:cxn>
                <a:cxn ang="0">
                  <a:pos x="121" y="10"/>
                </a:cxn>
                <a:cxn ang="0">
                  <a:pos x="103" y="16"/>
                </a:cxn>
                <a:cxn ang="0">
                  <a:pos x="86" y="23"/>
                </a:cxn>
                <a:cxn ang="0">
                  <a:pos x="70" y="29"/>
                </a:cxn>
              </a:cxnLst>
              <a:rect l="0" t="0" r="r" b="b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6" name="Freeform 1012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/>
              <a:ahLst/>
              <a:cxnLst>
                <a:cxn ang="0">
                  <a:pos x="108" y="59"/>
                </a:cxn>
                <a:cxn ang="0">
                  <a:pos x="113" y="77"/>
                </a:cxn>
                <a:cxn ang="0">
                  <a:pos x="111" y="94"/>
                </a:cxn>
                <a:cxn ang="0">
                  <a:pos x="103" y="108"/>
                </a:cxn>
                <a:cxn ang="0">
                  <a:pos x="91" y="121"/>
                </a:cxn>
                <a:cxn ang="0">
                  <a:pos x="77" y="132"/>
                </a:cxn>
                <a:cxn ang="0">
                  <a:pos x="61" y="144"/>
                </a:cxn>
                <a:cxn ang="0">
                  <a:pos x="45" y="154"/>
                </a:cxn>
                <a:cxn ang="0">
                  <a:pos x="30" y="164"/>
                </a:cxn>
                <a:cxn ang="0">
                  <a:pos x="28" y="168"/>
                </a:cxn>
                <a:cxn ang="0">
                  <a:pos x="27" y="170"/>
                </a:cxn>
                <a:cxn ang="0">
                  <a:pos x="27" y="174"/>
                </a:cxn>
                <a:cxn ang="0">
                  <a:pos x="28" y="177"/>
                </a:cxn>
                <a:cxn ang="0">
                  <a:pos x="32" y="179"/>
                </a:cxn>
                <a:cxn ang="0">
                  <a:pos x="35" y="180"/>
                </a:cxn>
                <a:cxn ang="0">
                  <a:pos x="37" y="180"/>
                </a:cxn>
                <a:cxn ang="0">
                  <a:pos x="41" y="179"/>
                </a:cxn>
                <a:cxn ang="0">
                  <a:pos x="60" y="169"/>
                </a:cxn>
                <a:cxn ang="0">
                  <a:pos x="77" y="158"/>
                </a:cxn>
                <a:cxn ang="0">
                  <a:pos x="94" y="145"/>
                </a:cxn>
                <a:cxn ang="0">
                  <a:pos x="109" y="130"/>
                </a:cxn>
                <a:cxn ang="0">
                  <a:pos x="120" y="114"/>
                </a:cxn>
                <a:cxn ang="0">
                  <a:pos x="127" y="95"/>
                </a:cxn>
                <a:cxn ang="0">
                  <a:pos x="128" y="76"/>
                </a:cxn>
                <a:cxn ang="0">
                  <a:pos x="123" y="55"/>
                </a:cxn>
                <a:cxn ang="0">
                  <a:pos x="113" y="39"/>
                </a:cxn>
                <a:cxn ang="0">
                  <a:pos x="97" y="25"/>
                </a:cxn>
                <a:cxn ang="0">
                  <a:pos x="79" y="15"/>
                </a:cxn>
                <a:cxn ang="0">
                  <a:pos x="57" y="7"/>
                </a:cxn>
                <a:cxn ang="0">
                  <a:pos x="36" y="2"/>
                </a:cxn>
                <a:cxn ang="0">
                  <a:pos x="19" y="0"/>
                </a:cxn>
                <a:cxn ang="0">
                  <a:pos x="6" y="0"/>
                </a:cxn>
                <a:cxn ang="0">
                  <a:pos x="0" y="4"/>
                </a:cxn>
                <a:cxn ang="0">
                  <a:pos x="14" y="9"/>
                </a:cxn>
                <a:cxn ang="0">
                  <a:pos x="29" y="14"/>
                </a:cxn>
                <a:cxn ang="0">
                  <a:pos x="46" y="19"/>
                </a:cxn>
                <a:cxn ang="0">
                  <a:pos x="61" y="23"/>
                </a:cxn>
                <a:cxn ang="0">
                  <a:pos x="76" y="29"/>
                </a:cxn>
                <a:cxn ang="0">
                  <a:pos x="89" y="37"/>
                </a:cxn>
                <a:cxn ang="0">
                  <a:pos x="100" y="46"/>
                </a:cxn>
                <a:cxn ang="0">
                  <a:pos x="108" y="59"/>
                </a:cxn>
              </a:cxnLst>
              <a:rect l="0" t="0" r="r" b="b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7" name="Freeform 1013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/>
              <a:ahLst/>
              <a:cxnLst>
                <a:cxn ang="0">
                  <a:pos x="100" y="70"/>
                </a:cxn>
                <a:cxn ang="0">
                  <a:pos x="53" y="115"/>
                </a:cxn>
                <a:cxn ang="0">
                  <a:pos x="17" y="166"/>
                </a:cxn>
                <a:cxn ang="0">
                  <a:pos x="0" y="226"/>
                </a:cxn>
                <a:cxn ang="0">
                  <a:pos x="3" y="266"/>
                </a:cxn>
                <a:cxn ang="0">
                  <a:pos x="9" y="282"/>
                </a:cxn>
                <a:cxn ang="0">
                  <a:pos x="19" y="297"/>
                </a:cxn>
                <a:cxn ang="0">
                  <a:pos x="32" y="310"/>
                </a:cxn>
                <a:cxn ang="0">
                  <a:pos x="56" y="324"/>
                </a:cxn>
                <a:cxn ang="0">
                  <a:pos x="86" y="338"/>
                </a:cxn>
                <a:cxn ang="0">
                  <a:pos x="119" y="350"/>
                </a:cxn>
                <a:cxn ang="0">
                  <a:pos x="152" y="359"/>
                </a:cxn>
                <a:cxn ang="0">
                  <a:pos x="186" y="366"/>
                </a:cxn>
                <a:cxn ang="0">
                  <a:pos x="220" y="371"/>
                </a:cxn>
                <a:cxn ang="0">
                  <a:pos x="254" y="374"/>
                </a:cxn>
                <a:cxn ang="0">
                  <a:pos x="289" y="376"/>
                </a:cxn>
                <a:cxn ang="0">
                  <a:pos x="311" y="378"/>
                </a:cxn>
                <a:cxn ang="0">
                  <a:pos x="320" y="371"/>
                </a:cxn>
                <a:cxn ang="0">
                  <a:pos x="322" y="360"/>
                </a:cxn>
                <a:cxn ang="0">
                  <a:pos x="315" y="352"/>
                </a:cxn>
                <a:cxn ang="0">
                  <a:pos x="294" y="347"/>
                </a:cxn>
                <a:cxn ang="0">
                  <a:pos x="263" y="341"/>
                </a:cxn>
                <a:cxn ang="0">
                  <a:pos x="232" y="336"/>
                </a:cxn>
                <a:cxn ang="0">
                  <a:pos x="200" y="332"/>
                </a:cxn>
                <a:cxn ang="0">
                  <a:pos x="170" y="326"/>
                </a:cxn>
                <a:cxn ang="0">
                  <a:pos x="139" y="318"/>
                </a:cxn>
                <a:cxn ang="0">
                  <a:pos x="110" y="309"/>
                </a:cxn>
                <a:cxn ang="0">
                  <a:pos x="80" y="297"/>
                </a:cxn>
                <a:cxn ang="0">
                  <a:pos x="55" y="281"/>
                </a:cxn>
                <a:cxn ang="0">
                  <a:pos x="38" y="259"/>
                </a:cxn>
                <a:cxn ang="0">
                  <a:pos x="34" y="232"/>
                </a:cxn>
                <a:cxn ang="0">
                  <a:pos x="38" y="200"/>
                </a:cxn>
                <a:cxn ang="0">
                  <a:pos x="51" y="170"/>
                </a:cxn>
                <a:cxn ang="0">
                  <a:pos x="71" y="137"/>
                </a:cxn>
                <a:cxn ang="0">
                  <a:pos x="94" y="110"/>
                </a:cxn>
                <a:cxn ang="0">
                  <a:pos x="123" y="82"/>
                </a:cxn>
                <a:cxn ang="0">
                  <a:pos x="153" y="57"/>
                </a:cxn>
                <a:cxn ang="0">
                  <a:pos x="195" y="38"/>
                </a:cxn>
                <a:cxn ang="0">
                  <a:pos x="238" y="20"/>
                </a:cxn>
                <a:cxn ang="0">
                  <a:pos x="264" y="7"/>
                </a:cxn>
                <a:cxn ang="0">
                  <a:pos x="256" y="0"/>
                </a:cxn>
                <a:cxn ang="0">
                  <a:pos x="221" y="4"/>
                </a:cxn>
                <a:cxn ang="0">
                  <a:pos x="180" y="18"/>
                </a:cxn>
                <a:cxn ang="0">
                  <a:pos x="141" y="38"/>
                </a:cxn>
              </a:cxnLst>
              <a:rect l="0" t="0" r="r" b="b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8" name="Freeform 1014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/>
              <a:ahLst/>
              <a:cxnLst>
                <a:cxn ang="0">
                  <a:pos x="235" y="77"/>
                </a:cxn>
                <a:cxn ang="0">
                  <a:pos x="248" y="91"/>
                </a:cxn>
                <a:cxn ang="0">
                  <a:pos x="256" y="107"/>
                </a:cxn>
                <a:cxn ang="0">
                  <a:pos x="259" y="124"/>
                </a:cxn>
                <a:cxn ang="0">
                  <a:pos x="259" y="142"/>
                </a:cxn>
                <a:cxn ang="0">
                  <a:pos x="257" y="157"/>
                </a:cxn>
                <a:cxn ang="0">
                  <a:pos x="252" y="170"/>
                </a:cxn>
                <a:cxn ang="0">
                  <a:pos x="244" y="183"/>
                </a:cxn>
                <a:cxn ang="0">
                  <a:pos x="236" y="193"/>
                </a:cxn>
                <a:cxn ang="0">
                  <a:pos x="225" y="204"/>
                </a:cxn>
                <a:cxn ang="0">
                  <a:pos x="215" y="214"/>
                </a:cxn>
                <a:cxn ang="0">
                  <a:pos x="204" y="224"/>
                </a:cxn>
                <a:cxn ang="0">
                  <a:pos x="194" y="234"/>
                </a:cxn>
                <a:cxn ang="0">
                  <a:pos x="191" y="238"/>
                </a:cxn>
                <a:cxn ang="0">
                  <a:pos x="191" y="241"/>
                </a:cxn>
                <a:cxn ang="0">
                  <a:pos x="191" y="245"/>
                </a:cxn>
                <a:cxn ang="0">
                  <a:pos x="194" y="248"/>
                </a:cxn>
                <a:cxn ang="0">
                  <a:pos x="197" y="250"/>
                </a:cxn>
                <a:cxn ang="0">
                  <a:pos x="202" y="252"/>
                </a:cxn>
                <a:cxn ang="0">
                  <a:pos x="205" y="250"/>
                </a:cxn>
                <a:cxn ang="0">
                  <a:pos x="209" y="248"/>
                </a:cxn>
                <a:cxn ang="0">
                  <a:pos x="232" y="233"/>
                </a:cxn>
                <a:cxn ang="0">
                  <a:pos x="252" y="214"/>
                </a:cxn>
                <a:cxn ang="0">
                  <a:pos x="268" y="192"/>
                </a:cxn>
                <a:cxn ang="0">
                  <a:pos x="278" y="167"/>
                </a:cxn>
                <a:cxn ang="0">
                  <a:pos x="283" y="141"/>
                </a:cxn>
                <a:cxn ang="0">
                  <a:pos x="280" y="115"/>
                </a:cxn>
                <a:cxn ang="0">
                  <a:pos x="271" y="91"/>
                </a:cxn>
                <a:cxn ang="0">
                  <a:pos x="252" y="69"/>
                </a:cxn>
                <a:cxn ang="0">
                  <a:pos x="238" y="57"/>
                </a:cxn>
                <a:cxn ang="0">
                  <a:pos x="222" y="48"/>
                </a:cxn>
                <a:cxn ang="0">
                  <a:pos x="204" y="39"/>
                </a:cxn>
                <a:cxn ang="0">
                  <a:pos x="184" y="31"/>
                </a:cxn>
                <a:cxn ang="0">
                  <a:pos x="164" y="23"/>
                </a:cxn>
                <a:cxn ang="0">
                  <a:pos x="144" y="17"/>
                </a:cxn>
                <a:cxn ang="0">
                  <a:pos x="123" y="13"/>
                </a:cxn>
                <a:cxn ang="0">
                  <a:pos x="103" y="8"/>
                </a:cxn>
                <a:cxn ang="0">
                  <a:pos x="83" y="5"/>
                </a:cxn>
                <a:cxn ang="0">
                  <a:pos x="66" y="2"/>
                </a:cxn>
                <a:cxn ang="0">
                  <a:pos x="48" y="0"/>
                </a:cxn>
                <a:cxn ang="0">
                  <a:pos x="34" y="0"/>
                </a:cxn>
                <a:cxn ang="0">
                  <a:pos x="21" y="0"/>
                </a:cxn>
                <a:cxn ang="0">
                  <a:pos x="11" y="0"/>
                </a:cxn>
                <a:cxn ang="0">
                  <a:pos x="4" y="2"/>
                </a:cxn>
                <a:cxn ang="0">
                  <a:pos x="0" y="5"/>
                </a:cxn>
                <a:cxn ang="0">
                  <a:pos x="12" y="7"/>
                </a:cxn>
                <a:cxn ang="0">
                  <a:pos x="24" y="8"/>
                </a:cxn>
                <a:cxn ang="0">
                  <a:pos x="38" y="10"/>
                </a:cxn>
                <a:cxn ang="0">
                  <a:pos x="52" y="13"/>
                </a:cxn>
                <a:cxn ang="0">
                  <a:pos x="66" y="16"/>
                </a:cxn>
                <a:cxn ang="0">
                  <a:pos x="82" y="18"/>
                </a:cxn>
                <a:cxn ang="0">
                  <a:pos x="98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4"/>
                </a:cxn>
                <a:cxn ang="0">
                  <a:pos x="162" y="39"/>
                </a:cxn>
                <a:cxn ang="0">
                  <a:pos x="177" y="45"/>
                </a:cxn>
                <a:cxn ang="0">
                  <a:pos x="193" y="52"/>
                </a:cxn>
                <a:cxn ang="0">
                  <a:pos x="208" y="60"/>
                </a:cxn>
                <a:cxn ang="0">
                  <a:pos x="222" y="68"/>
                </a:cxn>
                <a:cxn ang="0">
                  <a:pos x="235" y="77"/>
                </a:cxn>
              </a:cxnLst>
              <a:rect l="0" t="0" r="r" b="b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59" name="Freeform 1015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0" y="149"/>
                </a:cxn>
                <a:cxn ang="0">
                  <a:pos x="4" y="168"/>
                </a:cxn>
                <a:cxn ang="0">
                  <a:pos x="12" y="185"/>
                </a:cxn>
                <a:cxn ang="0">
                  <a:pos x="24" y="200"/>
                </a:cxn>
                <a:cxn ang="0">
                  <a:pos x="38" y="213"/>
                </a:cxn>
                <a:cxn ang="0">
                  <a:pos x="55" y="224"/>
                </a:cxn>
                <a:cxn ang="0">
                  <a:pos x="73" y="232"/>
                </a:cxn>
                <a:cxn ang="0">
                  <a:pos x="92" y="237"/>
                </a:cxn>
                <a:cxn ang="0">
                  <a:pos x="98" y="238"/>
                </a:cxn>
                <a:cxn ang="0">
                  <a:pos x="104" y="235"/>
                </a:cxn>
                <a:cxn ang="0">
                  <a:pos x="109" y="232"/>
                </a:cxn>
                <a:cxn ang="0">
                  <a:pos x="111" y="227"/>
                </a:cxn>
                <a:cxn ang="0">
                  <a:pos x="111" y="222"/>
                </a:cxn>
                <a:cxn ang="0">
                  <a:pos x="110" y="216"/>
                </a:cxn>
                <a:cxn ang="0">
                  <a:pos x="106" y="211"/>
                </a:cxn>
                <a:cxn ang="0">
                  <a:pos x="100" y="209"/>
                </a:cxn>
                <a:cxn ang="0">
                  <a:pos x="82" y="202"/>
                </a:cxn>
                <a:cxn ang="0">
                  <a:pos x="64" y="193"/>
                </a:cxn>
                <a:cxn ang="0">
                  <a:pos x="50" y="180"/>
                </a:cxn>
                <a:cxn ang="0">
                  <a:pos x="39" y="167"/>
                </a:cxn>
                <a:cxn ang="0">
                  <a:pos x="32" y="149"/>
                </a:cxn>
                <a:cxn ang="0">
                  <a:pos x="29" y="131"/>
                </a:cxn>
                <a:cxn ang="0">
                  <a:pos x="29" y="111"/>
                </a:cxn>
                <a:cxn ang="0">
                  <a:pos x="35" y="91"/>
                </a:cxn>
                <a:cxn ang="0">
                  <a:pos x="42" y="76"/>
                </a:cxn>
                <a:cxn ang="0">
                  <a:pos x="51" y="62"/>
                </a:cxn>
                <a:cxn ang="0">
                  <a:pos x="62" y="49"/>
                </a:cxn>
                <a:cxn ang="0">
                  <a:pos x="73" y="38"/>
                </a:cxn>
                <a:cxn ang="0">
                  <a:pos x="84" y="28"/>
                </a:cxn>
                <a:cxn ang="0">
                  <a:pos x="96" y="18"/>
                </a:cxn>
                <a:cxn ang="0">
                  <a:pos x="106" y="9"/>
                </a:cxn>
                <a:cxn ang="0">
                  <a:pos x="114" y="1"/>
                </a:cxn>
                <a:cxn ang="0">
                  <a:pos x="106" y="0"/>
                </a:cxn>
                <a:cxn ang="0">
                  <a:pos x="93" y="6"/>
                </a:cxn>
                <a:cxn ang="0">
                  <a:pos x="76" y="18"/>
                </a:cxn>
                <a:cxn ang="0">
                  <a:pos x="56" y="36"/>
                </a:cxn>
                <a:cxn ang="0">
                  <a:pos x="37" y="57"/>
                </a:cxn>
                <a:cxn ang="0">
                  <a:pos x="20" y="80"/>
                </a:cxn>
                <a:cxn ang="0">
                  <a:pos x="7" y="106"/>
                </a:cxn>
                <a:cxn ang="0">
                  <a:pos x="0" y="130"/>
                </a:cxn>
              </a:cxnLst>
              <a:rect l="0" t="0" r="r" b="b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0" name="Freeform 1016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/>
              <a:ahLst/>
              <a:cxnLst>
                <a:cxn ang="0">
                  <a:pos x="207" y="124"/>
                </a:cxn>
                <a:cxn ang="0">
                  <a:pos x="219" y="143"/>
                </a:cxn>
                <a:cxn ang="0">
                  <a:pos x="225" y="164"/>
                </a:cxn>
                <a:cxn ang="0">
                  <a:pos x="221" y="187"/>
                </a:cxn>
                <a:cxn ang="0">
                  <a:pos x="208" y="209"/>
                </a:cxn>
                <a:cxn ang="0">
                  <a:pos x="188" y="228"/>
                </a:cxn>
                <a:cxn ang="0">
                  <a:pos x="166" y="246"/>
                </a:cxn>
                <a:cxn ang="0">
                  <a:pos x="143" y="264"/>
                </a:cxn>
                <a:cxn ang="0">
                  <a:pos x="129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1" y="305"/>
                </a:cxn>
                <a:cxn ang="0">
                  <a:pos x="130" y="310"/>
                </a:cxn>
                <a:cxn ang="0">
                  <a:pos x="139" y="309"/>
                </a:cxn>
                <a:cxn ang="0">
                  <a:pos x="154" y="293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1" y="219"/>
                </a:cxn>
                <a:cxn ang="0">
                  <a:pos x="245" y="187"/>
                </a:cxn>
                <a:cxn ang="0">
                  <a:pos x="242" y="153"/>
                </a:cxn>
                <a:cxn ang="0">
                  <a:pos x="227" y="120"/>
                </a:cxn>
                <a:cxn ang="0">
                  <a:pos x="201" y="94"/>
                </a:cxn>
                <a:cxn ang="0">
                  <a:pos x="177" y="74"/>
                </a:cxn>
                <a:cxn ang="0">
                  <a:pos x="152" y="60"/>
                </a:cxn>
                <a:cxn ang="0">
                  <a:pos x="126" y="43"/>
                </a:cxn>
                <a:cxn ang="0">
                  <a:pos x="98" y="28"/>
                </a:cxn>
                <a:cxn ang="0">
                  <a:pos x="72" y="16"/>
                </a:cxn>
                <a:cxn ang="0">
                  <a:pos x="46" y="7"/>
                </a:cxn>
                <a:cxn ang="0">
                  <a:pos x="24" y="1"/>
                </a:cxn>
                <a:cxn ang="0">
                  <a:pos x="7" y="1"/>
                </a:cxn>
                <a:cxn ang="0">
                  <a:pos x="8" y="6"/>
                </a:cxn>
                <a:cxn ang="0">
                  <a:pos x="28" y="14"/>
                </a:cxn>
                <a:cxn ang="0">
                  <a:pos x="51" y="24"/>
                </a:cxn>
                <a:cxn ang="0">
                  <a:pos x="78" y="37"/>
                </a:cxn>
                <a:cxn ang="0">
                  <a:pos x="106" y="51"/>
                </a:cxn>
                <a:cxn ang="0">
                  <a:pos x="134" y="69"/>
                </a:cxn>
                <a:cxn ang="0">
                  <a:pos x="163" y="87"/>
                </a:cxn>
                <a:cxn ang="0">
                  <a:pos x="187" y="105"/>
                </a:cxn>
              </a:cxnLst>
              <a:rect l="0" t="0" r="r" b="b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1" name="Freeform 1017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/>
              <a:ahLst/>
              <a:cxnLst>
                <a:cxn ang="0">
                  <a:pos x="31" y="14"/>
                </a:cxn>
                <a:cxn ang="0">
                  <a:pos x="29" y="8"/>
                </a:cxn>
                <a:cxn ang="0">
                  <a:pos x="25" y="3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7"/>
                </a:cxn>
                <a:cxn ang="0">
                  <a:pos x="5" y="42"/>
                </a:cxn>
                <a:cxn ang="0">
                  <a:pos x="15" y="71"/>
                </a:cxn>
                <a:cxn ang="0">
                  <a:pos x="27" y="100"/>
                </a:cxn>
                <a:cxn ang="0">
                  <a:pos x="41" y="127"/>
                </a:cxn>
                <a:cxn ang="0">
                  <a:pos x="55" y="151"/>
                </a:cxn>
                <a:cxn ang="0">
                  <a:pos x="68" y="171"/>
                </a:cxn>
                <a:cxn ang="0">
                  <a:pos x="77" y="184"/>
                </a:cxn>
                <a:cxn ang="0">
                  <a:pos x="83" y="187"/>
                </a:cxn>
                <a:cxn ang="0">
                  <a:pos x="80" y="174"/>
                </a:cxn>
                <a:cxn ang="0">
                  <a:pos x="75" y="158"/>
                </a:cxn>
                <a:cxn ang="0">
                  <a:pos x="68" y="138"/>
                </a:cxn>
                <a:cxn ang="0">
                  <a:pos x="59" y="113"/>
                </a:cxn>
                <a:cxn ang="0">
                  <a:pos x="51" y="88"/>
                </a:cxn>
                <a:cxn ang="0">
                  <a:pos x="43" y="63"/>
                </a:cxn>
                <a:cxn ang="0">
                  <a:pos x="36" y="38"/>
                </a:cxn>
                <a:cxn ang="0">
                  <a:pos x="31" y="14"/>
                </a:cxn>
              </a:cxnLst>
              <a:rect l="0" t="0" r="r" b="b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2" name="Freeform 1018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/>
              <a:ahLst/>
              <a:cxnLst>
                <a:cxn ang="0">
                  <a:pos x="22" y="10"/>
                </a:cxn>
                <a:cxn ang="0">
                  <a:pos x="21" y="6"/>
                </a:cxn>
                <a:cxn ang="0">
                  <a:pos x="18" y="2"/>
                </a:cxn>
                <a:cxn ang="0">
                  <a:pos x="14" y="0"/>
                </a:cxn>
                <a:cxn ang="0">
                  <a:pos x="10" y="0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4"/>
                </a:cxn>
                <a:cxn ang="0">
                  <a:pos x="4" y="38"/>
                </a:cxn>
                <a:cxn ang="0">
                  <a:pos x="8" y="52"/>
                </a:cxn>
                <a:cxn ang="0">
                  <a:pos x="14" y="65"/>
                </a:cxn>
                <a:cxn ang="0">
                  <a:pos x="21" y="78"/>
                </a:cxn>
                <a:cxn ang="0">
                  <a:pos x="28" y="87"/>
                </a:cxn>
                <a:cxn ang="0">
                  <a:pos x="37" y="93"/>
                </a:cxn>
                <a:cxn ang="0">
                  <a:pos x="42" y="94"/>
                </a:cxn>
                <a:cxn ang="0">
                  <a:pos x="44" y="76"/>
                </a:cxn>
                <a:cxn ang="0">
                  <a:pos x="38" y="54"/>
                </a:cxn>
                <a:cxn ang="0">
                  <a:pos x="31" y="32"/>
                </a:cxn>
                <a:cxn ang="0">
                  <a:pos x="22" y="10"/>
                </a:cxn>
              </a:cxnLst>
              <a:rect l="0" t="0" r="r" b="b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3" name="Freeform 1019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19" y="4"/>
                </a:cxn>
                <a:cxn ang="0">
                  <a:pos x="15" y="1"/>
                </a:cxn>
                <a:cxn ang="0">
                  <a:pos x="12" y="0"/>
                </a:cxn>
                <a:cxn ang="0">
                  <a:pos x="7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8"/>
                </a:cxn>
                <a:cxn ang="0">
                  <a:pos x="0" y="11"/>
                </a:cxn>
                <a:cxn ang="0">
                  <a:pos x="1" y="17"/>
                </a:cxn>
                <a:cxn ang="0">
                  <a:pos x="4" y="24"/>
                </a:cxn>
                <a:cxn ang="0">
                  <a:pos x="8" y="32"/>
                </a:cxn>
                <a:cxn ang="0">
                  <a:pos x="14" y="39"/>
                </a:cxn>
                <a:cxn ang="0">
                  <a:pos x="20" y="46"/>
                </a:cxn>
                <a:cxn ang="0">
                  <a:pos x="27" y="50"/>
                </a:cxn>
                <a:cxn ang="0">
                  <a:pos x="33" y="54"/>
                </a:cxn>
                <a:cxn ang="0">
                  <a:pos x="38" y="54"/>
                </a:cxn>
                <a:cxn ang="0">
                  <a:pos x="36" y="42"/>
                </a:cxn>
                <a:cxn ang="0">
                  <a:pos x="32" y="29"/>
                </a:cxn>
                <a:cxn ang="0">
                  <a:pos x="25" y="16"/>
                </a:cxn>
                <a:cxn ang="0">
                  <a:pos x="20" y="7"/>
                </a:cxn>
              </a:cxnLst>
              <a:rect l="0" t="0" r="r" b="b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4" name="Freeform 1020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46" y="24"/>
                </a:cxn>
                <a:cxn ang="0">
                  <a:pos x="51" y="21"/>
                </a:cxn>
                <a:cxn ang="0">
                  <a:pos x="52" y="16"/>
                </a:cxn>
                <a:cxn ang="0">
                  <a:pos x="52" y="12"/>
                </a:cxn>
                <a:cxn ang="0">
                  <a:pos x="50" y="6"/>
                </a:cxn>
                <a:cxn ang="0">
                  <a:pos x="46" y="2"/>
                </a:cxn>
                <a:cxn ang="0">
                  <a:pos x="41" y="0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29" y="1"/>
                </a:cxn>
                <a:cxn ang="0">
                  <a:pos x="21" y="4"/>
                </a:cxn>
                <a:cxn ang="0">
                  <a:pos x="13" y="8"/>
                </a:cxn>
                <a:cxn ang="0">
                  <a:pos x="6" y="15"/>
                </a:cxn>
                <a:cxn ang="0">
                  <a:pos x="3" y="2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3" y="36"/>
                </a:cxn>
                <a:cxn ang="0">
                  <a:pos x="18" y="36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6" y="30"/>
                </a:cxn>
                <a:cxn ang="0">
                  <a:pos x="41" y="27"/>
                </a:cxn>
              </a:cxnLst>
              <a:rect l="0" t="0" r="r" b="b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5" name="Freeform 1021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46"/>
                </a:cxn>
                <a:cxn ang="0">
                  <a:pos x="46" y="58"/>
                </a:cxn>
                <a:cxn ang="0">
                  <a:pos x="33" y="72"/>
                </a:cxn>
                <a:cxn ang="0">
                  <a:pos x="22" y="85"/>
                </a:cxn>
                <a:cxn ang="0">
                  <a:pos x="14" y="100"/>
                </a:cxn>
                <a:cxn ang="0">
                  <a:pos x="7" y="115"/>
                </a:cxn>
                <a:cxn ang="0">
                  <a:pos x="2" y="130"/>
                </a:cxn>
                <a:cxn ang="0">
                  <a:pos x="0" y="146"/>
                </a:cxn>
                <a:cxn ang="0">
                  <a:pos x="2" y="170"/>
                </a:cxn>
                <a:cxn ang="0">
                  <a:pos x="12" y="190"/>
                </a:cxn>
                <a:cxn ang="0">
                  <a:pos x="26" y="207"/>
                </a:cxn>
                <a:cxn ang="0">
                  <a:pos x="43" y="220"/>
                </a:cxn>
                <a:cxn ang="0">
                  <a:pos x="64" y="229"/>
                </a:cxn>
                <a:cxn ang="0">
                  <a:pos x="88" y="235"/>
                </a:cxn>
                <a:cxn ang="0">
                  <a:pos x="110" y="236"/>
                </a:cxn>
                <a:cxn ang="0">
                  <a:pos x="132" y="232"/>
                </a:cxn>
                <a:cxn ang="0">
                  <a:pos x="137" y="232"/>
                </a:cxn>
                <a:cxn ang="0">
                  <a:pos x="142" y="230"/>
                </a:cxn>
                <a:cxn ang="0">
                  <a:pos x="145" y="226"/>
                </a:cxn>
                <a:cxn ang="0">
                  <a:pos x="146" y="221"/>
                </a:cxn>
                <a:cxn ang="0">
                  <a:pos x="145" y="219"/>
                </a:cxn>
                <a:cxn ang="0">
                  <a:pos x="142" y="219"/>
                </a:cxn>
                <a:cxn ang="0">
                  <a:pos x="137" y="217"/>
                </a:cxn>
                <a:cxn ang="0">
                  <a:pos x="131" y="217"/>
                </a:cxn>
                <a:cxn ang="0">
                  <a:pos x="124" y="217"/>
                </a:cxn>
                <a:cxn ang="0">
                  <a:pos x="118" y="217"/>
                </a:cxn>
                <a:cxn ang="0">
                  <a:pos x="112" y="217"/>
                </a:cxn>
                <a:cxn ang="0">
                  <a:pos x="109" y="217"/>
                </a:cxn>
                <a:cxn ang="0">
                  <a:pos x="97" y="216"/>
                </a:cxn>
                <a:cxn ang="0">
                  <a:pos x="87" y="215"/>
                </a:cxn>
                <a:cxn ang="0">
                  <a:pos x="75" y="214"/>
                </a:cxn>
                <a:cxn ang="0">
                  <a:pos x="63" y="211"/>
                </a:cxn>
                <a:cxn ang="0">
                  <a:pos x="51" y="207"/>
                </a:cxn>
                <a:cxn ang="0">
                  <a:pos x="40" y="199"/>
                </a:cxn>
                <a:cxn ang="0">
                  <a:pos x="29" y="189"/>
                </a:cxn>
                <a:cxn ang="0">
                  <a:pos x="17" y="174"/>
                </a:cxn>
                <a:cxn ang="0">
                  <a:pos x="15" y="157"/>
                </a:cxn>
                <a:cxn ang="0">
                  <a:pos x="16" y="141"/>
                </a:cxn>
                <a:cxn ang="0">
                  <a:pos x="21" y="124"/>
                </a:cxn>
                <a:cxn ang="0">
                  <a:pos x="28" y="109"/>
                </a:cxn>
                <a:cxn ang="0">
                  <a:pos x="39" y="96"/>
                </a:cxn>
                <a:cxn ang="0">
                  <a:pos x="50" y="82"/>
                </a:cxn>
                <a:cxn ang="0">
                  <a:pos x="63" y="70"/>
                </a:cxn>
                <a:cxn ang="0">
                  <a:pos x="78" y="59"/>
                </a:cxn>
                <a:cxn ang="0">
                  <a:pos x="94" y="49"/>
                </a:cxn>
                <a:cxn ang="0">
                  <a:pos x="110" y="39"/>
                </a:cxn>
                <a:cxn ang="0">
                  <a:pos x="126" y="31"/>
                </a:cxn>
                <a:cxn ang="0">
                  <a:pos x="142" y="24"/>
                </a:cxn>
                <a:cxn ang="0">
                  <a:pos x="158" y="19"/>
                </a:cxn>
                <a:cxn ang="0">
                  <a:pos x="172" y="13"/>
                </a:cxn>
                <a:cxn ang="0">
                  <a:pos x="186" y="10"/>
                </a:cxn>
                <a:cxn ang="0">
                  <a:pos x="198" y="7"/>
                </a:cxn>
                <a:cxn ang="0">
                  <a:pos x="190" y="3"/>
                </a:cxn>
                <a:cxn ang="0">
                  <a:pos x="177" y="0"/>
                </a:cxn>
                <a:cxn ang="0">
                  <a:pos x="162" y="3"/>
                </a:cxn>
                <a:cxn ang="0">
                  <a:pos x="144" y="6"/>
                </a:cxn>
                <a:cxn ang="0">
                  <a:pos x="124" y="12"/>
                </a:cxn>
                <a:cxn ang="0">
                  <a:pos x="105" y="19"/>
                </a:cxn>
                <a:cxn ang="0">
                  <a:pos x="88" y="28"/>
                </a:cxn>
                <a:cxn ang="0">
                  <a:pos x="73" y="36"/>
                </a:cxn>
              </a:cxnLst>
              <a:rect l="0" t="0" r="r" b="b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6" name="Freeform 1022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/>
              <a:ahLst/>
              <a:cxnLst>
                <a:cxn ang="0">
                  <a:pos x="108" y="61"/>
                </a:cxn>
                <a:cxn ang="0">
                  <a:pos x="111" y="80"/>
                </a:cxn>
                <a:cxn ang="0">
                  <a:pos x="109" y="97"/>
                </a:cxn>
                <a:cxn ang="0">
                  <a:pos x="101" y="110"/>
                </a:cxn>
                <a:cxn ang="0">
                  <a:pos x="89" y="123"/>
                </a:cxn>
                <a:cxn ang="0">
                  <a:pos x="75" y="134"/>
                </a:cxn>
                <a:cxn ang="0">
                  <a:pos x="60" y="145"/>
                </a:cxn>
                <a:cxn ang="0">
                  <a:pos x="43" y="156"/>
                </a:cxn>
                <a:cxn ang="0">
                  <a:pos x="29" y="167"/>
                </a:cxn>
                <a:cxn ang="0">
                  <a:pos x="27" y="170"/>
                </a:cxn>
                <a:cxn ang="0">
                  <a:pos x="26" y="172"/>
                </a:cxn>
                <a:cxn ang="0">
                  <a:pos x="26" y="176"/>
                </a:cxn>
                <a:cxn ang="0">
                  <a:pos x="28" y="179"/>
                </a:cxn>
                <a:cxn ang="0">
                  <a:pos x="30" y="182"/>
                </a:cxn>
                <a:cxn ang="0">
                  <a:pos x="34" y="183"/>
                </a:cxn>
                <a:cxn ang="0">
                  <a:pos x="37" y="183"/>
                </a:cxn>
                <a:cxn ang="0">
                  <a:pos x="41" y="182"/>
                </a:cxn>
                <a:cxn ang="0">
                  <a:pos x="58" y="171"/>
                </a:cxn>
                <a:cxn ang="0">
                  <a:pos x="76" y="160"/>
                </a:cxn>
                <a:cxn ang="0">
                  <a:pos x="92" y="147"/>
                </a:cxn>
                <a:cxn ang="0">
                  <a:pos x="108" y="132"/>
                </a:cxn>
                <a:cxn ang="0">
                  <a:pos x="118" y="116"/>
                </a:cxn>
                <a:cxn ang="0">
                  <a:pos x="125" y="98"/>
                </a:cxn>
                <a:cxn ang="0">
                  <a:pos x="128" y="78"/>
                </a:cxn>
                <a:cxn ang="0">
                  <a:pos x="123" y="58"/>
                </a:cxn>
                <a:cxn ang="0">
                  <a:pos x="112" y="41"/>
                </a:cxn>
                <a:cxn ang="0">
                  <a:pos x="98" y="28"/>
                </a:cxn>
                <a:cxn ang="0">
                  <a:pos x="80" y="16"/>
                </a:cxn>
                <a:cxn ang="0">
                  <a:pos x="61" y="8"/>
                </a:cxn>
                <a:cxn ang="0">
                  <a:pos x="41" y="2"/>
                </a:cxn>
                <a:cxn ang="0">
                  <a:pos x="23" y="0"/>
                </a:cxn>
                <a:cxn ang="0">
                  <a:pos x="9" y="1"/>
                </a:cxn>
                <a:cxn ang="0">
                  <a:pos x="0" y="6"/>
                </a:cxn>
                <a:cxn ang="0">
                  <a:pos x="16" y="10"/>
                </a:cxn>
                <a:cxn ang="0">
                  <a:pos x="33" y="14"/>
                </a:cxn>
                <a:cxn ang="0">
                  <a:pos x="48" y="17"/>
                </a:cxn>
                <a:cxn ang="0">
                  <a:pos x="63" y="22"/>
                </a:cxn>
                <a:cxn ang="0">
                  <a:pos x="77" y="28"/>
                </a:cxn>
                <a:cxn ang="0">
                  <a:pos x="90" y="36"/>
                </a:cxn>
                <a:cxn ang="0">
                  <a:pos x="101" y="46"/>
                </a:cxn>
                <a:cxn ang="0">
                  <a:pos x="108" y="61"/>
                </a:cxn>
              </a:cxnLst>
              <a:rect l="0" t="0" r="r" b="b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67" name="Freeform 1023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/>
              <a:ahLst/>
              <a:cxnLst>
                <a:cxn ang="0">
                  <a:pos x="101" y="70"/>
                </a:cxn>
                <a:cxn ang="0">
                  <a:pos x="54" y="115"/>
                </a:cxn>
                <a:cxn ang="0">
                  <a:pos x="18" y="167"/>
                </a:cxn>
                <a:cxn ang="0">
                  <a:pos x="0" y="227"/>
                </a:cxn>
                <a:cxn ang="0">
                  <a:pos x="4" y="267"/>
                </a:cxn>
                <a:cxn ang="0">
                  <a:pos x="11" y="283"/>
                </a:cxn>
                <a:cxn ang="0">
                  <a:pos x="21" y="298"/>
                </a:cxn>
                <a:cxn ang="0">
                  <a:pos x="34" y="311"/>
                </a:cxn>
                <a:cxn ang="0">
                  <a:pos x="57" y="325"/>
                </a:cxn>
                <a:cxn ang="0">
                  <a:pos x="87" y="340"/>
                </a:cxn>
                <a:cxn ang="0">
                  <a:pos x="120" y="351"/>
                </a:cxn>
                <a:cxn ang="0">
                  <a:pos x="153" y="360"/>
                </a:cxn>
                <a:cxn ang="0">
                  <a:pos x="187" y="367"/>
                </a:cxn>
                <a:cxn ang="0">
                  <a:pos x="221" y="372"/>
                </a:cxn>
                <a:cxn ang="0">
                  <a:pos x="256" y="375"/>
                </a:cxn>
                <a:cxn ang="0">
                  <a:pos x="290" y="378"/>
                </a:cxn>
                <a:cxn ang="0">
                  <a:pos x="312" y="379"/>
                </a:cxn>
                <a:cxn ang="0">
                  <a:pos x="320" y="372"/>
                </a:cxn>
                <a:cxn ang="0">
                  <a:pos x="323" y="360"/>
                </a:cxn>
                <a:cxn ang="0">
                  <a:pos x="316" y="352"/>
                </a:cxn>
                <a:cxn ang="0">
                  <a:pos x="295" y="351"/>
                </a:cxn>
                <a:cxn ang="0">
                  <a:pos x="263" y="350"/>
                </a:cxn>
                <a:cxn ang="0">
                  <a:pos x="231" y="348"/>
                </a:cxn>
                <a:cxn ang="0">
                  <a:pos x="200" y="343"/>
                </a:cxn>
                <a:cxn ang="0">
                  <a:pos x="168" y="337"/>
                </a:cxn>
                <a:cxn ang="0">
                  <a:pos x="136" y="329"/>
                </a:cxn>
                <a:cxn ang="0">
                  <a:pos x="106" y="320"/>
                </a:cxn>
                <a:cxn ang="0">
                  <a:pos x="76" y="306"/>
                </a:cxn>
                <a:cxn ang="0">
                  <a:pos x="51" y="291"/>
                </a:cxn>
                <a:cxn ang="0">
                  <a:pos x="35" y="269"/>
                </a:cxn>
                <a:cxn ang="0">
                  <a:pos x="31" y="239"/>
                </a:cxn>
                <a:cxn ang="0">
                  <a:pos x="38" y="197"/>
                </a:cxn>
                <a:cxn ang="0">
                  <a:pos x="51" y="165"/>
                </a:cxn>
                <a:cxn ang="0">
                  <a:pos x="68" y="136"/>
                </a:cxn>
                <a:cxn ang="0">
                  <a:pos x="89" y="111"/>
                </a:cxn>
                <a:cxn ang="0">
                  <a:pos x="114" y="88"/>
                </a:cxn>
                <a:cxn ang="0">
                  <a:pos x="144" y="64"/>
                </a:cxn>
                <a:cxn ang="0">
                  <a:pos x="181" y="41"/>
                </a:cxn>
                <a:cxn ang="0">
                  <a:pos x="219" y="22"/>
                </a:cxn>
                <a:cxn ang="0">
                  <a:pos x="253" y="7"/>
                </a:cxn>
                <a:cxn ang="0">
                  <a:pos x="255" y="0"/>
                </a:cxn>
                <a:cxn ang="0">
                  <a:pos x="221" y="5"/>
                </a:cxn>
                <a:cxn ang="0">
                  <a:pos x="181" y="19"/>
                </a:cxn>
                <a:cxn ang="0">
                  <a:pos x="142" y="39"/>
                </a:cxn>
              </a:cxnLst>
              <a:rect l="0" t="0" r="r" b="b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688" name="Freeform 1024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/>
              <a:ahLst/>
              <a:cxnLst>
                <a:cxn ang="0">
                  <a:pos x="235" y="78"/>
                </a:cxn>
                <a:cxn ang="0">
                  <a:pos x="248" y="92"/>
                </a:cxn>
                <a:cxn ang="0">
                  <a:pos x="255" y="108"/>
                </a:cxn>
                <a:cxn ang="0">
                  <a:pos x="259" y="125"/>
                </a:cxn>
                <a:cxn ang="0">
                  <a:pos x="259" y="144"/>
                </a:cxn>
                <a:cxn ang="0">
                  <a:pos x="257" y="159"/>
                </a:cxn>
                <a:cxn ang="0">
                  <a:pos x="252" y="171"/>
                </a:cxn>
                <a:cxn ang="0">
                  <a:pos x="244" y="184"/>
                </a:cxn>
                <a:cxn ang="0">
                  <a:pos x="236" y="194"/>
                </a:cxn>
                <a:cxn ang="0">
                  <a:pos x="225" y="206"/>
                </a:cxn>
                <a:cxn ang="0">
                  <a:pos x="215" y="215"/>
                </a:cxn>
                <a:cxn ang="0">
                  <a:pos x="204" y="225"/>
                </a:cxn>
                <a:cxn ang="0">
                  <a:pos x="194" y="236"/>
                </a:cxn>
                <a:cxn ang="0">
                  <a:pos x="191" y="239"/>
                </a:cxn>
                <a:cxn ang="0">
                  <a:pos x="190" y="242"/>
                </a:cxn>
                <a:cxn ang="0">
                  <a:pos x="191" y="246"/>
                </a:cxn>
                <a:cxn ang="0">
                  <a:pos x="194" y="249"/>
                </a:cxn>
                <a:cxn ang="0">
                  <a:pos x="197" y="252"/>
                </a:cxn>
                <a:cxn ang="0">
                  <a:pos x="201" y="253"/>
                </a:cxn>
                <a:cxn ang="0">
                  <a:pos x="205" y="252"/>
                </a:cxn>
                <a:cxn ang="0">
                  <a:pos x="209" y="249"/>
                </a:cxn>
                <a:cxn ang="0">
                  <a:pos x="232" y="234"/>
                </a:cxn>
                <a:cxn ang="0">
                  <a:pos x="251" y="215"/>
                </a:cxn>
                <a:cxn ang="0">
                  <a:pos x="267" y="192"/>
                </a:cxn>
                <a:cxn ang="0">
                  <a:pos x="278" y="168"/>
                </a:cxn>
                <a:cxn ang="0">
                  <a:pos x="282" y="141"/>
                </a:cxn>
                <a:cxn ang="0">
                  <a:pos x="279" y="116"/>
                </a:cxn>
                <a:cxn ang="0">
                  <a:pos x="270" y="92"/>
                </a:cxn>
                <a:cxn ang="0">
                  <a:pos x="251" y="70"/>
                </a:cxn>
                <a:cxn ang="0">
                  <a:pos x="237" y="59"/>
                </a:cxn>
                <a:cxn ang="0">
                  <a:pos x="221" y="48"/>
                </a:cxn>
                <a:cxn ang="0">
                  <a:pos x="202" y="39"/>
                </a:cxn>
                <a:cxn ang="0">
                  <a:pos x="183" y="31"/>
                </a:cxn>
                <a:cxn ang="0">
                  <a:pos x="163" y="24"/>
                </a:cxn>
                <a:cxn ang="0">
                  <a:pos x="142" y="18"/>
                </a:cxn>
                <a:cxn ang="0">
                  <a:pos x="122" y="13"/>
                </a:cxn>
                <a:cxn ang="0">
                  <a:pos x="101" y="8"/>
                </a:cxn>
                <a:cxn ang="0">
                  <a:pos x="82" y="5"/>
                </a:cxn>
                <a:cxn ang="0">
                  <a:pos x="63" y="2"/>
                </a:cxn>
                <a:cxn ang="0">
                  <a:pos x="47" y="0"/>
                </a:cxn>
                <a:cxn ang="0">
                  <a:pos x="32" y="0"/>
                </a:cxn>
                <a:cxn ang="0">
                  <a:pos x="19" y="0"/>
                </a:cxn>
                <a:cxn ang="0">
                  <a:pos x="10" y="1"/>
                </a:cxn>
                <a:cxn ang="0">
                  <a:pos x="4" y="4"/>
                </a:cxn>
                <a:cxn ang="0">
                  <a:pos x="0" y="6"/>
                </a:cxn>
                <a:cxn ang="0">
                  <a:pos x="12" y="8"/>
                </a:cxn>
                <a:cxn ang="0">
                  <a:pos x="25" y="9"/>
                </a:cxn>
                <a:cxn ang="0">
                  <a:pos x="38" y="12"/>
                </a:cxn>
                <a:cxn ang="0">
                  <a:pos x="52" y="14"/>
                </a:cxn>
                <a:cxn ang="0">
                  <a:pos x="67" y="16"/>
                </a:cxn>
                <a:cxn ang="0">
                  <a:pos x="82" y="18"/>
                </a:cxn>
                <a:cxn ang="0">
                  <a:pos x="97" y="22"/>
                </a:cxn>
                <a:cxn ang="0">
                  <a:pos x="114" y="25"/>
                </a:cxn>
                <a:cxn ang="0">
                  <a:pos x="129" y="30"/>
                </a:cxn>
                <a:cxn ang="0">
                  <a:pos x="146" y="35"/>
                </a:cxn>
                <a:cxn ang="0">
                  <a:pos x="162" y="40"/>
                </a:cxn>
                <a:cxn ang="0">
                  <a:pos x="177" y="46"/>
                </a:cxn>
                <a:cxn ang="0">
                  <a:pos x="192" y="53"/>
                </a:cxn>
                <a:cxn ang="0">
                  <a:pos x="208" y="60"/>
                </a:cxn>
                <a:cxn ang="0">
                  <a:pos x="222" y="69"/>
                </a:cxn>
                <a:cxn ang="0">
                  <a:pos x="235" y="78"/>
                </a:cxn>
              </a:cxnLst>
              <a:rect l="0" t="0" r="r" b="b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689" name="Freeform 1025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0" y="148"/>
                </a:cxn>
                <a:cxn ang="0">
                  <a:pos x="5" y="166"/>
                </a:cxn>
                <a:cxn ang="0">
                  <a:pos x="13" y="184"/>
                </a:cxn>
                <a:cxn ang="0">
                  <a:pos x="24" y="198"/>
                </a:cxn>
                <a:cxn ang="0">
                  <a:pos x="39" y="211"/>
                </a:cxn>
                <a:cxn ang="0">
                  <a:pos x="55" y="223"/>
                </a:cxn>
                <a:cxn ang="0">
                  <a:pos x="74" y="231"/>
                </a:cxn>
                <a:cxn ang="0">
                  <a:pos x="92" y="235"/>
                </a:cxn>
                <a:cxn ang="0">
                  <a:pos x="98" y="236"/>
                </a:cxn>
                <a:cxn ang="0">
                  <a:pos x="104" y="234"/>
                </a:cxn>
                <a:cxn ang="0">
                  <a:pos x="109" y="231"/>
                </a:cxn>
                <a:cxn ang="0">
                  <a:pos x="111" y="226"/>
                </a:cxn>
                <a:cxn ang="0">
                  <a:pos x="111" y="220"/>
                </a:cxn>
                <a:cxn ang="0">
                  <a:pos x="110" y="215"/>
                </a:cxn>
                <a:cxn ang="0">
                  <a:pos x="107" y="210"/>
                </a:cxn>
                <a:cxn ang="0">
                  <a:pos x="101" y="208"/>
                </a:cxn>
                <a:cxn ang="0">
                  <a:pos x="82" y="201"/>
                </a:cxn>
                <a:cxn ang="0">
                  <a:pos x="64" y="192"/>
                </a:cxn>
                <a:cxn ang="0">
                  <a:pos x="50" y="179"/>
                </a:cxn>
                <a:cxn ang="0">
                  <a:pos x="40" y="165"/>
                </a:cxn>
                <a:cxn ang="0">
                  <a:pos x="33" y="148"/>
                </a:cxn>
                <a:cxn ang="0">
                  <a:pos x="29" y="130"/>
                </a:cxn>
                <a:cxn ang="0">
                  <a:pos x="29" y="110"/>
                </a:cxn>
                <a:cxn ang="0">
                  <a:pos x="35" y="89"/>
                </a:cxn>
                <a:cxn ang="0">
                  <a:pos x="43" y="74"/>
                </a:cxn>
                <a:cxn ang="0">
                  <a:pos x="56" y="60"/>
                </a:cxn>
                <a:cxn ang="0">
                  <a:pos x="70" y="46"/>
                </a:cxn>
                <a:cxn ang="0">
                  <a:pos x="85" y="33"/>
                </a:cxn>
                <a:cxn ang="0">
                  <a:pos x="98" y="23"/>
                </a:cxn>
                <a:cxn ang="0">
                  <a:pos x="109" y="12"/>
                </a:cxn>
                <a:cxn ang="0">
                  <a:pos x="115" y="6"/>
                </a:cxn>
                <a:cxn ang="0">
                  <a:pos x="115" y="0"/>
                </a:cxn>
                <a:cxn ang="0">
                  <a:pos x="102" y="4"/>
                </a:cxn>
                <a:cxn ang="0">
                  <a:pos x="85" y="12"/>
                </a:cxn>
                <a:cxn ang="0">
                  <a:pos x="68" y="26"/>
                </a:cxn>
                <a:cxn ang="0">
                  <a:pos x="49" y="42"/>
                </a:cxn>
                <a:cxn ang="0">
                  <a:pos x="32" y="61"/>
                </a:cxn>
                <a:cxn ang="0">
                  <a:pos x="17" y="82"/>
                </a:cxn>
                <a:cxn ang="0">
                  <a:pos x="6" y="105"/>
                </a:cxn>
                <a:cxn ang="0">
                  <a:pos x="0" y="128"/>
                </a:cxn>
              </a:cxnLst>
              <a:rect l="0" t="0" r="r" b="b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690" name="Freeform 1026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/>
              <a:ahLst/>
              <a:cxnLst>
                <a:cxn ang="0">
                  <a:pos x="208" y="124"/>
                </a:cxn>
                <a:cxn ang="0">
                  <a:pos x="220" y="144"/>
                </a:cxn>
                <a:cxn ang="0">
                  <a:pos x="226" y="164"/>
                </a:cxn>
                <a:cxn ang="0">
                  <a:pos x="222" y="187"/>
                </a:cxn>
                <a:cxn ang="0">
                  <a:pos x="208" y="209"/>
                </a:cxn>
                <a:cxn ang="0">
                  <a:pos x="188" y="229"/>
                </a:cxn>
                <a:cxn ang="0">
                  <a:pos x="166" y="246"/>
                </a:cxn>
                <a:cxn ang="0">
                  <a:pos x="142" y="264"/>
                </a:cxn>
                <a:cxn ang="0">
                  <a:pos x="128" y="278"/>
                </a:cxn>
                <a:cxn ang="0">
                  <a:pos x="124" y="287"/>
                </a:cxn>
                <a:cxn ang="0">
                  <a:pos x="120" y="296"/>
                </a:cxn>
                <a:cxn ang="0">
                  <a:pos x="122" y="306"/>
                </a:cxn>
                <a:cxn ang="0">
                  <a:pos x="131" y="310"/>
                </a:cxn>
                <a:cxn ang="0">
                  <a:pos x="139" y="309"/>
                </a:cxn>
                <a:cxn ang="0">
                  <a:pos x="154" y="292"/>
                </a:cxn>
                <a:cxn ang="0">
                  <a:pos x="180" y="269"/>
                </a:cxn>
                <a:cxn ang="0">
                  <a:pos x="207" y="246"/>
                </a:cxn>
                <a:cxn ang="0">
                  <a:pos x="230" y="219"/>
                </a:cxn>
                <a:cxn ang="0">
                  <a:pos x="244" y="186"/>
                </a:cxn>
                <a:cxn ang="0">
                  <a:pos x="243" y="152"/>
                </a:cxn>
                <a:cxn ang="0">
                  <a:pos x="228" y="119"/>
                </a:cxn>
                <a:cxn ang="0">
                  <a:pos x="203" y="93"/>
                </a:cxn>
                <a:cxn ang="0">
                  <a:pos x="176" y="76"/>
                </a:cxn>
                <a:cxn ang="0">
                  <a:pos x="151" y="61"/>
                </a:cxn>
                <a:cxn ang="0">
                  <a:pos x="122" y="46"/>
                </a:cxn>
                <a:cxn ang="0">
                  <a:pos x="93" y="31"/>
                </a:cxn>
                <a:cxn ang="0">
                  <a:pos x="66" y="18"/>
                </a:cxn>
                <a:cxn ang="0">
                  <a:pos x="40" y="8"/>
                </a:cxn>
                <a:cxn ang="0">
                  <a:pos x="20" y="1"/>
                </a:cxn>
                <a:cxn ang="0">
                  <a:pos x="5" y="0"/>
                </a:cxn>
                <a:cxn ang="0">
                  <a:pos x="11" y="8"/>
                </a:cxn>
                <a:cxn ang="0">
                  <a:pos x="36" y="20"/>
                </a:cxn>
                <a:cxn ang="0">
                  <a:pos x="60" y="31"/>
                </a:cxn>
                <a:cxn ang="0">
                  <a:pos x="86" y="44"/>
                </a:cxn>
                <a:cxn ang="0">
                  <a:pos x="113" y="57"/>
                </a:cxn>
                <a:cxn ang="0">
                  <a:pos x="139" y="71"/>
                </a:cxn>
                <a:cxn ang="0">
                  <a:pos x="165" y="88"/>
                </a:cxn>
                <a:cxn ang="0">
                  <a:pos x="188" y="106"/>
                </a:cxn>
              </a:cxnLst>
              <a:rect l="0" t="0" r="r" b="b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691" name="Freeform 1027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/>
              <a:ahLst/>
              <a:cxnLst>
                <a:cxn ang="0">
                  <a:pos x="0" y="175"/>
                </a:cxn>
                <a:cxn ang="0">
                  <a:pos x="0" y="144"/>
                </a:cxn>
                <a:cxn ang="0">
                  <a:pos x="11" y="144"/>
                </a:cxn>
                <a:cxn ang="0">
                  <a:pos x="11" y="118"/>
                </a:cxn>
                <a:cxn ang="0">
                  <a:pos x="23" y="114"/>
                </a:cxn>
                <a:cxn ang="0">
                  <a:pos x="20" y="88"/>
                </a:cxn>
                <a:cxn ang="0">
                  <a:pos x="30" y="84"/>
                </a:cxn>
                <a:cxn ang="0">
                  <a:pos x="30" y="58"/>
                </a:cxn>
                <a:cxn ang="0">
                  <a:pos x="39" y="54"/>
                </a:cxn>
                <a:cxn ang="0">
                  <a:pos x="39" y="28"/>
                </a:cxn>
                <a:cxn ang="0">
                  <a:pos x="48" y="28"/>
                </a:cxn>
                <a:cxn ang="0">
                  <a:pos x="56" y="0"/>
                </a:cxn>
                <a:cxn ang="0">
                  <a:pos x="80" y="0"/>
                </a:cxn>
                <a:cxn ang="0">
                  <a:pos x="81" y="25"/>
                </a:cxn>
                <a:cxn ang="0">
                  <a:pos x="92" y="24"/>
                </a:cxn>
                <a:cxn ang="0">
                  <a:pos x="93" y="49"/>
                </a:cxn>
                <a:cxn ang="0">
                  <a:pos x="102" y="54"/>
                </a:cxn>
                <a:cxn ang="0">
                  <a:pos x="99" y="81"/>
                </a:cxn>
                <a:cxn ang="0">
                  <a:pos x="114" y="82"/>
                </a:cxn>
                <a:cxn ang="0">
                  <a:pos x="107" y="81"/>
                </a:cxn>
                <a:cxn ang="0">
                  <a:pos x="108" y="114"/>
                </a:cxn>
                <a:cxn ang="0">
                  <a:pos x="117" y="117"/>
                </a:cxn>
                <a:cxn ang="0">
                  <a:pos x="122" y="142"/>
                </a:cxn>
                <a:cxn ang="0">
                  <a:pos x="125" y="175"/>
                </a:cxn>
                <a:cxn ang="0">
                  <a:pos x="0" y="175"/>
                </a:cxn>
              </a:cxnLst>
              <a:rect l="0" t="0" r="r" b="b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2697" name="Group 1033"/>
          <p:cNvGrpSpPr>
            <a:grpSpLocks/>
          </p:cNvGrpSpPr>
          <p:nvPr/>
        </p:nvGrpSpPr>
        <p:grpSpPr bwMode="auto">
          <a:xfrm>
            <a:off x="4206875" y="2076450"/>
            <a:ext cx="3013075" cy="3355975"/>
            <a:chOff x="2650" y="1308"/>
            <a:chExt cx="1898" cy="2114"/>
          </a:xfrm>
        </p:grpSpPr>
        <p:sp>
          <p:nvSpPr>
            <p:cNvPr id="242698" name="Line 1034"/>
            <p:cNvSpPr>
              <a:spLocks noChangeShapeType="1"/>
            </p:cNvSpPr>
            <p:nvPr/>
          </p:nvSpPr>
          <p:spPr bwMode="auto">
            <a:xfrm flipH="1">
              <a:off x="3800" y="1315"/>
              <a:ext cx="188" cy="67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2699" name="Line 1035"/>
            <p:cNvSpPr>
              <a:spLocks noChangeShapeType="1"/>
            </p:cNvSpPr>
            <p:nvPr/>
          </p:nvSpPr>
          <p:spPr bwMode="auto">
            <a:xfrm flipH="1">
              <a:off x="3501" y="1308"/>
              <a:ext cx="15" cy="183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2700" name="Line 1036"/>
            <p:cNvSpPr>
              <a:spLocks noChangeShapeType="1"/>
            </p:cNvSpPr>
            <p:nvPr/>
          </p:nvSpPr>
          <p:spPr bwMode="auto">
            <a:xfrm>
              <a:off x="3740" y="2940"/>
              <a:ext cx="808" cy="48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2701" name="Text Box 1037"/>
            <p:cNvSpPr txBox="1">
              <a:spLocks noChangeArrowheads="1"/>
            </p:cNvSpPr>
            <p:nvPr/>
          </p:nvSpPr>
          <p:spPr bwMode="auto">
            <a:xfrm>
              <a:off x="2650" y="1581"/>
              <a:ext cx="8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rgbClr val="FF3300"/>
                  </a:solidFill>
                </a:rPr>
                <a:t>peer-peer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31076-3C96-45F2-963D-7CA008C96EFE}" type="slidenum">
              <a:rPr lang="en-US"/>
              <a:pPr/>
              <a:t>10</a:t>
            </a:fld>
            <a:endParaRPr lang="en-US"/>
          </a:p>
        </p:txBody>
      </p:sp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Hybrid of client-server and P2P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7838" y="1377950"/>
            <a:ext cx="7772400" cy="5008563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Skype</a:t>
            </a:r>
          </a:p>
          <a:p>
            <a:pPr lvl="1">
              <a:lnSpc>
                <a:spcPct val="80000"/>
              </a:lnSpc>
            </a:pPr>
            <a:r>
              <a:rPr lang="en-US"/>
              <a:t>voice-over-IP P2P application</a:t>
            </a:r>
          </a:p>
          <a:p>
            <a:pPr lvl="1">
              <a:lnSpc>
                <a:spcPct val="80000"/>
              </a:lnSpc>
            </a:pPr>
            <a:r>
              <a:rPr lang="en-US"/>
              <a:t>centralized server: finding address of remote party: </a:t>
            </a:r>
          </a:p>
          <a:p>
            <a:pPr lvl="1">
              <a:lnSpc>
                <a:spcPct val="80000"/>
              </a:lnSpc>
            </a:pPr>
            <a:r>
              <a:rPr lang="en-US"/>
              <a:t>client-client connection: direct (not through server) 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Instant messaging</a:t>
            </a:r>
          </a:p>
          <a:p>
            <a:pPr lvl="1">
              <a:lnSpc>
                <a:spcPct val="80000"/>
              </a:lnSpc>
            </a:pPr>
            <a:r>
              <a:rPr lang="en-US"/>
              <a:t>chatting between two users is P2P</a:t>
            </a:r>
          </a:p>
          <a:p>
            <a:pPr lvl="1">
              <a:lnSpc>
                <a:spcPct val="80000"/>
              </a:lnSpc>
            </a:pPr>
            <a:r>
              <a:rPr lang="en-US"/>
              <a:t>centralized service: client presence detection/location</a:t>
            </a:r>
          </a:p>
          <a:p>
            <a:pPr lvl="2">
              <a:lnSpc>
                <a:spcPct val="80000"/>
              </a:lnSpc>
            </a:pPr>
            <a:r>
              <a:rPr lang="en-US" sz="2400"/>
              <a:t>user registers its IP address with central server when it comes online</a:t>
            </a:r>
          </a:p>
          <a:p>
            <a:pPr lvl="2">
              <a:lnSpc>
                <a:spcPct val="80000"/>
              </a:lnSpc>
            </a:pPr>
            <a:r>
              <a:rPr lang="en-US" sz="2400"/>
              <a:t>user contacts central server to find IP addresses of buddies</a:t>
            </a:r>
          </a:p>
          <a:p>
            <a:pPr lvl="1">
              <a:lnSpc>
                <a:spcPct val="8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90D27-5ECB-40AC-857F-6769B3D80CCF}" type="slidenum">
              <a:rPr lang="en-US"/>
              <a:pPr/>
              <a:t>11</a:t>
            </a:fld>
            <a:endParaRPr lang="en-US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 communicating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44638"/>
            <a:ext cx="3989388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Process:</a:t>
            </a:r>
            <a:r>
              <a:rPr lang="en-US" sz="2400" dirty="0"/>
              <a:t> program running within a host.</a:t>
            </a:r>
            <a:endParaRPr lang="en-US" sz="2000" dirty="0"/>
          </a:p>
          <a:p>
            <a:r>
              <a:rPr lang="en-US" sz="2400" dirty="0"/>
              <a:t>within same host, two processes communicate using  </a:t>
            </a:r>
            <a:r>
              <a:rPr lang="en-US" sz="2400" dirty="0">
                <a:solidFill>
                  <a:srgbClr val="FF0000"/>
                </a:solidFill>
              </a:rPr>
              <a:t>inter-process communication</a:t>
            </a:r>
            <a:r>
              <a:rPr lang="en-US" sz="2400" dirty="0"/>
              <a:t> (defined by </a:t>
            </a:r>
            <a:r>
              <a:rPr lang="en-US" sz="2400" dirty="0" smtClean="0"/>
              <a:t>operating system; OS</a:t>
            </a:r>
            <a:r>
              <a:rPr lang="en-US" sz="2400" dirty="0"/>
              <a:t>).</a:t>
            </a:r>
          </a:p>
          <a:p>
            <a:r>
              <a:rPr lang="en-US" sz="2400" dirty="0"/>
              <a:t>processes in different hosts communicate by exchanging </a:t>
            </a:r>
            <a:r>
              <a:rPr lang="en-US" sz="2400" dirty="0">
                <a:solidFill>
                  <a:srgbClr val="FF0000"/>
                </a:solidFill>
              </a:rPr>
              <a:t>messages</a:t>
            </a:r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03788" y="1477963"/>
            <a:ext cx="3810000" cy="2535237"/>
          </a:xfrm>
          <a:noFill/>
          <a:ln w="25400">
            <a:solidFill>
              <a:srgbClr val="FF0000"/>
            </a:solidFill>
          </a:ln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Client process:</a:t>
            </a:r>
            <a:r>
              <a:rPr lang="en-US" sz="2400"/>
              <a:t> process that initiates communication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Server process:</a:t>
            </a:r>
            <a:r>
              <a:rPr lang="en-US" sz="2400"/>
              <a:t> process that waits to be contacted</a:t>
            </a:r>
          </a:p>
          <a:p>
            <a:pPr>
              <a:buFont typeface="ZapfDingbats" pitchFamily="82" charset="2"/>
              <a:buNone/>
            </a:pPr>
            <a:endParaRPr lang="en-US" sz="2400"/>
          </a:p>
          <a:p>
            <a:pPr>
              <a:buFont typeface="ZapfDingbats" pitchFamily="82" charset="2"/>
              <a:buNone/>
            </a:pPr>
            <a:endParaRPr lang="en-US"/>
          </a:p>
          <a:p>
            <a:pPr>
              <a:buFont typeface="ZapfDingbats" pitchFamily="82" charset="2"/>
              <a:buNone/>
            </a:pPr>
            <a:endParaRPr lang="en-US"/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4691063" y="4238625"/>
            <a:ext cx="3989387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 dirty="0" smtClean="0"/>
              <a:t>aside: </a:t>
            </a:r>
            <a:r>
              <a:rPr lang="en-US" dirty="0"/>
              <a:t>applications with </a:t>
            </a:r>
            <a:r>
              <a:rPr lang="en-US" dirty="0" err="1"/>
              <a:t>P2P</a:t>
            </a:r>
            <a:r>
              <a:rPr lang="en-US" dirty="0"/>
              <a:t> architectures have client processes &amp; server processes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91A1D-8503-4323-A9A8-8AEEFE032E09}" type="slidenum">
              <a:rPr lang="en-US"/>
              <a:pPr/>
              <a:t>12</a:t>
            </a:fld>
            <a:endParaRPr lang="en-US"/>
          </a:p>
        </p:txBody>
      </p:sp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077200" cy="1143000"/>
          </a:xfrm>
        </p:spPr>
        <p:txBody>
          <a:bodyPr/>
          <a:lstStyle/>
          <a:p>
            <a:r>
              <a:rPr lang="en-US" sz="3600"/>
              <a:t>Sockets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7013" y="1563688"/>
            <a:ext cx="4202112" cy="3929062"/>
          </a:xfrm>
        </p:spPr>
        <p:txBody>
          <a:bodyPr/>
          <a:lstStyle/>
          <a:p>
            <a:r>
              <a:rPr lang="en-US" sz="2400"/>
              <a:t>process sends/receives messages to/from its </a:t>
            </a:r>
            <a:r>
              <a:rPr lang="en-US" sz="2400">
                <a:solidFill>
                  <a:srgbClr val="FF0000"/>
                </a:solidFill>
              </a:rPr>
              <a:t>socket</a:t>
            </a:r>
          </a:p>
          <a:p>
            <a:r>
              <a:rPr lang="en-US" sz="2400"/>
              <a:t>socket analogous to door</a:t>
            </a:r>
          </a:p>
          <a:p>
            <a:pPr lvl="1"/>
            <a:r>
              <a:rPr lang="en-US" sz="2000"/>
              <a:t>sending process shoves message out door</a:t>
            </a:r>
          </a:p>
          <a:p>
            <a:pPr lvl="1"/>
            <a:r>
              <a:rPr lang="en-US" sz="2000"/>
              <a:t>sending process relies on transport infrastructure on other side of door which brings message to socket at receiving process</a:t>
            </a:r>
          </a:p>
        </p:txBody>
      </p:sp>
      <p:sp>
        <p:nvSpPr>
          <p:cNvPr id="110599" name="Freeform 7"/>
          <p:cNvSpPr>
            <a:spLocks/>
          </p:cNvSpPr>
          <p:nvPr/>
        </p:nvSpPr>
        <p:spPr bwMode="auto">
          <a:xfrm>
            <a:off x="5930900" y="3522663"/>
            <a:ext cx="1808163" cy="1031875"/>
          </a:xfrm>
          <a:custGeom>
            <a:avLst/>
            <a:gdLst/>
            <a:ahLst/>
            <a:cxnLst>
              <a:cxn ang="0">
                <a:pos x="27" y="652"/>
              </a:cxn>
              <a:cxn ang="0">
                <a:pos x="105" y="76"/>
              </a:cxn>
              <a:cxn ang="0">
                <a:pos x="657" y="196"/>
              </a:cxn>
              <a:cxn ang="0">
                <a:pos x="1209" y="100"/>
              </a:cxn>
              <a:cxn ang="0">
                <a:pos x="2001" y="406"/>
              </a:cxn>
              <a:cxn ang="0">
                <a:pos x="2013" y="1144"/>
              </a:cxn>
              <a:cxn ang="0">
                <a:pos x="1581" y="1600"/>
              </a:cxn>
              <a:cxn ang="0">
                <a:pos x="813" y="1516"/>
              </a:cxn>
              <a:cxn ang="0">
                <a:pos x="501" y="1270"/>
              </a:cxn>
              <a:cxn ang="0">
                <a:pos x="183" y="1066"/>
              </a:cxn>
              <a:cxn ang="0">
                <a:pos x="27" y="652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0629" name="Group 37"/>
          <p:cNvGrpSpPr>
            <a:grpSpLocks/>
          </p:cNvGrpSpPr>
          <p:nvPr/>
        </p:nvGrpSpPr>
        <p:grpSpPr bwMode="auto">
          <a:xfrm>
            <a:off x="4692650" y="1492250"/>
            <a:ext cx="1062038" cy="3606800"/>
            <a:chOff x="2933" y="616"/>
            <a:chExt cx="669" cy="2272"/>
          </a:xfrm>
        </p:grpSpPr>
        <p:sp>
          <p:nvSpPr>
            <p:cNvPr id="110606" name="Text Box 14"/>
            <p:cNvSpPr txBox="1">
              <a:spLocks noChangeArrowheads="1"/>
            </p:cNvSpPr>
            <p:nvPr/>
          </p:nvSpPr>
          <p:spPr bwMode="auto">
            <a:xfrm>
              <a:off x="3361" y="26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graphicFrame>
          <p:nvGraphicFramePr>
            <p:cNvPr id="110597" name="Object 5"/>
            <p:cNvGraphicFramePr>
              <a:graphicFrameLocks noChangeAspect="1"/>
            </p:cNvGraphicFramePr>
            <p:nvPr/>
          </p:nvGraphicFramePr>
          <p:xfrm>
            <a:off x="3039" y="996"/>
            <a:ext cx="405" cy="321"/>
          </p:xfrm>
          <a:graphic>
            <a:graphicData uri="http://schemas.openxmlformats.org/presentationml/2006/ole">
              <p:oleObj spid="_x0000_s110597" name="Clip" r:id="rId4" imgW="1305000" imgH="1085760" progId="">
                <p:embed/>
              </p:oleObj>
            </a:graphicData>
          </a:graphic>
        </p:graphicFrame>
        <p:grpSp>
          <p:nvGrpSpPr>
            <p:cNvPr id="110602" name="Group 10"/>
            <p:cNvGrpSpPr>
              <a:grpSpLocks/>
            </p:cNvGrpSpPr>
            <p:nvPr/>
          </p:nvGrpSpPr>
          <p:grpSpPr bwMode="auto">
            <a:xfrm>
              <a:off x="2933" y="1323"/>
              <a:ext cx="669" cy="353"/>
              <a:chOff x="3046" y="1508"/>
              <a:chExt cx="669" cy="353"/>
            </a:xfrm>
          </p:grpSpPr>
          <p:sp>
            <p:nvSpPr>
              <p:cNvPr id="110600" name="Oval 8"/>
              <p:cNvSpPr>
                <a:spLocks noChangeArrowheads="1"/>
              </p:cNvSpPr>
              <p:nvPr/>
            </p:nvSpPr>
            <p:spPr bwMode="auto">
              <a:xfrm>
                <a:off x="3046" y="1508"/>
                <a:ext cx="669" cy="353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601" name="Text Box 9"/>
              <p:cNvSpPr txBox="1">
                <a:spLocks noChangeArrowheads="1"/>
              </p:cNvSpPr>
              <p:nvPr/>
            </p:nvSpPr>
            <p:spPr bwMode="auto">
              <a:xfrm>
                <a:off x="3121" y="1578"/>
                <a:ext cx="50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process</a:t>
                </a:r>
              </a:p>
            </p:txBody>
          </p:sp>
        </p:grpSp>
        <p:grpSp>
          <p:nvGrpSpPr>
            <p:cNvPr id="110609" name="Group 17"/>
            <p:cNvGrpSpPr>
              <a:grpSpLocks/>
            </p:cNvGrpSpPr>
            <p:nvPr/>
          </p:nvGrpSpPr>
          <p:grpSpPr bwMode="auto">
            <a:xfrm>
              <a:off x="2949" y="1845"/>
              <a:ext cx="610" cy="630"/>
              <a:chOff x="3072" y="3300"/>
              <a:chExt cx="610" cy="630"/>
            </a:xfrm>
          </p:grpSpPr>
          <p:sp>
            <p:nvSpPr>
              <p:cNvPr id="110607" name="Rectangle 15"/>
              <p:cNvSpPr>
                <a:spLocks noChangeArrowheads="1"/>
              </p:cNvSpPr>
              <p:nvPr/>
            </p:nvSpPr>
            <p:spPr bwMode="auto">
              <a:xfrm>
                <a:off x="3084" y="3300"/>
                <a:ext cx="59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608" name="Text Box 16"/>
              <p:cNvSpPr txBox="1">
                <a:spLocks noChangeArrowheads="1"/>
              </p:cNvSpPr>
              <p:nvPr/>
            </p:nvSpPr>
            <p:spPr bwMode="auto">
              <a:xfrm>
                <a:off x="3072" y="3339"/>
                <a:ext cx="610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TCP with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buffers,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variables</a:t>
                </a:r>
              </a:p>
            </p:txBody>
          </p:sp>
        </p:grpSp>
        <p:sp>
          <p:nvSpPr>
            <p:cNvPr id="110610" name="Rectangle 18"/>
            <p:cNvSpPr>
              <a:spLocks noChangeArrowheads="1"/>
            </p:cNvSpPr>
            <p:nvPr/>
          </p:nvSpPr>
          <p:spPr bwMode="auto">
            <a:xfrm>
              <a:off x="3054" y="1654"/>
              <a:ext cx="415" cy="20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socket</a:t>
              </a:r>
            </a:p>
          </p:txBody>
        </p:sp>
        <p:sp>
          <p:nvSpPr>
            <p:cNvPr id="110625" name="Line 33"/>
            <p:cNvSpPr>
              <a:spLocks noChangeShapeType="1"/>
            </p:cNvSpPr>
            <p:nvPr/>
          </p:nvSpPr>
          <p:spPr bwMode="auto">
            <a:xfrm flipV="1">
              <a:off x="3261" y="1561"/>
              <a:ext cx="0" cy="1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27" name="Line 35"/>
            <p:cNvSpPr>
              <a:spLocks noChangeShapeType="1"/>
            </p:cNvSpPr>
            <p:nvPr/>
          </p:nvSpPr>
          <p:spPr bwMode="auto">
            <a:xfrm>
              <a:off x="3269" y="1823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28" name="Text Box 36"/>
            <p:cNvSpPr txBox="1">
              <a:spLocks noChangeArrowheads="1"/>
            </p:cNvSpPr>
            <p:nvPr/>
          </p:nvSpPr>
          <p:spPr bwMode="auto">
            <a:xfrm>
              <a:off x="3028" y="616"/>
              <a:ext cx="46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host or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server</a:t>
              </a:r>
            </a:p>
          </p:txBody>
        </p:sp>
      </p:grpSp>
      <p:grpSp>
        <p:nvGrpSpPr>
          <p:cNvPr id="110630" name="Group 38"/>
          <p:cNvGrpSpPr>
            <a:grpSpLocks/>
          </p:cNvGrpSpPr>
          <p:nvPr/>
        </p:nvGrpSpPr>
        <p:grpSpPr bwMode="auto">
          <a:xfrm>
            <a:off x="7850188" y="1471613"/>
            <a:ext cx="1062037" cy="3606800"/>
            <a:chOff x="2933" y="616"/>
            <a:chExt cx="669" cy="2272"/>
          </a:xfrm>
        </p:grpSpPr>
        <p:sp>
          <p:nvSpPr>
            <p:cNvPr id="110631" name="Text Box 39"/>
            <p:cNvSpPr txBox="1">
              <a:spLocks noChangeArrowheads="1"/>
            </p:cNvSpPr>
            <p:nvPr/>
          </p:nvSpPr>
          <p:spPr bwMode="auto">
            <a:xfrm>
              <a:off x="3361" y="2600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graphicFrame>
          <p:nvGraphicFramePr>
            <p:cNvPr id="110632" name="Object 40"/>
            <p:cNvGraphicFramePr>
              <a:graphicFrameLocks noChangeAspect="1"/>
            </p:cNvGraphicFramePr>
            <p:nvPr/>
          </p:nvGraphicFramePr>
          <p:xfrm>
            <a:off x="3039" y="996"/>
            <a:ext cx="405" cy="321"/>
          </p:xfrm>
          <a:graphic>
            <a:graphicData uri="http://schemas.openxmlformats.org/presentationml/2006/ole">
              <p:oleObj spid="_x0000_s110632" name="Clip" r:id="rId5" imgW="1305000" imgH="1085760" progId="">
                <p:embed/>
              </p:oleObj>
            </a:graphicData>
          </a:graphic>
        </p:graphicFrame>
        <p:grpSp>
          <p:nvGrpSpPr>
            <p:cNvPr id="110633" name="Group 41"/>
            <p:cNvGrpSpPr>
              <a:grpSpLocks/>
            </p:cNvGrpSpPr>
            <p:nvPr/>
          </p:nvGrpSpPr>
          <p:grpSpPr bwMode="auto">
            <a:xfrm>
              <a:off x="2933" y="1323"/>
              <a:ext cx="669" cy="353"/>
              <a:chOff x="3046" y="1508"/>
              <a:chExt cx="669" cy="353"/>
            </a:xfrm>
          </p:grpSpPr>
          <p:sp>
            <p:nvSpPr>
              <p:cNvPr id="110634" name="Oval 42"/>
              <p:cNvSpPr>
                <a:spLocks noChangeArrowheads="1"/>
              </p:cNvSpPr>
              <p:nvPr/>
            </p:nvSpPr>
            <p:spPr bwMode="auto">
              <a:xfrm>
                <a:off x="3046" y="1508"/>
                <a:ext cx="669" cy="353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635" name="Text Box 43"/>
              <p:cNvSpPr txBox="1">
                <a:spLocks noChangeArrowheads="1"/>
              </p:cNvSpPr>
              <p:nvPr/>
            </p:nvSpPr>
            <p:spPr bwMode="auto">
              <a:xfrm>
                <a:off x="3121" y="1578"/>
                <a:ext cx="501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process</a:t>
                </a:r>
              </a:p>
            </p:txBody>
          </p:sp>
        </p:grpSp>
        <p:grpSp>
          <p:nvGrpSpPr>
            <p:cNvPr id="110636" name="Group 44"/>
            <p:cNvGrpSpPr>
              <a:grpSpLocks/>
            </p:cNvGrpSpPr>
            <p:nvPr/>
          </p:nvGrpSpPr>
          <p:grpSpPr bwMode="auto">
            <a:xfrm>
              <a:off x="2949" y="1845"/>
              <a:ext cx="610" cy="630"/>
              <a:chOff x="3072" y="3300"/>
              <a:chExt cx="610" cy="630"/>
            </a:xfrm>
          </p:grpSpPr>
          <p:sp>
            <p:nvSpPr>
              <p:cNvPr id="110637" name="Rectangle 45"/>
              <p:cNvSpPr>
                <a:spLocks noChangeArrowheads="1"/>
              </p:cNvSpPr>
              <p:nvPr/>
            </p:nvSpPr>
            <p:spPr bwMode="auto">
              <a:xfrm>
                <a:off x="3084" y="3300"/>
                <a:ext cx="593" cy="63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638" name="Text Box 46"/>
              <p:cNvSpPr txBox="1">
                <a:spLocks noChangeArrowheads="1"/>
              </p:cNvSpPr>
              <p:nvPr/>
            </p:nvSpPr>
            <p:spPr bwMode="auto">
              <a:xfrm>
                <a:off x="3072" y="3339"/>
                <a:ext cx="610" cy="5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TCP with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buffers,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latin typeface="Times New Roman" pitchFamily="18" charset="0"/>
                  </a:rPr>
                  <a:t>variables</a:t>
                </a:r>
              </a:p>
            </p:txBody>
          </p:sp>
        </p:grpSp>
        <p:sp>
          <p:nvSpPr>
            <p:cNvPr id="110639" name="Rectangle 47"/>
            <p:cNvSpPr>
              <a:spLocks noChangeArrowheads="1"/>
            </p:cNvSpPr>
            <p:nvPr/>
          </p:nvSpPr>
          <p:spPr bwMode="auto">
            <a:xfrm>
              <a:off x="3054" y="1654"/>
              <a:ext cx="415" cy="20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socket</a:t>
              </a:r>
            </a:p>
          </p:txBody>
        </p:sp>
        <p:sp>
          <p:nvSpPr>
            <p:cNvPr id="110640" name="Line 48"/>
            <p:cNvSpPr>
              <a:spLocks noChangeShapeType="1"/>
            </p:cNvSpPr>
            <p:nvPr/>
          </p:nvSpPr>
          <p:spPr bwMode="auto">
            <a:xfrm flipV="1">
              <a:off x="3261" y="1561"/>
              <a:ext cx="0" cy="1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41" name="Line 49"/>
            <p:cNvSpPr>
              <a:spLocks noChangeShapeType="1"/>
            </p:cNvSpPr>
            <p:nvPr/>
          </p:nvSpPr>
          <p:spPr bwMode="auto">
            <a:xfrm>
              <a:off x="3269" y="1823"/>
              <a:ext cx="0" cy="12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0642" name="Text Box 50"/>
            <p:cNvSpPr txBox="1">
              <a:spLocks noChangeArrowheads="1"/>
            </p:cNvSpPr>
            <p:nvPr/>
          </p:nvSpPr>
          <p:spPr bwMode="auto">
            <a:xfrm>
              <a:off x="3028" y="616"/>
              <a:ext cx="46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host or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server</a:t>
              </a:r>
            </a:p>
          </p:txBody>
        </p:sp>
      </p:grpSp>
      <p:sp>
        <p:nvSpPr>
          <p:cNvPr id="110643" name="Text Box 51"/>
          <p:cNvSpPr txBox="1">
            <a:spLocks noChangeArrowheads="1"/>
          </p:cNvSpPr>
          <p:nvPr/>
        </p:nvSpPr>
        <p:spPr bwMode="auto">
          <a:xfrm>
            <a:off x="6396038" y="3654425"/>
            <a:ext cx="819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latin typeface="Times New Roman" pitchFamily="18" charset="0"/>
              </a:rPr>
              <a:t>Internet</a:t>
            </a:r>
          </a:p>
        </p:txBody>
      </p:sp>
      <p:sp>
        <p:nvSpPr>
          <p:cNvPr id="110644" name="Line 52"/>
          <p:cNvSpPr>
            <a:spLocks noChangeShapeType="1"/>
          </p:cNvSpPr>
          <p:nvPr/>
        </p:nvSpPr>
        <p:spPr bwMode="auto">
          <a:xfrm>
            <a:off x="5689600" y="4065588"/>
            <a:ext cx="2211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45" name="Text Box 53"/>
          <p:cNvSpPr txBox="1">
            <a:spLocks noChangeArrowheads="1"/>
          </p:cNvSpPr>
          <p:nvPr/>
        </p:nvSpPr>
        <p:spPr bwMode="auto">
          <a:xfrm>
            <a:off x="5519738" y="4667250"/>
            <a:ext cx="10112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controlled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by OS</a:t>
            </a:r>
            <a:endParaRPr lang="en-US" sz="1600">
              <a:latin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1600">
              <a:latin typeface="Times New Roman" pitchFamily="18" charset="0"/>
            </a:endParaRPr>
          </a:p>
        </p:txBody>
      </p:sp>
      <p:sp>
        <p:nvSpPr>
          <p:cNvPr id="110647" name="Line 55"/>
          <p:cNvSpPr>
            <a:spLocks noChangeShapeType="1"/>
          </p:cNvSpPr>
          <p:nvPr/>
        </p:nvSpPr>
        <p:spPr bwMode="auto">
          <a:xfrm flipH="1" flipV="1">
            <a:off x="5470525" y="4445000"/>
            <a:ext cx="244475" cy="3175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48" name="Text Box 56"/>
          <p:cNvSpPr txBox="1">
            <a:spLocks noChangeArrowheads="1"/>
          </p:cNvSpPr>
          <p:nvPr/>
        </p:nvSpPr>
        <p:spPr bwMode="auto">
          <a:xfrm>
            <a:off x="5907088" y="2306638"/>
            <a:ext cx="133191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controlled by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  <a:latin typeface="Times New Roman" pitchFamily="18" charset="0"/>
              </a:rPr>
              <a:t>app developer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110650" name="Line 58"/>
          <p:cNvSpPr>
            <a:spLocks noChangeShapeType="1"/>
          </p:cNvSpPr>
          <p:nvPr/>
        </p:nvSpPr>
        <p:spPr bwMode="auto">
          <a:xfrm flipH="1">
            <a:off x="5678488" y="2589213"/>
            <a:ext cx="219075" cy="1333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51" name="Rectangle 59"/>
          <p:cNvSpPr>
            <a:spLocks noChangeArrowheads="1"/>
          </p:cNvSpPr>
          <p:nvPr/>
        </p:nvSpPr>
        <p:spPr bwMode="auto">
          <a:xfrm>
            <a:off x="320675" y="5554663"/>
            <a:ext cx="8304213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API: (1) choice of transport protocol; (2) ability to fix a few parameters </a:t>
            </a:r>
            <a:r>
              <a:rPr lang="en-US">
                <a:solidFill>
                  <a:schemeClr val="accent2"/>
                </a:solidFill>
              </a:rPr>
              <a:t>(lots more on  this later)</a:t>
            </a:r>
            <a:endParaRPr lang="en-US"/>
          </a:p>
          <a:p>
            <a:pPr marL="342900" indent="-342900"/>
            <a:r>
              <a:rPr lang="en-US"/>
              <a:t>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98BE7-5F6E-4E9C-BEBB-4AA4498B406C}" type="slidenum">
              <a:rPr lang="en-US"/>
              <a:pPr/>
              <a:t>13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Addressing processes</a:t>
            </a:r>
            <a:endParaRPr lang="en-US"/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61988" y="1233488"/>
            <a:ext cx="4183062" cy="4648200"/>
          </a:xfrm>
        </p:spPr>
        <p:txBody>
          <a:bodyPr/>
          <a:lstStyle/>
          <a:p>
            <a:r>
              <a:rPr lang="en-US" sz="2400"/>
              <a:t>to receive messages, process  must have </a:t>
            </a:r>
            <a:r>
              <a:rPr lang="en-US" sz="2400" i="1">
                <a:solidFill>
                  <a:schemeClr val="accent2"/>
                </a:solidFill>
              </a:rPr>
              <a:t>identifier</a:t>
            </a:r>
          </a:p>
          <a:p>
            <a:r>
              <a:rPr lang="en-US" sz="2400"/>
              <a:t>host device has unique 32-bit IP address</a:t>
            </a:r>
          </a:p>
          <a:p>
            <a:r>
              <a:rPr lang="en-US" sz="2400" i="1" u="sng">
                <a:solidFill>
                  <a:srgbClr val="FF0000"/>
                </a:solidFill>
              </a:rPr>
              <a:t>Q:</a:t>
            </a:r>
            <a:r>
              <a:rPr lang="en-US" sz="2400"/>
              <a:t> does  IP address of host on which process runs suffice for identifying the process?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4BA4A-F482-4667-B483-5C42D0346A29}" type="slidenum">
              <a:rPr lang="en-US"/>
              <a:pPr/>
              <a:t>14</a:t>
            </a:fld>
            <a:endParaRPr lang="en-US"/>
          </a:p>
        </p:txBody>
      </p:sp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Addressing processes</a:t>
            </a:r>
            <a:endParaRPr lang="en-US"/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61988" y="1233488"/>
            <a:ext cx="3921125" cy="4648200"/>
          </a:xfrm>
        </p:spPr>
        <p:txBody>
          <a:bodyPr/>
          <a:lstStyle/>
          <a:p>
            <a:r>
              <a:rPr lang="en-US" sz="2400"/>
              <a:t>to receive messages, process  must have </a:t>
            </a:r>
            <a:r>
              <a:rPr lang="en-US" sz="2400" i="1">
                <a:solidFill>
                  <a:srgbClr val="FF0000"/>
                </a:solidFill>
              </a:rPr>
              <a:t>identifier</a:t>
            </a:r>
          </a:p>
          <a:p>
            <a:r>
              <a:rPr lang="en-US" sz="2400"/>
              <a:t>host device has unique 32-bit IP address</a:t>
            </a:r>
          </a:p>
          <a:p>
            <a:r>
              <a:rPr lang="en-US" sz="2400" i="1" u="sng">
                <a:solidFill>
                  <a:srgbClr val="FF0000"/>
                </a:solidFill>
              </a:rPr>
              <a:t>Q:</a:t>
            </a:r>
            <a:r>
              <a:rPr lang="en-US" sz="2400"/>
              <a:t> does  IP address of host on which process runs suffice for identifying the process?</a:t>
            </a:r>
          </a:p>
          <a:p>
            <a:pPr lvl="1"/>
            <a:r>
              <a:rPr lang="en-US" i="1" u="sng">
                <a:solidFill>
                  <a:srgbClr val="FF0000"/>
                </a:solidFill>
              </a:rPr>
              <a:t>A:</a:t>
            </a:r>
            <a:r>
              <a:rPr lang="en-US"/>
              <a:t> No, </a:t>
            </a:r>
            <a:r>
              <a:rPr lang="en-US" i="1"/>
              <a:t>many</a:t>
            </a:r>
            <a:r>
              <a:rPr lang="en-US"/>
              <a:t> processes can be running on same host</a:t>
            </a:r>
          </a:p>
        </p:txBody>
      </p:sp>
      <p:sp>
        <p:nvSpPr>
          <p:cNvPr id="2375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719638" y="1246188"/>
            <a:ext cx="4125912" cy="5218112"/>
          </a:xfrm>
          <a:noFill/>
          <a:ln/>
        </p:spPr>
        <p:txBody>
          <a:bodyPr/>
          <a:lstStyle/>
          <a:p>
            <a:r>
              <a:rPr lang="en-US" sz="2400" i="1">
                <a:solidFill>
                  <a:srgbClr val="FF0000"/>
                </a:solidFill>
              </a:rPr>
              <a:t>identifier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includes both </a:t>
            </a:r>
            <a:r>
              <a:rPr lang="en-US" sz="2400">
                <a:solidFill>
                  <a:srgbClr val="FF0000"/>
                </a:solidFill>
              </a:rPr>
              <a:t>IP address</a:t>
            </a:r>
            <a:r>
              <a:rPr lang="en-US" sz="2400"/>
              <a:t> and </a:t>
            </a:r>
            <a:r>
              <a:rPr lang="en-US" sz="2400">
                <a:solidFill>
                  <a:srgbClr val="FF0000"/>
                </a:solidFill>
              </a:rPr>
              <a:t>port numbers</a:t>
            </a:r>
            <a:r>
              <a:rPr lang="en-US" sz="2400"/>
              <a:t> associated with process on host.</a:t>
            </a:r>
          </a:p>
          <a:p>
            <a:r>
              <a:rPr lang="en-US" sz="2400"/>
              <a:t>Example port numbers:</a:t>
            </a:r>
          </a:p>
          <a:p>
            <a:pPr lvl="1"/>
            <a:r>
              <a:rPr lang="en-US" sz="2000"/>
              <a:t>HTTP server: 80</a:t>
            </a:r>
          </a:p>
          <a:p>
            <a:pPr lvl="1"/>
            <a:r>
              <a:rPr lang="en-US" sz="2000"/>
              <a:t>Mail server: 25</a:t>
            </a:r>
          </a:p>
          <a:p>
            <a:r>
              <a:rPr lang="en-US" sz="2400"/>
              <a:t>to send HTTP message to gaia.cs.umass.edu web server: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IP address:</a:t>
            </a:r>
            <a:r>
              <a:rPr lang="en-US" sz="2000">
                <a:solidFill>
                  <a:schemeClr val="accent2"/>
                </a:solidFill>
              </a:rPr>
              <a:t> </a:t>
            </a:r>
            <a:r>
              <a:rPr lang="en-US" sz="2000"/>
              <a:t>128.119.245.12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Port number:</a:t>
            </a:r>
            <a:r>
              <a:rPr lang="en-US" sz="2000">
                <a:solidFill>
                  <a:schemeClr val="accent2"/>
                </a:solidFill>
              </a:rPr>
              <a:t> </a:t>
            </a:r>
            <a:r>
              <a:rPr lang="en-US" sz="2000"/>
              <a:t>80</a:t>
            </a:r>
          </a:p>
          <a:p>
            <a:r>
              <a:rPr lang="en-US" sz="2400"/>
              <a:t>more shortly…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C8D2-6D05-4185-8445-4B5790538562}" type="slidenum">
              <a:rPr lang="en-US"/>
              <a:pPr/>
              <a:t>15</a:t>
            </a:fld>
            <a:endParaRPr lang="en-US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App-layer protocol defines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73513" cy="4648200"/>
          </a:xfrm>
        </p:spPr>
        <p:txBody>
          <a:bodyPr/>
          <a:lstStyle/>
          <a:p>
            <a:r>
              <a:rPr lang="en-US" sz="2400"/>
              <a:t>Types of messages exchanged, </a:t>
            </a:r>
          </a:p>
          <a:p>
            <a:pPr lvl="1"/>
            <a:r>
              <a:rPr lang="en-US" sz="2000"/>
              <a:t>e.g., request, response </a:t>
            </a:r>
          </a:p>
          <a:p>
            <a:r>
              <a:rPr lang="en-US" sz="2400"/>
              <a:t>Message syntax:</a:t>
            </a:r>
          </a:p>
          <a:p>
            <a:pPr lvl="1"/>
            <a:r>
              <a:rPr lang="en-US" sz="2000"/>
              <a:t>what fields in messages &amp; how fields are delineated</a:t>
            </a:r>
          </a:p>
          <a:p>
            <a:r>
              <a:rPr lang="en-US" sz="2400"/>
              <a:t>Message semantics </a:t>
            </a:r>
          </a:p>
          <a:p>
            <a:pPr lvl="1"/>
            <a:r>
              <a:rPr lang="en-US" sz="2000"/>
              <a:t>meaning of information in fields</a:t>
            </a:r>
          </a:p>
          <a:p>
            <a:r>
              <a:rPr lang="en-US" sz="2400"/>
              <a:t>Rules for when and how processes send &amp; respond to messages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70438" y="1590675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Public-domain protocols:</a:t>
            </a:r>
          </a:p>
          <a:p>
            <a:r>
              <a:rPr lang="en-US" sz="2400"/>
              <a:t>defined in RFCs</a:t>
            </a:r>
          </a:p>
          <a:p>
            <a:r>
              <a:rPr lang="en-US" sz="2400"/>
              <a:t>allows for interoperability</a:t>
            </a:r>
          </a:p>
          <a:p>
            <a:r>
              <a:rPr lang="en-US" sz="2400"/>
              <a:t>e.g., HTTP, SMTP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Proprietary protocols:</a:t>
            </a:r>
            <a:endParaRPr lang="en-US" sz="2400"/>
          </a:p>
          <a:p>
            <a:r>
              <a:rPr lang="en-US" sz="2400"/>
              <a:t>e.g., Skype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69740D-0232-4027-8888-77CB0FAC311E}" type="slidenum">
              <a:rPr lang="en-US"/>
              <a:pPr/>
              <a:t>16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05800" cy="1143000"/>
          </a:xfrm>
        </p:spPr>
        <p:txBody>
          <a:bodyPr/>
          <a:lstStyle/>
          <a:p>
            <a:r>
              <a:rPr lang="en-US" sz="3200"/>
              <a:t>What transport service does an app need?</a:t>
            </a: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250" y="1390650"/>
            <a:ext cx="4316413" cy="2797175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Data loss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some apps (e.g., audio) can tolerate some loss</a:t>
            </a:r>
          </a:p>
          <a:p>
            <a:pPr>
              <a:lnSpc>
                <a:spcPct val="90000"/>
              </a:lnSpc>
            </a:pPr>
            <a:r>
              <a:rPr lang="en-US" sz="2400"/>
              <a:t>other apps (e.g., file transfer, telnet) require 100% reliable data transfer</a:t>
            </a:r>
            <a:r>
              <a:rPr lang="en-US"/>
              <a:t> 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2925" y="4016375"/>
            <a:ext cx="3810000" cy="2443163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Timing</a:t>
            </a: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some apps (e.g., Internet telephony, interactive games) require low delay to be “effective”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026025" y="1423988"/>
            <a:ext cx="3886200" cy="365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dirty="0" smtClean="0">
                <a:solidFill>
                  <a:srgbClr val="FF0000"/>
                </a:solidFill>
              </a:rPr>
              <a:t>Throughput</a:t>
            </a:r>
            <a:endParaRPr lang="en-US" dirty="0"/>
          </a:p>
          <a:p>
            <a:pPr marL="342900" indent="-342900">
              <a:buFont typeface="ZapfDingbats" pitchFamily="82" charset="2"/>
              <a:buChar char="r"/>
            </a:pPr>
            <a:r>
              <a:rPr lang="en-US" dirty="0"/>
              <a:t>some apps (e.g., multimedia) require minimum amount of </a:t>
            </a:r>
            <a:r>
              <a:rPr lang="en-US" dirty="0" smtClean="0"/>
              <a:t>throughput </a:t>
            </a:r>
            <a:r>
              <a:rPr lang="en-US" dirty="0"/>
              <a:t>to be “effective”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dirty="0"/>
              <a:t>other apps (“elastic apps”) make use of whatever </a:t>
            </a:r>
            <a:r>
              <a:rPr lang="en-US" dirty="0" smtClean="0"/>
              <a:t>throughput they get</a:t>
            </a:r>
          </a:p>
          <a:p>
            <a:pPr marL="342900" indent="-342900"/>
            <a:r>
              <a:rPr lang="en-US" dirty="0" smtClean="0">
                <a:solidFill>
                  <a:srgbClr val="FF0000"/>
                </a:solidFill>
              </a:rPr>
              <a:t>Security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dirty="0" smtClean="0"/>
              <a:t>encryption, data integrity, …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4E208-C7AF-437B-B2B7-B76B45085488}" type="slidenum">
              <a:rPr lang="en-US"/>
              <a:pPr/>
              <a:t>17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303213"/>
            <a:ext cx="8201025" cy="1143000"/>
          </a:xfrm>
        </p:spPr>
        <p:txBody>
          <a:bodyPr/>
          <a:lstStyle/>
          <a:p>
            <a:r>
              <a:rPr lang="en-US" sz="2800"/>
              <a:t>Transport service requirements of common apps</a:t>
            </a:r>
            <a:endParaRPr lang="en-US"/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82563" y="1727200"/>
            <a:ext cx="2541587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Application</a:t>
            </a:r>
            <a:endParaRPr lang="en-US" sz="2000">
              <a:latin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file transfer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e-mail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Web documents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real-time audio/video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stored audio/video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interactive games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instant messaging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816225" y="1752600"/>
            <a:ext cx="1566863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Data loss</a:t>
            </a: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 loss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 loss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 loss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loss-tolerant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loss-tolerant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loss-tolerant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 loss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4502150" y="1751013"/>
            <a:ext cx="25749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Bandwidth</a:t>
            </a: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elastic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elastic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elastic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audio: 5kbps-1Mbps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video:10kbps-5Mbps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same as above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few kbps up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elastic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6935788" y="1697038"/>
            <a:ext cx="206216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Time Sensitive</a:t>
            </a: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no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yes, 100’s msec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yes, few secs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yes, 100’s msec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yes and no</a:t>
            </a:r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 flipV="1">
            <a:off x="895350" y="2133600"/>
            <a:ext cx="75628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 flipV="1">
            <a:off x="847725" y="273367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857250" y="3028950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866775" y="332422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 flipV="1">
            <a:off x="885825" y="393382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V="1">
            <a:off x="838200" y="4248150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V="1">
            <a:off x="838200" y="4572000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V="1">
            <a:off x="800100" y="4905375"/>
            <a:ext cx="7629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74804-DC52-4C24-A403-E3ABF79E3849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Internet transport protocols services</a:t>
            </a: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9575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TCP service:</a:t>
            </a:r>
            <a:endParaRPr lang="en-US" sz="2400"/>
          </a:p>
          <a:p>
            <a:r>
              <a:rPr lang="en-US" sz="2000" i="1">
                <a:solidFill>
                  <a:schemeClr val="accent2"/>
                </a:solidFill>
              </a:rPr>
              <a:t>connection-oriented:</a:t>
            </a:r>
            <a:r>
              <a:rPr lang="en-US" sz="2000"/>
              <a:t> setup required between client and server processes</a:t>
            </a:r>
          </a:p>
          <a:p>
            <a:r>
              <a:rPr lang="en-US" sz="2000" i="1">
                <a:solidFill>
                  <a:schemeClr val="accent2"/>
                </a:solidFill>
              </a:rPr>
              <a:t>reliable transport </a:t>
            </a:r>
            <a:r>
              <a:rPr lang="en-US" sz="2000"/>
              <a:t>between sending and receiving process</a:t>
            </a:r>
            <a:endParaRPr lang="en-US" sz="2000">
              <a:solidFill>
                <a:schemeClr val="accent2"/>
              </a:solidFill>
            </a:endParaRPr>
          </a:p>
          <a:p>
            <a:r>
              <a:rPr lang="en-US" sz="2000" i="1">
                <a:solidFill>
                  <a:schemeClr val="accent2"/>
                </a:solidFill>
              </a:rPr>
              <a:t>flow control:</a:t>
            </a:r>
            <a:r>
              <a:rPr lang="en-US" sz="2000"/>
              <a:t> sender won’t overwhelm receiver </a:t>
            </a:r>
          </a:p>
          <a:p>
            <a:r>
              <a:rPr lang="en-US" sz="2000" i="1">
                <a:solidFill>
                  <a:schemeClr val="accent2"/>
                </a:solidFill>
              </a:rPr>
              <a:t>congestion control:</a:t>
            </a:r>
            <a:r>
              <a:rPr lang="en-US" sz="2000"/>
              <a:t> throttle sender when network overloaded</a:t>
            </a:r>
          </a:p>
          <a:p>
            <a:r>
              <a:rPr lang="en-US" sz="2000" i="1">
                <a:solidFill>
                  <a:schemeClr val="accent2"/>
                </a:solidFill>
              </a:rPr>
              <a:t>does not provide:</a:t>
            </a:r>
            <a:r>
              <a:rPr lang="en-US" sz="2000"/>
              <a:t> timing, minimum bandwidth guarantees</a:t>
            </a:r>
            <a:endParaRPr lang="en-US" sz="2400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33925" y="1562100"/>
            <a:ext cx="36671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UDP service:</a:t>
            </a:r>
            <a:endParaRPr lang="en-US" sz="2400"/>
          </a:p>
          <a:p>
            <a:r>
              <a:rPr lang="en-US" sz="2000"/>
              <a:t>unreliable data transfer between sending and receiving process</a:t>
            </a:r>
          </a:p>
          <a:p>
            <a:r>
              <a:rPr lang="en-US" sz="2000"/>
              <a:t>does not provide: connection setup, reliability, flow control, congestion control, timing, or bandwidth guarantee </a:t>
            </a:r>
          </a:p>
          <a:p>
            <a:endParaRPr lang="en-US" sz="2000"/>
          </a:p>
          <a:p>
            <a:pPr>
              <a:buFont typeface="ZapfDingbats" pitchFamily="82" charset="2"/>
              <a:buNone/>
            </a:pPr>
            <a:r>
              <a:rPr lang="en-US" sz="2000" u="sng">
                <a:solidFill>
                  <a:srgbClr val="FF0000"/>
                </a:solidFill>
              </a:rPr>
              <a:t>Q:</a:t>
            </a:r>
            <a:r>
              <a:rPr lang="en-US" sz="2000"/>
              <a:t> why bother?  Why is there a UDP?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71AE3-1B8F-461B-A596-E9499CC073B8}" type="slidenum">
              <a:rPr lang="en-US"/>
              <a:pPr/>
              <a:t>19</a:t>
            </a:fld>
            <a:endParaRPr lang="en-US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228600"/>
            <a:ext cx="8747125" cy="1143000"/>
          </a:xfrm>
        </p:spPr>
        <p:txBody>
          <a:bodyPr/>
          <a:lstStyle/>
          <a:p>
            <a:r>
              <a:rPr lang="en-US" sz="2800"/>
              <a:t>Internet apps:  application, transport protocols</a:t>
            </a:r>
            <a:endParaRPr lang="en-US"/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15913" y="1773238"/>
            <a:ext cx="28067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Application</a:t>
            </a:r>
            <a:endParaRPr lang="en-US" sz="2000">
              <a:latin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e-mail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remote terminal access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Web 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file transfer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streaming multimedia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Internet telephony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3302000" y="1458913"/>
            <a:ext cx="272415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Application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layer protocol</a:t>
            </a: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SMTP [RFC 2821]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Telnet [RFC 854]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HTTP [RFC 2616]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FTP [RFC 959]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proprietary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(e.g. RealNetworks)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proprietary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(e.g., Vonage,Dialpad)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6130925" y="1477963"/>
            <a:ext cx="2624138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Underlying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transport protocol</a:t>
            </a: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TCP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TCP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TCP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TCP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TCP or UDP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sz="2000">
              <a:latin typeface="Arial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latin typeface="Arial" charset="0"/>
              </a:rPr>
              <a:t>typically UDP</a:t>
            </a:r>
          </a:p>
        </p:txBody>
      </p:sp>
      <p:sp>
        <p:nvSpPr>
          <p:cNvPr id="54279" name="Line 7"/>
          <p:cNvSpPr>
            <a:spLocks noChangeShapeType="1"/>
          </p:cNvSpPr>
          <p:nvPr/>
        </p:nvSpPr>
        <p:spPr bwMode="auto">
          <a:xfrm>
            <a:off x="1171575" y="2152650"/>
            <a:ext cx="7334250" cy="95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0" name="Line 8"/>
          <p:cNvSpPr>
            <a:spLocks noChangeShapeType="1"/>
          </p:cNvSpPr>
          <p:nvPr/>
        </p:nvSpPr>
        <p:spPr bwMode="auto">
          <a:xfrm flipV="1">
            <a:off x="1123950" y="2743200"/>
            <a:ext cx="7324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1" name="Line 9"/>
          <p:cNvSpPr>
            <a:spLocks noChangeShapeType="1"/>
          </p:cNvSpPr>
          <p:nvPr/>
        </p:nvSpPr>
        <p:spPr bwMode="auto">
          <a:xfrm flipV="1">
            <a:off x="1133475" y="3038475"/>
            <a:ext cx="7296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 flipV="1">
            <a:off x="1143000" y="3333750"/>
            <a:ext cx="727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Line 11"/>
          <p:cNvSpPr>
            <a:spLocks noChangeShapeType="1"/>
          </p:cNvSpPr>
          <p:nvPr/>
        </p:nvSpPr>
        <p:spPr bwMode="auto">
          <a:xfrm flipV="1">
            <a:off x="1162050" y="3657600"/>
            <a:ext cx="7258050" cy="9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Line 12"/>
          <p:cNvSpPr>
            <a:spLocks noChangeShapeType="1"/>
          </p:cNvSpPr>
          <p:nvPr/>
        </p:nvSpPr>
        <p:spPr bwMode="auto">
          <a:xfrm flipV="1">
            <a:off x="1114425" y="4257675"/>
            <a:ext cx="7315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Line 14"/>
          <p:cNvSpPr>
            <a:spLocks noChangeShapeType="1"/>
          </p:cNvSpPr>
          <p:nvPr/>
        </p:nvSpPr>
        <p:spPr bwMode="auto">
          <a:xfrm flipV="1">
            <a:off x="962025" y="5181600"/>
            <a:ext cx="73437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BA426-83A8-4238-AF84-FD8AD23DBECE}" type="slidenum">
              <a:rPr lang="en-US"/>
              <a:pPr/>
              <a:t>20</a:t>
            </a:fld>
            <a:endParaRPr lang="en-US"/>
          </a:p>
        </p:txBody>
      </p:sp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/>
              <a:t>2.1 Principles of network applications </a:t>
            </a:r>
          </a:p>
          <a:p>
            <a:pPr lvl="1"/>
            <a:r>
              <a:rPr lang="en-US" sz="2000" dirty="0"/>
              <a:t>app architectures</a:t>
            </a:r>
          </a:p>
          <a:p>
            <a:pPr lvl="1"/>
            <a:r>
              <a:rPr lang="en-US" sz="2000" dirty="0"/>
              <a:t>app requirements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2.2 Web and </a:t>
            </a:r>
            <a:r>
              <a:rPr lang="en-US" sz="2400" dirty="0" smtClean="0">
                <a:solidFill>
                  <a:srgbClr val="FF0000"/>
                </a:solidFill>
              </a:rPr>
              <a:t>HTTP</a:t>
            </a:r>
          </a:p>
          <a:p>
            <a:r>
              <a:rPr lang="en-US" sz="2400" dirty="0" smtClean="0"/>
              <a:t>2.3 FTP</a:t>
            </a:r>
            <a:endParaRPr lang="en-US" sz="2400" dirty="0"/>
          </a:p>
          <a:p>
            <a:r>
              <a:rPr lang="en-US" sz="2400" dirty="0"/>
              <a:t>2.4 Electronic Mail</a:t>
            </a:r>
          </a:p>
          <a:p>
            <a:pPr lvl="1"/>
            <a:r>
              <a:rPr lang="en-US" sz="2000" dirty="0"/>
              <a:t>SMTP, </a:t>
            </a:r>
            <a:r>
              <a:rPr lang="en-US" sz="2000" dirty="0" err="1"/>
              <a:t>POP3</a:t>
            </a:r>
            <a:r>
              <a:rPr lang="en-US" sz="2000" dirty="0"/>
              <a:t>, </a:t>
            </a:r>
            <a:r>
              <a:rPr lang="en-US" sz="2000" dirty="0" err="1"/>
              <a:t>IMAP</a:t>
            </a:r>
            <a:endParaRPr lang="en-US" sz="2000" dirty="0"/>
          </a:p>
          <a:p>
            <a:r>
              <a:rPr lang="en-US" sz="2400" dirty="0"/>
              <a:t>2.5 DNS</a:t>
            </a:r>
          </a:p>
          <a:p>
            <a:endParaRPr lang="en-US" sz="2400" dirty="0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 dirty="0"/>
              <a:t>2.6 </a:t>
            </a:r>
            <a:r>
              <a:rPr lang="en-US" sz="2400" dirty="0" err="1"/>
              <a:t>P2P</a:t>
            </a:r>
            <a:r>
              <a:rPr lang="en-US" sz="2400" dirty="0"/>
              <a:t> file sharing</a:t>
            </a:r>
          </a:p>
          <a:p>
            <a:r>
              <a:rPr lang="en-US" sz="2400" dirty="0"/>
              <a:t>2.7 Socket programming with TCP</a:t>
            </a:r>
          </a:p>
          <a:p>
            <a:r>
              <a:rPr lang="en-US" sz="2400" dirty="0"/>
              <a:t>2.8 Socket programming with </a:t>
            </a:r>
            <a:r>
              <a:rPr lang="en-US" sz="2400" dirty="0" err="1"/>
              <a:t>UDP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21873-CD24-425C-AF23-C9DC45DDBC90}" type="slidenum">
              <a:rPr lang="en-US"/>
              <a:pPr/>
              <a:t>21</a:t>
            </a:fld>
            <a:endParaRPr lang="en-US"/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Web and HTTP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 dirty="0" smtClean="0">
                <a:solidFill>
                  <a:srgbClr val="FF0000"/>
                </a:solidFill>
              </a:rPr>
              <a:t>First, a review…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Web page</a:t>
            </a:r>
            <a:r>
              <a:rPr lang="en-US" sz="2400" dirty="0"/>
              <a:t> consists of </a:t>
            </a:r>
            <a:r>
              <a:rPr lang="en-US" sz="2400" dirty="0">
                <a:solidFill>
                  <a:srgbClr val="FF0000"/>
                </a:solidFill>
              </a:rPr>
              <a:t>objects</a:t>
            </a:r>
            <a:endParaRPr lang="en-US" sz="2400" dirty="0"/>
          </a:p>
          <a:p>
            <a:r>
              <a:rPr lang="en-US" sz="2400" dirty="0"/>
              <a:t>Object can be HTML file, JPEG image, Java applet, audio file,…</a:t>
            </a:r>
          </a:p>
          <a:p>
            <a:r>
              <a:rPr lang="en-US" sz="2400" dirty="0"/>
              <a:t>Web page consists of </a:t>
            </a:r>
            <a:r>
              <a:rPr lang="en-US" sz="2400" dirty="0">
                <a:solidFill>
                  <a:srgbClr val="FF0000"/>
                </a:solidFill>
              </a:rPr>
              <a:t>base HTML-file</a:t>
            </a:r>
            <a:r>
              <a:rPr lang="en-US" sz="2400" dirty="0"/>
              <a:t> which includes several referenced objects</a:t>
            </a:r>
          </a:p>
          <a:p>
            <a:r>
              <a:rPr lang="en-US" sz="2400" dirty="0"/>
              <a:t>Each object is addressable by a </a:t>
            </a:r>
            <a:r>
              <a:rPr lang="en-US" sz="2400" dirty="0">
                <a:solidFill>
                  <a:srgbClr val="FF0000"/>
                </a:solidFill>
              </a:rPr>
              <a:t>URL</a:t>
            </a:r>
          </a:p>
          <a:p>
            <a:r>
              <a:rPr lang="en-US" sz="2400" dirty="0">
                <a:solidFill>
                  <a:schemeClr val="tx2"/>
                </a:solidFill>
              </a:rPr>
              <a:t>Example URL:</a:t>
            </a:r>
          </a:p>
          <a:p>
            <a:pPr>
              <a:buFont typeface="ZapfDingbats" pitchFamily="82" charset="2"/>
              <a:buNone/>
            </a:pPr>
            <a:endParaRPr lang="en-US" dirty="0"/>
          </a:p>
        </p:txBody>
      </p:sp>
      <p:grpSp>
        <p:nvGrpSpPr>
          <p:cNvPr id="112650" name="Group 10"/>
          <p:cNvGrpSpPr>
            <a:grpSpLocks/>
          </p:cNvGrpSpPr>
          <p:nvPr/>
        </p:nvGrpSpPr>
        <p:grpSpPr bwMode="auto">
          <a:xfrm>
            <a:off x="1201738" y="5008563"/>
            <a:ext cx="6835775" cy="1144587"/>
            <a:chOff x="788" y="2955"/>
            <a:chExt cx="4306" cy="721"/>
          </a:xfrm>
        </p:grpSpPr>
        <p:sp>
          <p:nvSpPr>
            <p:cNvPr id="112645" name="Text Box 5"/>
            <p:cNvSpPr txBox="1">
              <a:spLocks noChangeArrowheads="1"/>
            </p:cNvSpPr>
            <p:nvPr/>
          </p:nvSpPr>
          <p:spPr bwMode="auto">
            <a:xfrm>
              <a:off x="788" y="2955"/>
              <a:ext cx="414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latin typeface="Courier New" pitchFamily="49" charset="0"/>
                </a:rPr>
                <a:t>www.someschool.edu/someDept/pic.gif</a:t>
              </a:r>
            </a:p>
          </p:txBody>
        </p:sp>
        <p:sp>
          <p:nvSpPr>
            <p:cNvPr id="112646" name="AutoShape 6"/>
            <p:cNvSpPr>
              <a:spLocks/>
            </p:cNvSpPr>
            <p:nvPr/>
          </p:nvSpPr>
          <p:spPr bwMode="auto">
            <a:xfrm rot="16200000">
              <a:off x="1821" y="2281"/>
              <a:ext cx="57" cy="2083"/>
            </a:xfrm>
            <a:prstGeom prst="leftBrace">
              <a:avLst>
                <a:gd name="adj1" fmla="val 30453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47" name="AutoShape 7"/>
            <p:cNvSpPr>
              <a:spLocks/>
            </p:cNvSpPr>
            <p:nvPr/>
          </p:nvSpPr>
          <p:spPr bwMode="auto">
            <a:xfrm rot="16200000">
              <a:off x="4024" y="2277"/>
              <a:ext cx="57" cy="2083"/>
            </a:xfrm>
            <a:prstGeom prst="leftBrace">
              <a:avLst>
                <a:gd name="adj1" fmla="val 30453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648" name="Text Box 8"/>
            <p:cNvSpPr txBox="1">
              <a:spLocks noChangeArrowheads="1"/>
            </p:cNvSpPr>
            <p:nvPr/>
          </p:nvSpPr>
          <p:spPr bwMode="auto">
            <a:xfrm>
              <a:off x="1389" y="3388"/>
              <a:ext cx="102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/>
                <a:t>host name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112649" name="Text Box 9"/>
            <p:cNvSpPr txBox="1">
              <a:spLocks noChangeArrowheads="1"/>
            </p:cNvSpPr>
            <p:nvPr/>
          </p:nvSpPr>
          <p:spPr bwMode="auto">
            <a:xfrm>
              <a:off x="3485" y="3338"/>
              <a:ext cx="10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/>
                <a:t>path name</a:t>
              </a:r>
              <a:endParaRPr lang="en-US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5B86-512D-4ADE-8D21-6BEF14DF37C7}" type="slidenum">
              <a:rPr lang="en-US"/>
              <a:pPr/>
              <a:t>22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HTTP overview</a:t>
            </a: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HTTP: hypertext transfer protocol</a:t>
            </a:r>
            <a:endParaRPr lang="en-US" sz="2400" dirty="0"/>
          </a:p>
          <a:p>
            <a:r>
              <a:rPr lang="en-US" sz="2000" dirty="0"/>
              <a:t>Web’s application layer protocol</a:t>
            </a:r>
          </a:p>
          <a:p>
            <a:r>
              <a:rPr lang="en-US" sz="2000" dirty="0"/>
              <a:t>client/server model</a:t>
            </a:r>
          </a:p>
          <a:p>
            <a:pPr lvl="1"/>
            <a:r>
              <a:rPr lang="en-US" sz="2000" i="1" dirty="0">
                <a:solidFill>
                  <a:srgbClr val="FF0000"/>
                </a:solidFill>
              </a:rPr>
              <a:t>client:</a:t>
            </a:r>
            <a:r>
              <a:rPr lang="en-US" sz="2000" dirty="0"/>
              <a:t> browser that requests, receives, “displays” Web objects</a:t>
            </a:r>
          </a:p>
          <a:p>
            <a:pPr lvl="1"/>
            <a:r>
              <a:rPr lang="en-US" sz="2000" i="1" dirty="0">
                <a:solidFill>
                  <a:srgbClr val="FF0000"/>
                </a:solidFill>
              </a:rPr>
              <a:t>server:</a:t>
            </a:r>
            <a:r>
              <a:rPr lang="en-US" sz="2000" dirty="0"/>
              <a:t> Web server sends objects in response to requests</a:t>
            </a:r>
          </a:p>
          <a:p>
            <a:r>
              <a:rPr lang="en-US" sz="2000" dirty="0"/>
              <a:t>HTTP 1.0: </a:t>
            </a:r>
            <a:r>
              <a:rPr lang="en-US" sz="2000" dirty="0" err="1"/>
              <a:t>RFC</a:t>
            </a:r>
            <a:r>
              <a:rPr lang="en-US" sz="2000" dirty="0"/>
              <a:t> 1945</a:t>
            </a:r>
          </a:p>
          <a:p>
            <a:r>
              <a:rPr lang="en-US" sz="2000" dirty="0"/>
              <a:t>HTTP 1.1: </a:t>
            </a:r>
            <a:r>
              <a:rPr lang="en-US" sz="2000" dirty="0" err="1"/>
              <a:t>RFC</a:t>
            </a:r>
            <a:r>
              <a:rPr lang="en-US" sz="2000" dirty="0"/>
              <a:t> 2068</a:t>
            </a:r>
          </a:p>
        </p:txBody>
      </p:sp>
      <p:graphicFrame>
        <p:nvGraphicFramePr>
          <p:cNvPr id="39942" name="Object 6"/>
          <p:cNvGraphicFramePr>
            <a:graphicFrameLocks noChangeAspect="1"/>
          </p:cNvGraphicFramePr>
          <p:nvPr/>
        </p:nvGraphicFramePr>
        <p:xfrm>
          <a:off x="4924425" y="1860550"/>
          <a:ext cx="752475" cy="596900"/>
        </p:xfrm>
        <a:graphic>
          <a:graphicData uri="http://schemas.openxmlformats.org/presentationml/2006/ole">
            <p:oleObj spid="_x0000_s39942" name="Clip" r:id="rId4" imgW="1305000" imgH="1085760" progId="">
              <p:embed/>
            </p:oleObj>
          </a:graphicData>
        </a:graphic>
      </p:graphicFrame>
      <p:sp>
        <p:nvSpPr>
          <p:cNvPr id="39943" name="Text Box 7"/>
          <p:cNvSpPr txBox="1">
            <a:spLocks noChangeArrowheads="1"/>
          </p:cNvSpPr>
          <p:nvPr/>
        </p:nvSpPr>
        <p:spPr bwMode="auto">
          <a:xfrm>
            <a:off x="4773613" y="2455863"/>
            <a:ext cx="11620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PC running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Explorer</a:t>
            </a:r>
            <a:endParaRPr lang="en-US">
              <a:latin typeface="Times New Roman" pitchFamily="18" charset="0"/>
            </a:endParaRPr>
          </a:p>
        </p:txBody>
      </p:sp>
      <p:graphicFrame>
        <p:nvGraphicFramePr>
          <p:cNvPr id="39944" name="Object 8"/>
          <p:cNvGraphicFramePr>
            <a:graphicFrameLocks noChangeAspect="1"/>
          </p:cNvGraphicFramePr>
          <p:nvPr/>
        </p:nvGraphicFramePr>
        <p:xfrm>
          <a:off x="5019675" y="4556125"/>
          <a:ext cx="752475" cy="596900"/>
        </p:xfrm>
        <a:graphic>
          <a:graphicData uri="http://schemas.openxmlformats.org/presentationml/2006/ole">
            <p:oleObj spid="_x0000_s39944" name="Clip" r:id="rId5" imgW="1305000" imgH="1085760" progId="">
              <p:embed/>
            </p:oleObj>
          </a:graphicData>
        </a:graphic>
      </p:graphicFrame>
      <p:sp>
        <p:nvSpPr>
          <p:cNvPr id="39945" name="Text Box 9"/>
          <p:cNvSpPr txBox="1">
            <a:spLocks noChangeArrowheads="1"/>
          </p:cNvSpPr>
          <p:nvPr/>
        </p:nvSpPr>
        <p:spPr bwMode="auto">
          <a:xfrm>
            <a:off x="7491413" y="3836988"/>
            <a:ext cx="1382712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Server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running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Apache Web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server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39946" name="Group 10"/>
          <p:cNvGrpSpPr>
            <a:grpSpLocks/>
          </p:cNvGrpSpPr>
          <p:nvPr/>
        </p:nvGrpSpPr>
        <p:grpSpPr bwMode="auto">
          <a:xfrm>
            <a:off x="7910513" y="2725738"/>
            <a:ext cx="504825" cy="1071562"/>
            <a:chOff x="4180" y="783"/>
            <a:chExt cx="150" cy="307"/>
          </a:xfrm>
        </p:grpSpPr>
        <p:sp>
          <p:nvSpPr>
            <p:cNvPr id="39947" name="AutoShape 1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8" name="Rectangle 1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0" name="AutoShape 1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1" name="Line 1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2" name="Line 1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3" name="Rectangle 1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54" name="Rectangle 1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9955" name="Line 19"/>
          <p:cNvSpPr>
            <a:spLocks noChangeShapeType="1"/>
          </p:cNvSpPr>
          <p:nvPr/>
        </p:nvSpPr>
        <p:spPr bwMode="auto">
          <a:xfrm>
            <a:off x="5743575" y="2133600"/>
            <a:ext cx="2085975" cy="9620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Line 20"/>
          <p:cNvSpPr>
            <a:spLocks noChangeShapeType="1"/>
          </p:cNvSpPr>
          <p:nvPr/>
        </p:nvSpPr>
        <p:spPr bwMode="auto">
          <a:xfrm flipH="1" flipV="1">
            <a:off x="5800725" y="2333625"/>
            <a:ext cx="1971675" cy="9048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Line 21"/>
          <p:cNvSpPr>
            <a:spLocks noChangeShapeType="1"/>
          </p:cNvSpPr>
          <p:nvPr/>
        </p:nvSpPr>
        <p:spPr bwMode="auto">
          <a:xfrm flipV="1">
            <a:off x="5734050" y="3505200"/>
            <a:ext cx="2047875" cy="10953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 flipH="1">
            <a:off x="5810250" y="3629025"/>
            <a:ext cx="2047875" cy="1133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4921250" y="5218113"/>
            <a:ext cx="13223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Mac running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Navigator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60" name="Text Box 24"/>
          <p:cNvSpPr txBox="1">
            <a:spLocks noChangeArrowheads="1"/>
          </p:cNvSpPr>
          <p:nvPr/>
        </p:nvSpPr>
        <p:spPr bwMode="auto">
          <a:xfrm rot="1422049">
            <a:off x="6097588" y="2293938"/>
            <a:ext cx="1509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HTTP request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61" name="Text Box 25"/>
          <p:cNvSpPr txBox="1">
            <a:spLocks noChangeArrowheads="1"/>
          </p:cNvSpPr>
          <p:nvPr/>
        </p:nvSpPr>
        <p:spPr bwMode="auto">
          <a:xfrm rot="-1692639">
            <a:off x="5888038" y="3789363"/>
            <a:ext cx="1509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HTTP request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62" name="Text Box 26"/>
          <p:cNvSpPr txBox="1">
            <a:spLocks noChangeArrowheads="1"/>
          </p:cNvSpPr>
          <p:nvPr/>
        </p:nvSpPr>
        <p:spPr bwMode="auto">
          <a:xfrm rot="1411598">
            <a:off x="5910263" y="2741613"/>
            <a:ext cx="1620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HTTP response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9964" name="Text Box 28"/>
          <p:cNvSpPr txBox="1">
            <a:spLocks noChangeArrowheads="1"/>
          </p:cNvSpPr>
          <p:nvPr/>
        </p:nvSpPr>
        <p:spPr bwMode="auto">
          <a:xfrm rot="-1737783">
            <a:off x="6091238" y="4122738"/>
            <a:ext cx="16208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HTTP response</a:t>
            </a:r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1CEB6-6350-4E57-9DF4-88983619C3E0}" type="slidenum">
              <a:rPr lang="en-US"/>
              <a:pPr/>
              <a:t>23</a:t>
            </a:fld>
            <a:endParaRPr lang="en-US"/>
          </a:p>
        </p:txBody>
      </p:sp>
      <p:sp>
        <p:nvSpPr>
          <p:cNvPr id="40967" name="Rectangle 7"/>
          <p:cNvSpPr>
            <a:spLocks noChangeArrowheads="1"/>
          </p:cNvSpPr>
          <p:nvPr/>
        </p:nvSpPr>
        <p:spPr bwMode="auto">
          <a:xfrm>
            <a:off x="4781550" y="3400425"/>
            <a:ext cx="3838575" cy="2724150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7667625" y="3238500"/>
            <a:ext cx="828675" cy="295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overview (continued)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719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Uses TCP:</a:t>
            </a:r>
            <a:endParaRPr lang="en-US" sz="2400"/>
          </a:p>
          <a:p>
            <a:r>
              <a:rPr lang="en-US" sz="2000"/>
              <a:t>client initiates TCP connection (creates socket) to server,  port 80</a:t>
            </a:r>
          </a:p>
          <a:p>
            <a:r>
              <a:rPr lang="en-US" sz="2000"/>
              <a:t>server accepts TCP connection from client</a:t>
            </a:r>
          </a:p>
          <a:p>
            <a:r>
              <a:rPr lang="en-US" sz="2000"/>
              <a:t>HTTP messages (application-layer protocol messages) exchanged between browser (HTTP client) and Web server (HTTP server)</a:t>
            </a:r>
          </a:p>
          <a:p>
            <a:r>
              <a:rPr lang="en-US" sz="2000"/>
              <a:t>TCP connection closed</a:t>
            </a:r>
            <a:endParaRPr lang="en-US" sz="240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29200" y="1562100"/>
            <a:ext cx="3171825" cy="151447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HTTP is “stateless”</a:t>
            </a:r>
            <a:endParaRPr lang="en-US" sz="2400"/>
          </a:p>
          <a:p>
            <a:r>
              <a:rPr lang="en-US" sz="2000"/>
              <a:t>server maintains no information about past client requests</a:t>
            </a:r>
          </a:p>
        </p:txBody>
      </p:sp>
      <p:sp>
        <p:nvSpPr>
          <p:cNvPr id="40966" name="Rectangle 6"/>
          <p:cNvSpPr>
            <a:spLocks noChangeArrowheads="1"/>
          </p:cNvSpPr>
          <p:nvPr/>
        </p:nvSpPr>
        <p:spPr bwMode="auto">
          <a:xfrm>
            <a:off x="4810125" y="3419475"/>
            <a:ext cx="375285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>
                <a:solidFill>
                  <a:srgbClr val="FF0000"/>
                </a:solidFill>
              </a:rPr>
              <a:t>Protocols that maintain “state” are complex!</a:t>
            </a:r>
            <a:endParaRPr lang="en-US" sz="2000"/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past history (state) must be maintained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if server/client crashes, their views of “state” may be inconsistent, must be reconciled</a:t>
            </a:r>
          </a:p>
          <a:p>
            <a:pPr marL="342900" indent="-342900">
              <a:buFont typeface="ZapfDingbats" pitchFamily="82" charset="2"/>
              <a:buChar char="r"/>
            </a:pPr>
            <a:endParaRPr lang="en-US" sz="2000"/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7602538" y="3160713"/>
            <a:ext cx="919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aside</a:t>
            </a:r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4AC36-EA0C-46BD-86FD-51AB63F79EB1}" type="slidenum">
              <a:rPr lang="en-US"/>
              <a:pPr/>
              <a:t>24</a:t>
            </a:fld>
            <a:endParaRPr lang="en-US"/>
          </a:p>
        </p:txBody>
      </p:sp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HTTP connections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Nonpersistent HTTP</a:t>
            </a:r>
            <a:endParaRPr lang="en-US" sz="2400"/>
          </a:p>
          <a:p>
            <a:r>
              <a:rPr lang="en-US" sz="2400"/>
              <a:t>At most one object is sent over a TCP connection.</a:t>
            </a:r>
          </a:p>
          <a:p>
            <a:r>
              <a:rPr lang="en-US" sz="2400"/>
              <a:t>HTTP/1.0 uses nonpersistent HTTP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Persistent HTTP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Multiple objects can be sent over single TCP connection between client and server.</a:t>
            </a:r>
          </a:p>
          <a:p>
            <a:r>
              <a:rPr lang="en-US" sz="2400"/>
              <a:t>HTTP/1.1 uses persistent connections in default mode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F6C7D-C5C3-44B3-AEDC-F8620EF0261E}" type="slidenum">
              <a:rPr lang="en-US"/>
              <a:pPr/>
              <a:t>25</a:t>
            </a:fld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476250" y="2095500"/>
            <a:ext cx="0" cy="44958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238125" y="6019800"/>
            <a:ext cx="657225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42925" y="257175"/>
            <a:ext cx="7772400" cy="866775"/>
          </a:xfrm>
        </p:spPr>
        <p:txBody>
          <a:bodyPr/>
          <a:lstStyle/>
          <a:p>
            <a:r>
              <a:rPr lang="en-US" sz="3600"/>
              <a:t>Nonpersistent HTTP</a:t>
            </a: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14425"/>
            <a:ext cx="8343900" cy="4667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/>
              <a:t>Suppose user enters URL </a:t>
            </a:r>
            <a:r>
              <a:rPr lang="en-US" sz="2000">
                <a:latin typeface="Courier New" pitchFamily="49" charset="0"/>
              </a:rPr>
              <a:t>www.someSchool.edu/someDepartment/home.index</a:t>
            </a:r>
            <a:endParaRPr lang="en-US" sz="240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57225" y="2095500"/>
            <a:ext cx="3943350" cy="1905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1a</a:t>
            </a:r>
            <a:r>
              <a:rPr lang="en-US" sz="1800">
                <a:solidFill>
                  <a:srgbClr val="FF0000"/>
                </a:solidFill>
              </a:rPr>
              <a:t>.</a:t>
            </a:r>
            <a:r>
              <a:rPr lang="en-US" sz="1800"/>
              <a:t> HTTP client initiates TCP connection to HTTP server (process) at </a:t>
            </a:r>
            <a:r>
              <a:rPr lang="en-US" sz="1800">
                <a:latin typeface="Arial" charset="0"/>
              </a:rPr>
              <a:t>www.someSchool.edu on port </a:t>
            </a:r>
            <a:r>
              <a:rPr lang="en-US" sz="1800"/>
              <a:t>80</a:t>
            </a:r>
            <a:endParaRPr lang="en-US" sz="2000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704850" y="3829050"/>
            <a:ext cx="38100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>
                <a:solidFill>
                  <a:srgbClr val="FF0000"/>
                </a:solidFill>
              </a:rPr>
              <a:t>2.</a:t>
            </a:r>
            <a:r>
              <a:rPr lang="en-US" sz="2000"/>
              <a:t> HTTP</a:t>
            </a:r>
            <a:r>
              <a:rPr lang="en-US" sz="1800"/>
              <a:t> client sends HTTP </a:t>
            </a:r>
            <a:r>
              <a:rPr lang="en-US" sz="1800" i="1">
                <a:solidFill>
                  <a:schemeClr val="accent2"/>
                </a:solidFill>
              </a:rPr>
              <a:t>request message</a:t>
            </a:r>
            <a:r>
              <a:rPr lang="en-US" sz="1800"/>
              <a:t> (containing URL) into TCP connection socket. Message indicates that client wants object </a:t>
            </a:r>
            <a:r>
              <a:rPr lang="en-US" sz="1800">
                <a:latin typeface="Arial" charset="0"/>
              </a:rPr>
              <a:t>someDepartment/home.index</a:t>
            </a:r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4781550" y="2524125"/>
            <a:ext cx="38100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>
                <a:solidFill>
                  <a:srgbClr val="FF0000"/>
                </a:solidFill>
              </a:rPr>
              <a:t>1b.</a:t>
            </a:r>
            <a:r>
              <a:rPr lang="en-US" sz="2000"/>
              <a:t> HTTP</a:t>
            </a:r>
            <a:r>
              <a:rPr lang="en-US" sz="1800"/>
              <a:t> server at host </a:t>
            </a:r>
            <a:r>
              <a:rPr lang="en-US" sz="1800">
                <a:latin typeface="Arial" charset="0"/>
              </a:rPr>
              <a:t>www.someSchool.edu </a:t>
            </a:r>
            <a:r>
              <a:rPr lang="en-US" sz="1800"/>
              <a:t>waiting for TCP connection at port 80.  “accepts” connection, notifying client</a:t>
            </a:r>
            <a:endParaRPr lang="en-US" sz="2000"/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4724400" y="4381500"/>
            <a:ext cx="3810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>
                <a:solidFill>
                  <a:srgbClr val="FF0000"/>
                </a:solidFill>
              </a:rPr>
              <a:t>3.</a:t>
            </a:r>
            <a:r>
              <a:rPr lang="en-US" sz="2000"/>
              <a:t> HTTP</a:t>
            </a:r>
            <a:r>
              <a:rPr lang="en-US" sz="1800"/>
              <a:t> server receives request message, forms </a:t>
            </a:r>
            <a:r>
              <a:rPr lang="en-US" sz="1800" i="1">
                <a:solidFill>
                  <a:schemeClr val="accent2"/>
                </a:solidFill>
              </a:rPr>
              <a:t>response message</a:t>
            </a:r>
            <a:r>
              <a:rPr lang="en-US" sz="1800"/>
              <a:t> containing requested object, and sends message into its socket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4048125" y="26479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3895725" y="45910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 flipH="1">
            <a:off x="3933825" y="512445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176213" y="5942013"/>
            <a:ext cx="81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time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 flipH="1">
            <a:off x="4019550" y="3162300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7245350" y="968375"/>
            <a:ext cx="18986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(contains text,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references to 10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jpeg images)</a:t>
            </a:r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9A74C-ED8D-4682-8A93-ACA6394B239B}" type="slidenum">
              <a:rPr lang="en-US"/>
              <a:pPr/>
              <a:t>26</a:t>
            </a:fld>
            <a:endParaRPr lang="en-US"/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542925" y="257175"/>
            <a:ext cx="7772400" cy="866775"/>
          </a:xfrm>
        </p:spPr>
        <p:txBody>
          <a:bodyPr/>
          <a:lstStyle/>
          <a:p>
            <a:r>
              <a:rPr lang="en-US" sz="3600"/>
              <a:t>Nonpersistent HTTP (cont.)</a:t>
            </a:r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095375" y="2047875"/>
            <a:ext cx="3810000" cy="15335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5</a:t>
            </a:r>
            <a:r>
              <a:rPr lang="en-US" sz="1800">
                <a:solidFill>
                  <a:srgbClr val="FF0000"/>
                </a:solidFill>
              </a:rPr>
              <a:t>.</a:t>
            </a:r>
            <a:r>
              <a:rPr lang="en-US" sz="1800"/>
              <a:t> HTTP client receives response message containing html file, displays html.  Parsing html file, finds 10 referenced jpeg  objects</a:t>
            </a:r>
            <a:endParaRPr lang="en-US" sz="2000"/>
          </a:p>
        </p:txBody>
      </p:sp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1085850" y="3568700"/>
            <a:ext cx="38100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>
                <a:solidFill>
                  <a:srgbClr val="FF0000"/>
                </a:solidFill>
              </a:rPr>
              <a:t>6.</a:t>
            </a:r>
            <a:r>
              <a:rPr lang="en-US" sz="2000"/>
              <a:t> </a:t>
            </a:r>
            <a:r>
              <a:rPr lang="en-US" sz="1800"/>
              <a:t>Steps 1-5 repeated for each of 10 jpeg objects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5032375" y="1492250"/>
            <a:ext cx="381000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>
                <a:solidFill>
                  <a:srgbClr val="FF0000"/>
                </a:solidFill>
              </a:rPr>
              <a:t>4.</a:t>
            </a:r>
            <a:r>
              <a:rPr lang="en-US" sz="2000"/>
              <a:t> HTTP</a:t>
            </a:r>
            <a:r>
              <a:rPr lang="en-US" sz="1800"/>
              <a:t> server closes TCP connection. </a:t>
            </a:r>
            <a:endParaRPr lang="en-US" sz="2000"/>
          </a:p>
        </p:txBody>
      </p:sp>
      <p:sp>
        <p:nvSpPr>
          <p:cNvPr id="43010" name="Line 2"/>
          <p:cNvSpPr>
            <a:spLocks noChangeShapeType="1"/>
          </p:cNvSpPr>
          <p:nvPr/>
        </p:nvSpPr>
        <p:spPr bwMode="auto">
          <a:xfrm>
            <a:off x="542925" y="1519238"/>
            <a:ext cx="0" cy="257175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04800" y="3519488"/>
            <a:ext cx="342900" cy="295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21" name="Text Box 13"/>
          <p:cNvSpPr txBox="1">
            <a:spLocks noChangeArrowheads="1"/>
          </p:cNvSpPr>
          <p:nvPr/>
        </p:nvSpPr>
        <p:spPr bwMode="auto">
          <a:xfrm>
            <a:off x="149225" y="3382963"/>
            <a:ext cx="815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chemeClr val="accent2"/>
                </a:solidFill>
              </a:rPr>
              <a:t>time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 flipH="1">
            <a:off x="3762375" y="1449388"/>
            <a:ext cx="1095375" cy="523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01CB-5DF3-4920-93BD-491FFC1D8789}" type="slidenum">
              <a:rPr lang="en-US"/>
              <a:pPr/>
              <a:t>27</a:t>
            </a:fld>
            <a:endParaRPr lang="en-US"/>
          </a:p>
        </p:txBody>
      </p:sp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3250" cy="1143000"/>
          </a:xfrm>
        </p:spPr>
        <p:txBody>
          <a:bodyPr/>
          <a:lstStyle/>
          <a:p>
            <a:r>
              <a:rPr lang="en-US" sz="3600"/>
              <a:t>Non-Persistent HTTP: Response time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58888"/>
            <a:ext cx="4090988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Definition of RTT:</a:t>
            </a:r>
            <a:r>
              <a:rPr lang="en-US" sz="2400"/>
              <a:t> time to send a small packet to travel from client to server and back.</a:t>
            </a:r>
          </a:p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Response time:</a:t>
            </a:r>
            <a:endParaRPr lang="en-US" sz="2400"/>
          </a:p>
          <a:p>
            <a:r>
              <a:rPr lang="en-US" sz="2400"/>
              <a:t>one RTT to initiate TCP connection</a:t>
            </a:r>
          </a:p>
          <a:p>
            <a:r>
              <a:rPr lang="en-US" sz="2400"/>
              <a:t>one RTT for HTTP request and first few bytes of HTTP response to return</a:t>
            </a:r>
          </a:p>
          <a:p>
            <a:r>
              <a:rPr lang="en-US" sz="2400"/>
              <a:t>file transmission time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total = 2RTT+transmit time</a:t>
            </a:r>
            <a:endParaRPr lang="en-US" sz="2400"/>
          </a:p>
          <a:p>
            <a:pPr>
              <a:buFont typeface="ZapfDingbats" pitchFamily="82" charset="2"/>
              <a:buNone/>
            </a:pPr>
            <a:endParaRPr lang="en-US" sz="2400"/>
          </a:p>
        </p:txBody>
      </p:sp>
      <p:grpSp>
        <p:nvGrpSpPr>
          <p:cNvPr id="114728" name="Group 40"/>
          <p:cNvGrpSpPr>
            <a:grpSpLocks/>
          </p:cNvGrpSpPr>
          <p:nvPr/>
        </p:nvGrpSpPr>
        <p:grpSpPr bwMode="auto">
          <a:xfrm>
            <a:off x="4584700" y="1260475"/>
            <a:ext cx="4378325" cy="4413250"/>
            <a:chOff x="2888" y="794"/>
            <a:chExt cx="2758" cy="2780"/>
          </a:xfrm>
        </p:grpSpPr>
        <p:graphicFrame>
          <p:nvGraphicFramePr>
            <p:cNvPr id="114693" name="Object 5"/>
            <p:cNvGraphicFramePr>
              <a:graphicFrameLocks noChangeAspect="1"/>
            </p:cNvGraphicFramePr>
            <p:nvPr/>
          </p:nvGraphicFramePr>
          <p:xfrm>
            <a:off x="3587" y="1049"/>
            <a:ext cx="474" cy="376"/>
          </p:xfrm>
          <a:graphic>
            <a:graphicData uri="http://schemas.openxmlformats.org/presentationml/2006/ole">
              <p:oleObj spid="_x0000_s114693" name="Clip" r:id="rId4" imgW="1305000" imgH="1085760" progId="">
                <p:embed/>
              </p:oleObj>
            </a:graphicData>
          </a:graphic>
        </p:graphicFrame>
        <p:grpSp>
          <p:nvGrpSpPr>
            <p:cNvPr id="114694" name="Group 6"/>
            <p:cNvGrpSpPr>
              <a:grpSpLocks/>
            </p:cNvGrpSpPr>
            <p:nvPr/>
          </p:nvGrpSpPr>
          <p:grpSpPr bwMode="auto">
            <a:xfrm>
              <a:off x="4783" y="794"/>
              <a:ext cx="318" cy="675"/>
              <a:chOff x="4180" y="783"/>
              <a:chExt cx="150" cy="307"/>
            </a:xfrm>
          </p:grpSpPr>
          <p:sp>
            <p:nvSpPr>
              <p:cNvPr id="114695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696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697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698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699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700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701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702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4703" name="Line 15"/>
            <p:cNvSpPr>
              <a:spLocks noChangeShapeType="1"/>
            </p:cNvSpPr>
            <p:nvPr/>
          </p:nvSpPr>
          <p:spPr bwMode="auto">
            <a:xfrm>
              <a:off x="3846" y="1569"/>
              <a:ext cx="0" cy="17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4" name="Line 16"/>
            <p:cNvSpPr>
              <a:spLocks noChangeShapeType="1"/>
            </p:cNvSpPr>
            <p:nvPr/>
          </p:nvSpPr>
          <p:spPr bwMode="auto">
            <a:xfrm>
              <a:off x="4911" y="1565"/>
              <a:ext cx="0" cy="181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5" name="Line 17"/>
            <p:cNvSpPr>
              <a:spLocks noChangeShapeType="1"/>
            </p:cNvSpPr>
            <p:nvPr/>
          </p:nvSpPr>
          <p:spPr bwMode="auto">
            <a:xfrm>
              <a:off x="3855" y="1715"/>
              <a:ext cx="106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6" name="Line 18"/>
            <p:cNvSpPr>
              <a:spLocks noChangeShapeType="1"/>
            </p:cNvSpPr>
            <p:nvPr/>
          </p:nvSpPr>
          <p:spPr bwMode="auto">
            <a:xfrm flipH="1">
              <a:off x="3846" y="1991"/>
              <a:ext cx="1054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7" name="Line 19"/>
            <p:cNvSpPr>
              <a:spLocks noChangeShapeType="1"/>
            </p:cNvSpPr>
            <p:nvPr/>
          </p:nvSpPr>
          <p:spPr bwMode="auto">
            <a:xfrm>
              <a:off x="3851" y="2311"/>
              <a:ext cx="1061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8" name="Line 20"/>
            <p:cNvSpPr>
              <a:spLocks noChangeShapeType="1"/>
            </p:cNvSpPr>
            <p:nvPr/>
          </p:nvSpPr>
          <p:spPr bwMode="auto">
            <a:xfrm flipH="1">
              <a:off x="3861" y="2615"/>
              <a:ext cx="1054" cy="239"/>
            </a:xfrm>
            <a:prstGeom prst="line">
              <a:avLst/>
            </a:prstGeom>
            <a:noFill/>
            <a:ln w="1270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09" name="AutoShape 21"/>
            <p:cNvSpPr>
              <a:spLocks/>
            </p:cNvSpPr>
            <p:nvPr/>
          </p:nvSpPr>
          <p:spPr bwMode="auto">
            <a:xfrm>
              <a:off x="4961" y="2562"/>
              <a:ext cx="47" cy="115"/>
            </a:xfrm>
            <a:prstGeom prst="rightBrace">
              <a:avLst>
                <a:gd name="adj1" fmla="val 2039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0" name="Text Box 22"/>
            <p:cNvSpPr txBox="1">
              <a:spLocks noChangeArrowheads="1"/>
            </p:cNvSpPr>
            <p:nvPr/>
          </p:nvSpPr>
          <p:spPr bwMode="auto">
            <a:xfrm>
              <a:off x="4980" y="2371"/>
              <a:ext cx="666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time to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transmit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file</a:t>
              </a:r>
              <a:endParaRPr lang="en-US" sz="1600"/>
            </a:p>
          </p:txBody>
        </p:sp>
        <p:sp>
          <p:nvSpPr>
            <p:cNvPr id="114711" name="Line 23"/>
            <p:cNvSpPr>
              <a:spLocks noChangeShapeType="1"/>
            </p:cNvSpPr>
            <p:nvPr/>
          </p:nvSpPr>
          <p:spPr bwMode="auto">
            <a:xfrm>
              <a:off x="3600" y="1699"/>
              <a:ext cx="24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2" name="Text Box 24"/>
            <p:cNvSpPr txBox="1">
              <a:spLocks noChangeArrowheads="1"/>
            </p:cNvSpPr>
            <p:nvPr/>
          </p:nvSpPr>
          <p:spPr bwMode="auto">
            <a:xfrm>
              <a:off x="2888" y="1518"/>
              <a:ext cx="81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initiate TCP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connection</a:t>
              </a:r>
              <a:endParaRPr lang="en-US" sz="1600"/>
            </a:p>
          </p:txBody>
        </p:sp>
        <p:sp>
          <p:nvSpPr>
            <p:cNvPr id="114713" name="AutoShape 25"/>
            <p:cNvSpPr>
              <a:spLocks/>
            </p:cNvSpPr>
            <p:nvPr/>
          </p:nvSpPr>
          <p:spPr bwMode="auto">
            <a:xfrm>
              <a:off x="3685" y="1731"/>
              <a:ext cx="81" cy="506"/>
            </a:xfrm>
            <a:prstGeom prst="leftBrace">
              <a:avLst>
                <a:gd name="adj1" fmla="val 520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4" name="Text Box 26"/>
            <p:cNvSpPr txBox="1">
              <a:spLocks noChangeArrowheads="1"/>
            </p:cNvSpPr>
            <p:nvPr/>
          </p:nvSpPr>
          <p:spPr bwMode="auto">
            <a:xfrm>
              <a:off x="3381" y="1864"/>
              <a:ext cx="3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RTT</a:t>
              </a:r>
            </a:p>
          </p:txBody>
        </p:sp>
        <p:sp>
          <p:nvSpPr>
            <p:cNvPr id="114715" name="Line 27"/>
            <p:cNvSpPr>
              <a:spLocks noChangeShapeType="1"/>
            </p:cNvSpPr>
            <p:nvPr/>
          </p:nvSpPr>
          <p:spPr bwMode="auto">
            <a:xfrm>
              <a:off x="3631" y="2269"/>
              <a:ext cx="22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6" name="Text Box 28"/>
            <p:cNvSpPr txBox="1">
              <a:spLocks noChangeArrowheads="1"/>
            </p:cNvSpPr>
            <p:nvPr/>
          </p:nvSpPr>
          <p:spPr bwMode="auto">
            <a:xfrm>
              <a:off x="3158" y="2080"/>
              <a:ext cx="57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request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file</a:t>
              </a:r>
              <a:endParaRPr lang="en-US" sz="1600"/>
            </a:p>
          </p:txBody>
        </p:sp>
        <p:sp>
          <p:nvSpPr>
            <p:cNvPr id="114717" name="AutoShape 29"/>
            <p:cNvSpPr>
              <a:spLocks/>
            </p:cNvSpPr>
            <p:nvPr/>
          </p:nvSpPr>
          <p:spPr bwMode="auto">
            <a:xfrm>
              <a:off x="3689" y="2304"/>
              <a:ext cx="81" cy="506"/>
            </a:xfrm>
            <a:prstGeom prst="leftBrace">
              <a:avLst>
                <a:gd name="adj1" fmla="val 520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18" name="Text Box 30"/>
            <p:cNvSpPr txBox="1">
              <a:spLocks noChangeArrowheads="1"/>
            </p:cNvSpPr>
            <p:nvPr/>
          </p:nvSpPr>
          <p:spPr bwMode="auto">
            <a:xfrm>
              <a:off x="3393" y="2445"/>
              <a:ext cx="3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RTT</a:t>
              </a:r>
            </a:p>
          </p:txBody>
        </p:sp>
        <p:sp>
          <p:nvSpPr>
            <p:cNvPr id="114723" name="Line 35"/>
            <p:cNvSpPr>
              <a:spLocks noChangeShapeType="1"/>
            </p:cNvSpPr>
            <p:nvPr/>
          </p:nvSpPr>
          <p:spPr bwMode="auto">
            <a:xfrm flipH="1">
              <a:off x="3638" y="2892"/>
              <a:ext cx="216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724" name="Text Box 36"/>
            <p:cNvSpPr txBox="1">
              <a:spLocks noChangeArrowheads="1"/>
            </p:cNvSpPr>
            <p:nvPr/>
          </p:nvSpPr>
          <p:spPr bwMode="auto">
            <a:xfrm>
              <a:off x="3296" y="2796"/>
              <a:ext cx="62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file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received</a:t>
              </a:r>
              <a:endParaRPr lang="en-US" sz="1600"/>
            </a:p>
          </p:txBody>
        </p:sp>
        <p:sp>
          <p:nvSpPr>
            <p:cNvPr id="114725" name="Text Box 37"/>
            <p:cNvSpPr txBox="1">
              <a:spLocks noChangeArrowheads="1"/>
            </p:cNvSpPr>
            <p:nvPr/>
          </p:nvSpPr>
          <p:spPr bwMode="auto">
            <a:xfrm>
              <a:off x="3704" y="3362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time</a:t>
              </a:r>
            </a:p>
          </p:txBody>
        </p:sp>
        <p:sp>
          <p:nvSpPr>
            <p:cNvPr id="114726" name="Text Box 38"/>
            <p:cNvSpPr txBox="1">
              <a:spLocks noChangeArrowheads="1"/>
            </p:cNvSpPr>
            <p:nvPr/>
          </p:nvSpPr>
          <p:spPr bwMode="auto">
            <a:xfrm>
              <a:off x="4761" y="3351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latin typeface="Times New Roman" pitchFamily="18" charset="0"/>
                </a:rPr>
                <a:t>time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AB041-538B-4951-A7F0-2E6AADDE3A93}" type="slidenum">
              <a:rPr lang="en-US"/>
              <a:pPr/>
              <a:t>28</a:t>
            </a:fld>
            <a:endParaRPr lang="en-US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2438" y="173038"/>
            <a:ext cx="7772400" cy="838200"/>
          </a:xfrm>
        </p:spPr>
        <p:txBody>
          <a:bodyPr/>
          <a:lstStyle/>
          <a:p>
            <a:r>
              <a:rPr lang="en-US" sz="3200"/>
              <a:t>Persistent HTTP</a:t>
            </a: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4975" y="1414463"/>
            <a:ext cx="39338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 u="sng">
                <a:solidFill>
                  <a:srgbClr val="FF0000"/>
                </a:solidFill>
              </a:rPr>
              <a:t>Nonpersistent HTTP issues:</a:t>
            </a:r>
            <a:endParaRPr lang="en-US" sz="2000"/>
          </a:p>
          <a:p>
            <a:r>
              <a:rPr lang="en-US" sz="2000"/>
              <a:t>requires 2 RTTs per object</a:t>
            </a:r>
          </a:p>
          <a:p>
            <a:r>
              <a:rPr lang="en-US" sz="2000"/>
              <a:t>OS overhead for </a:t>
            </a:r>
            <a:r>
              <a:rPr lang="en-US" sz="2000" i="1"/>
              <a:t>each</a:t>
            </a:r>
            <a:r>
              <a:rPr lang="en-US" sz="2000"/>
              <a:t> TCP connection</a:t>
            </a:r>
          </a:p>
          <a:p>
            <a:r>
              <a:rPr lang="en-US" sz="2000"/>
              <a:t>browsers often open parallel TCP connections to fetch referenced objects</a:t>
            </a:r>
          </a:p>
          <a:p>
            <a:pPr>
              <a:buFont typeface="ZapfDingbats" pitchFamily="82" charset="2"/>
              <a:buNone/>
            </a:pPr>
            <a:r>
              <a:rPr lang="en-US" sz="2000" u="sng">
                <a:solidFill>
                  <a:srgbClr val="FF0000"/>
                </a:solidFill>
              </a:rPr>
              <a:t>Persistent  HTTP</a:t>
            </a:r>
            <a:endParaRPr lang="en-US" sz="2000"/>
          </a:p>
          <a:p>
            <a:r>
              <a:rPr lang="en-US" sz="2000"/>
              <a:t>server leaves connection open after sending response</a:t>
            </a:r>
          </a:p>
          <a:p>
            <a:r>
              <a:rPr lang="en-US" sz="2000"/>
              <a:t>subsequent HTTP messages  between same client/server sent over open connection</a:t>
            </a:r>
          </a:p>
          <a:p>
            <a:endParaRPr lang="en-US" sz="2000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68888" y="1392238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 u="sng">
                <a:solidFill>
                  <a:srgbClr val="FF0000"/>
                </a:solidFill>
              </a:rPr>
              <a:t>Persistent </a:t>
            </a:r>
            <a:r>
              <a:rPr lang="en-US" sz="2000" b="1" i="1" u="sng">
                <a:solidFill>
                  <a:srgbClr val="FF0000"/>
                </a:solidFill>
              </a:rPr>
              <a:t>without</a:t>
            </a:r>
            <a:r>
              <a:rPr lang="en-US" sz="2000" u="sng">
                <a:solidFill>
                  <a:srgbClr val="FF0000"/>
                </a:solidFill>
              </a:rPr>
              <a:t> pipelining:</a:t>
            </a:r>
            <a:endParaRPr lang="en-US" sz="2000"/>
          </a:p>
          <a:p>
            <a:r>
              <a:rPr lang="en-US" sz="2000"/>
              <a:t>client issues new request only when previous response has been received</a:t>
            </a:r>
          </a:p>
          <a:p>
            <a:r>
              <a:rPr lang="en-US" sz="2000"/>
              <a:t>one RTT for each referenced object</a:t>
            </a:r>
          </a:p>
          <a:p>
            <a:pPr>
              <a:buFont typeface="ZapfDingbats" pitchFamily="82" charset="2"/>
              <a:buNone/>
            </a:pPr>
            <a:r>
              <a:rPr lang="en-US" sz="2000" u="sng">
                <a:solidFill>
                  <a:srgbClr val="FF0000"/>
                </a:solidFill>
              </a:rPr>
              <a:t>Persistent </a:t>
            </a:r>
            <a:r>
              <a:rPr lang="en-US" sz="2000" b="1" i="1" u="sng">
                <a:solidFill>
                  <a:srgbClr val="FF0000"/>
                </a:solidFill>
              </a:rPr>
              <a:t>with</a:t>
            </a:r>
            <a:r>
              <a:rPr lang="en-US" sz="2000" u="sng">
                <a:solidFill>
                  <a:srgbClr val="FF0000"/>
                </a:solidFill>
              </a:rPr>
              <a:t> pipelining:</a:t>
            </a:r>
            <a:endParaRPr lang="en-US" sz="2000"/>
          </a:p>
          <a:p>
            <a:r>
              <a:rPr lang="en-US" sz="2000"/>
              <a:t>default in HTTP/1.1</a:t>
            </a:r>
          </a:p>
          <a:p>
            <a:r>
              <a:rPr lang="en-US" sz="2000"/>
              <a:t>client sends requests as soon as it encounters a referenced object</a:t>
            </a:r>
          </a:p>
          <a:p>
            <a:r>
              <a:rPr lang="en-US" sz="2000"/>
              <a:t>as little as one RTT for all the referenced objects</a:t>
            </a:r>
          </a:p>
          <a:p>
            <a:endParaRPr lang="en-US" sz="2000"/>
          </a:p>
        </p:txBody>
      </p:sp>
      <p:grpSp>
        <p:nvGrpSpPr>
          <p:cNvPr id="72713" name="Group 9"/>
          <p:cNvGrpSpPr>
            <a:grpSpLocks/>
          </p:cNvGrpSpPr>
          <p:nvPr/>
        </p:nvGrpSpPr>
        <p:grpSpPr bwMode="auto">
          <a:xfrm>
            <a:off x="2644775" y="1609725"/>
            <a:ext cx="2398713" cy="4097338"/>
            <a:chOff x="1666" y="1014"/>
            <a:chExt cx="1511" cy="2581"/>
          </a:xfrm>
        </p:grpSpPr>
        <p:sp>
          <p:nvSpPr>
            <p:cNvPr id="72711" name="AutoShape 7"/>
            <p:cNvSpPr>
              <a:spLocks/>
            </p:cNvSpPr>
            <p:nvPr/>
          </p:nvSpPr>
          <p:spPr bwMode="auto">
            <a:xfrm>
              <a:off x="3114" y="1014"/>
              <a:ext cx="63" cy="2581"/>
            </a:xfrm>
            <a:prstGeom prst="leftBrace">
              <a:avLst>
                <a:gd name="adj1" fmla="val 341402"/>
                <a:gd name="adj2" fmla="val 50000"/>
              </a:avLst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2" name="Freeform 8"/>
            <p:cNvSpPr>
              <a:spLocks/>
            </p:cNvSpPr>
            <p:nvPr/>
          </p:nvSpPr>
          <p:spPr bwMode="auto">
            <a:xfrm>
              <a:off x="1666" y="2297"/>
              <a:ext cx="1429" cy="222"/>
            </a:xfrm>
            <a:custGeom>
              <a:avLst/>
              <a:gdLst/>
              <a:ahLst/>
              <a:cxnLst>
                <a:cxn ang="0">
                  <a:pos x="0" y="222"/>
                </a:cxn>
                <a:cxn ang="0">
                  <a:pos x="1075" y="222"/>
                </a:cxn>
                <a:cxn ang="0">
                  <a:pos x="1075" y="0"/>
                </a:cxn>
                <a:cxn ang="0">
                  <a:pos x="1367" y="0"/>
                </a:cxn>
              </a:cxnLst>
              <a:rect l="0" t="0" r="r" b="b"/>
              <a:pathLst>
                <a:path w="1367" h="222">
                  <a:moveTo>
                    <a:pt x="0" y="222"/>
                  </a:moveTo>
                  <a:lnTo>
                    <a:pt x="1075" y="222"/>
                  </a:lnTo>
                  <a:lnTo>
                    <a:pt x="1075" y="0"/>
                  </a:lnTo>
                  <a:lnTo>
                    <a:pt x="13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Rectangle 9"/>
          <p:cNvSpPr/>
          <p:nvPr/>
        </p:nvSpPr>
        <p:spPr bwMode="auto">
          <a:xfrm>
            <a:off x="4914900" y="3396343"/>
            <a:ext cx="3820886" cy="2498271"/>
          </a:xfrm>
          <a:prstGeom prst="rect">
            <a:avLst/>
          </a:prstGeom>
          <a:noFill/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ZapfDingbats" pitchFamily="82" charset="2"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399" y="228600"/>
            <a:ext cx="8610601" cy="1143000"/>
          </a:xfrm>
        </p:spPr>
        <p:txBody>
          <a:bodyPr/>
          <a:lstStyle/>
          <a:p>
            <a:r>
              <a:rPr lang="en-US" sz="3600" dirty="0" smtClean="0"/>
              <a:t>HTTP request message </a:t>
            </a:r>
            <a:br>
              <a:rPr lang="en-US" sz="3600" dirty="0" smtClean="0"/>
            </a:br>
            <a:r>
              <a:rPr lang="en-US" sz="3600" u="none" dirty="0" smtClean="0">
                <a:solidFill>
                  <a:schemeClr val="bg2"/>
                </a:solidFill>
              </a:rPr>
              <a:t>Details, to review on your own for </a:t>
            </a:r>
            <a:r>
              <a:rPr lang="en-US" sz="3600" u="none" dirty="0" err="1" smtClean="0">
                <a:solidFill>
                  <a:schemeClr val="bg2"/>
                </a:solidFill>
              </a:rPr>
              <a:t>hwk</a:t>
            </a:r>
            <a:endParaRPr lang="en-US" u="none" dirty="0" smtClean="0">
              <a:solidFill>
                <a:schemeClr val="bg2"/>
              </a:solidFill>
            </a:endParaRP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6100" y="1600200"/>
            <a:ext cx="7772400" cy="4648200"/>
          </a:xfrm>
        </p:spPr>
        <p:txBody>
          <a:bodyPr/>
          <a:lstStyle/>
          <a:p>
            <a:r>
              <a:rPr lang="en-US" sz="2400" dirty="0" smtClean="0"/>
              <a:t>two types of HTTP messages: </a:t>
            </a:r>
            <a:r>
              <a:rPr lang="en-US" sz="2400" i="1" dirty="0" smtClean="0">
                <a:solidFill>
                  <a:srgbClr val="FF0000"/>
                </a:solidFill>
              </a:rPr>
              <a:t>request</a:t>
            </a:r>
            <a:r>
              <a:rPr lang="en-US" sz="2400" dirty="0" smtClean="0">
                <a:solidFill>
                  <a:srgbClr val="FF0000"/>
                </a:solidFill>
              </a:rPr>
              <a:t>, </a:t>
            </a:r>
            <a:r>
              <a:rPr lang="en-US" sz="2400" i="1" dirty="0" smtClean="0">
                <a:solidFill>
                  <a:srgbClr val="FF0000"/>
                </a:solidFill>
              </a:rPr>
              <a:t>response</a:t>
            </a:r>
            <a:endParaRPr lang="en-US" sz="2400" i="1" dirty="0" smtClean="0">
              <a:solidFill>
                <a:schemeClr val="accent2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HTTP request message:</a:t>
            </a:r>
            <a:endParaRPr lang="en-US" sz="2400" dirty="0" smtClean="0"/>
          </a:p>
          <a:p>
            <a:pPr lvl="1"/>
            <a:r>
              <a:rPr lang="en-US" sz="2000" dirty="0" smtClean="0"/>
              <a:t>ASCII (human-readable format)</a:t>
            </a:r>
            <a:endParaRPr lang="en-US" dirty="0" smtClean="0">
              <a:solidFill>
                <a:schemeClr val="accent2"/>
              </a:solidFill>
            </a:endParaRPr>
          </a:p>
        </p:txBody>
      </p:sp>
      <p:sp>
        <p:nvSpPr>
          <p:cNvPr id="56327" name="Text Box 5"/>
          <p:cNvSpPr txBox="1">
            <a:spLocks noChangeArrowheads="1"/>
          </p:cNvSpPr>
          <p:nvPr/>
        </p:nvSpPr>
        <p:spPr bwMode="auto">
          <a:xfrm>
            <a:off x="222250" y="3036888"/>
            <a:ext cx="22701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request line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(GET, POST,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HEAD commands)</a:t>
            </a:r>
            <a:endParaRPr lang="en-US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56328" name="Line 6"/>
          <p:cNvSpPr>
            <a:spLocks noChangeShapeType="1"/>
          </p:cNvSpPr>
          <p:nvPr/>
        </p:nvSpPr>
        <p:spPr bwMode="auto">
          <a:xfrm>
            <a:off x="1925638" y="3368675"/>
            <a:ext cx="868362" cy="14605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Freeform 7"/>
          <p:cNvSpPr>
            <a:spLocks/>
          </p:cNvSpPr>
          <p:nvPr/>
        </p:nvSpPr>
        <p:spPr bwMode="auto">
          <a:xfrm>
            <a:off x="2776538" y="3705225"/>
            <a:ext cx="149225" cy="1957388"/>
          </a:xfrm>
          <a:custGeom>
            <a:avLst/>
            <a:gdLst>
              <a:gd name="T0" fmla="*/ 122 w 150"/>
              <a:gd name="T1" fmla="*/ 6 h 924"/>
              <a:gd name="T2" fmla="*/ 0 w 150"/>
              <a:gd name="T3" fmla="*/ 0 h 924"/>
              <a:gd name="T4" fmla="*/ 0 w 150"/>
              <a:gd name="T5" fmla="*/ 924 h 924"/>
              <a:gd name="T6" fmla="*/ 150 w 150"/>
              <a:gd name="T7" fmla="*/ 918 h 924"/>
              <a:gd name="T8" fmla="*/ 0 60000 65536"/>
              <a:gd name="T9" fmla="*/ 0 60000 65536"/>
              <a:gd name="T10" fmla="*/ 0 60000 65536"/>
              <a:gd name="T11" fmla="*/ 0 60000 65536"/>
              <a:gd name="T12" fmla="*/ 0 w 150"/>
              <a:gd name="T13" fmla="*/ 0 h 924"/>
              <a:gd name="T14" fmla="*/ 150 w 150"/>
              <a:gd name="T15" fmla="*/ 924 h 92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0" h="924">
                <a:moveTo>
                  <a:pt x="122" y="6"/>
                </a:moveTo>
                <a:lnTo>
                  <a:pt x="0" y="0"/>
                </a:lnTo>
                <a:lnTo>
                  <a:pt x="0" y="924"/>
                </a:lnTo>
                <a:lnTo>
                  <a:pt x="150" y="918"/>
                </a:lnTo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0" name="Text Box 8"/>
          <p:cNvSpPr txBox="1">
            <a:spLocks noChangeArrowheads="1"/>
          </p:cNvSpPr>
          <p:nvPr/>
        </p:nvSpPr>
        <p:spPr bwMode="auto">
          <a:xfrm>
            <a:off x="1703388" y="4222750"/>
            <a:ext cx="10112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header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 lines</a:t>
            </a:r>
            <a:endParaRPr lang="en-US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56331" name="Line 10"/>
          <p:cNvSpPr>
            <a:spLocks noChangeShapeType="1"/>
          </p:cNvSpPr>
          <p:nvPr/>
        </p:nvSpPr>
        <p:spPr bwMode="auto">
          <a:xfrm>
            <a:off x="2309813" y="5789613"/>
            <a:ext cx="51117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2" name="Text Box 11"/>
          <p:cNvSpPr txBox="1">
            <a:spLocks noChangeArrowheads="1"/>
          </p:cNvSpPr>
          <p:nvPr/>
        </p:nvSpPr>
        <p:spPr bwMode="auto">
          <a:xfrm>
            <a:off x="188913" y="5121275"/>
            <a:ext cx="246221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carriage return,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line feed at start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of line indicates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</a:rPr>
              <a:t>end of header lines</a:t>
            </a:r>
            <a:endParaRPr lang="en-US">
              <a:solidFill>
                <a:srgbClr val="000099"/>
              </a:solidFill>
              <a:latin typeface="Times New Roman" pitchFamily="18" charset="0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4A4FA0BE-37EE-43C7-9938-E768F27F4A21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endParaRPr lang="en-US" sz="1200">
              <a:latin typeface="Arial" charset="0"/>
              <a:cs typeface="Arial" charset="0"/>
            </a:endParaRPr>
          </a:p>
        </p:txBody>
      </p:sp>
      <p:sp>
        <p:nvSpPr>
          <p:cNvPr id="56336" name="Text Box 16"/>
          <p:cNvSpPr txBox="1">
            <a:spLocks noChangeArrowheads="1"/>
          </p:cNvSpPr>
          <p:nvPr/>
        </p:nvSpPr>
        <p:spPr bwMode="auto">
          <a:xfrm>
            <a:off x="2809875" y="3403600"/>
            <a:ext cx="6054725" cy="2568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GET /index.html HTTP/1.1\r\n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Host: www-net.cs.umass.edu\r\n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User-Agent: Firefox/3.6.10\r\n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Accept: text/html,application/xhtml+xml\r\n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Accept-Language: en-us,en;q=0.5\r\n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Accept-Encoding: gzip,deflate\r\n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Accept-Charset: ISO-8859-1,utf-8;q=0.7\r\n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Keep-Alive: 115\r\n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Connection: keep-alive\r\n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\r\n</a:t>
            </a:r>
          </a:p>
        </p:txBody>
      </p:sp>
      <p:sp>
        <p:nvSpPr>
          <p:cNvPr id="56337" name="Line 17"/>
          <p:cNvSpPr>
            <a:spLocks noChangeShapeType="1"/>
          </p:cNvSpPr>
          <p:nvPr/>
        </p:nvSpPr>
        <p:spPr bwMode="auto">
          <a:xfrm flipH="1">
            <a:off x="6334125" y="2921000"/>
            <a:ext cx="166688" cy="514350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8" name="Text Box 18"/>
          <p:cNvSpPr txBox="1">
            <a:spLocks noChangeArrowheads="1"/>
          </p:cNvSpPr>
          <p:nvPr/>
        </p:nvSpPr>
        <p:spPr bwMode="auto">
          <a:xfrm>
            <a:off x="6384925" y="2638425"/>
            <a:ext cx="26479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sz="1600"/>
              <a:t>carriage return character</a:t>
            </a:r>
          </a:p>
        </p:txBody>
      </p:sp>
      <p:sp>
        <p:nvSpPr>
          <p:cNvPr id="56339" name="Text Box 19"/>
          <p:cNvSpPr txBox="1">
            <a:spLocks noChangeArrowheads="1"/>
          </p:cNvSpPr>
          <p:nvPr/>
        </p:nvSpPr>
        <p:spPr bwMode="auto">
          <a:xfrm>
            <a:off x="6537325" y="2935288"/>
            <a:ext cx="2043113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sz="1600"/>
              <a:t>line-feed character</a:t>
            </a:r>
          </a:p>
        </p:txBody>
      </p:sp>
      <p:sp>
        <p:nvSpPr>
          <p:cNvPr id="56340" name="Line 20"/>
          <p:cNvSpPr>
            <a:spLocks noChangeShapeType="1"/>
          </p:cNvSpPr>
          <p:nvPr/>
        </p:nvSpPr>
        <p:spPr bwMode="auto">
          <a:xfrm flipH="1">
            <a:off x="6615113" y="3230563"/>
            <a:ext cx="80962" cy="252412"/>
          </a:xfrm>
          <a:prstGeom prst="line">
            <a:avLst/>
          </a:prstGeom>
          <a:noFill/>
          <a:ln w="9525">
            <a:solidFill>
              <a:srgbClr val="0000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HTTP request message: general format</a:t>
            </a:r>
            <a:endParaRPr lang="en-US" smtClean="0"/>
          </a:p>
        </p:txBody>
      </p:sp>
      <p:pic>
        <p:nvPicPr>
          <p:cNvPr id="57349" name="Picture 3" descr="HTTPrequ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0775" y="1649413"/>
            <a:ext cx="7512050" cy="377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241411BA-EA5D-45F0-8500-C74505C5A6E1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30</a:t>
            </a:fld>
            <a:endParaRPr lang="en-US" sz="1200">
              <a:latin typeface="Arial" charset="0"/>
              <a:cs typeface="Arial" charset="0"/>
            </a:endParaRP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6967538" y="1662113"/>
            <a:ext cx="1030287" cy="64135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request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line</a:t>
            </a:r>
          </a:p>
        </p:txBody>
      </p:sp>
      <p:sp>
        <p:nvSpPr>
          <p:cNvPr id="57354" name="Rectangle 10"/>
          <p:cNvSpPr>
            <a:spLocks noChangeArrowheads="1"/>
          </p:cNvSpPr>
          <p:nvPr/>
        </p:nvSpPr>
        <p:spPr bwMode="auto">
          <a:xfrm>
            <a:off x="5821363" y="2274888"/>
            <a:ext cx="1493837" cy="1639887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6445250" y="2197100"/>
            <a:ext cx="1492250" cy="2017713"/>
            <a:chOff x="4060" y="1384"/>
            <a:chExt cx="940" cy="1082"/>
          </a:xfrm>
        </p:grpSpPr>
        <p:sp>
          <p:nvSpPr>
            <p:cNvPr id="57355" name="Text Box 11"/>
            <p:cNvSpPr txBox="1">
              <a:spLocks noChangeArrowheads="1"/>
            </p:cNvSpPr>
            <p:nvPr/>
          </p:nvSpPr>
          <p:spPr bwMode="auto">
            <a:xfrm>
              <a:off x="4386" y="1642"/>
              <a:ext cx="614" cy="34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lnSpc>
                  <a:spcPct val="900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FF0000"/>
                  </a:solidFill>
                  <a:latin typeface="Arial" charset="0"/>
                </a:rPr>
                <a:t>header</a:t>
              </a:r>
            </a:p>
            <a:p>
              <a:pPr marL="342900" indent="-342900">
                <a:lnSpc>
                  <a:spcPct val="900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FF0000"/>
                  </a:solidFill>
                  <a:latin typeface="Arial" charset="0"/>
                </a:rPr>
                <a:t>lines</a:t>
              </a:r>
            </a:p>
          </p:txBody>
        </p:sp>
        <p:sp>
          <p:nvSpPr>
            <p:cNvPr id="57356" name="Rectangle 12"/>
            <p:cNvSpPr>
              <a:spLocks noChangeArrowheads="1"/>
            </p:cNvSpPr>
            <p:nvPr/>
          </p:nvSpPr>
          <p:spPr bwMode="auto">
            <a:xfrm>
              <a:off x="4144" y="1447"/>
              <a:ext cx="218" cy="976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357" name="Rectangle 13"/>
            <p:cNvSpPr>
              <a:spLocks noChangeArrowheads="1"/>
            </p:cNvSpPr>
            <p:nvPr/>
          </p:nvSpPr>
          <p:spPr bwMode="auto">
            <a:xfrm>
              <a:off x="4060" y="1384"/>
              <a:ext cx="183" cy="1082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6813550" y="4270375"/>
            <a:ext cx="712788" cy="1216025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60" name="Text Box 16"/>
          <p:cNvSpPr txBox="1">
            <a:spLocks noChangeArrowheads="1"/>
          </p:cNvSpPr>
          <p:nvPr/>
        </p:nvSpPr>
        <p:spPr bwMode="auto">
          <a:xfrm>
            <a:off x="6964363" y="4602163"/>
            <a:ext cx="735012" cy="3667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228600"/>
            <a:ext cx="8186737" cy="1143000"/>
          </a:xfrm>
        </p:spPr>
        <p:txBody>
          <a:bodyPr/>
          <a:lstStyle/>
          <a:p>
            <a:r>
              <a:rPr lang="en-US" sz="3600" smtClean="0"/>
              <a:t>Uploading form input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00088" y="1343025"/>
            <a:ext cx="3810000" cy="26622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POST method:</a:t>
            </a:r>
            <a:endParaRPr lang="en-US" sz="2400" smtClean="0"/>
          </a:p>
          <a:p>
            <a:pPr lvl="1"/>
            <a:r>
              <a:rPr lang="en-US" sz="2000" smtClean="0"/>
              <a:t>web page often includes form input</a:t>
            </a:r>
          </a:p>
          <a:p>
            <a:r>
              <a:rPr lang="en-US" sz="2400" smtClean="0"/>
              <a:t>input is uploaded to server in entity body</a:t>
            </a:r>
          </a:p>
        </p:txBody>
      </p:sp>
      <p:sp>
        <p:nvSpPr>
          <p:cNvPr id="5837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03263" y="3398838"/>
            <a:ext cx="3810000" cy="22066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URL method:</a:t>
            </a:r>
          </a:p>
          <a:p>
            <a:r>
              <a:rPr lang="en-US" sz="2400" smtClean="0"/>
              <a:t>uses GET method</a:t>
            </a:r>
          </a:p>
          <a:p>
            <a:r>
              <a:rPr lang="en-US" sz="2400" smtClean="0"/>
              <a:t>input is uploaded in URL field of request line: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</p:txBody>
      </p:sp>
      <p:sp>
        <p:nvSpPr>
          <p:cNvPr id="58375" name="Text Box 5"/>
          <p:cNvSpPr txBox="1">
            <a:spLocks noChangeArrowheads="1"/>
          </p:cNvSpPr>
          <p:nvPr/>
        </p:nvSpPr>
        <p:spPr bwMode="auto">
          <a:xfrm>
            <a:off x="1798638" y="5080000"/>
            <a:ext cx="6191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latin typeface="Courier New" pitchFamily="49" charset="0"/>
              </a:rPr>
              <a:t>www.somesite.com/animalsearch?monkeys&amp;banana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69FF46CF-8965-4FE9-B88E-A7518CCE82A9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31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Method types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HTTP/1.0</a:t>
            </a:r>
            <a:endParaRPr lang="en-US" sz="2400" smtClean="0"/>
          </a:p>
          <a:p>
            <a:r>
              <a:rPr lang="en-US" sz="2400" smtClean="0"/>
              <a:t>GET</a:t>
            </a:r>
          </a:p>
          <a:p>
            <a:r>
              <a:rPr lang="en-US" sz="2400" smtClean="0"/>
              <a:t>POST</a:t>
            </a:r>
          </a:p>
          <a:p>
            <a:r>
              <a:rPr lang="en-US" sz="2400" smtClean="0"/>
              <a:t>HEAD</a:t>
            </a:r>
          </a:p>
          <a:p>
            <a:pPr lvl="1"/>
            <a:r>
              <a:rPr lang="en-US" sz="2000" smtClean="0"/>
              <a:t>asks server to leave requested object out of response</a:t>
            </a:r>
          </a:p>
        </p:txBody>
      </p:sp>
      <p:sp>
        <p:nvSpPr>
          <p:cNvPr id="5939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HTTP/1.1</a:t>
            </a:r>
            <a:endParaRPr lang="en-US" sz="2400" smtClean="0"/>
          </a:p>
          <a:p>
            <a:r>
              <a:rPr lang="en-US" sz="2400" smtClean="0"/>
              <a:t>GET, POST, HEAD</a:t>
            </a:r>
          </a:p>
          <a:p>
            <a:r>
              <a:rPr lang="en-US" sz="2400" smtClean="0"/>
              <a:t>PUT</a:t>
            </a:r>
          </a:p>
          <a:p>
            <a:pPr lvl="1"/>
            <a:r>
              <a:rPr lang="en-US" sz="2000" smtClean="0"/>
              <a:t>uploads file in entity body to path specified in URL field</a:t>
            </a:r>
          </a:p>
          <a:p>
            <a:r>
              <a:rPr lang="en-US" sz="2400" smtClean="0"/>
              <a:t>DELETE</a:t>
            </a:r>
          </a:p>
          <a:p>
            <a:pPr lvl="1"/>
            <a:r>
              <a:rPr lang="en-US" sz="2000" smtClean="0"/>
              <a:t>deletes file specified in the URL field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D3F648E5-82F8-4ECC-A33C-32C2F105F69A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32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HTTP response message</a:t>
            </a:r>
            <a:endParaRPr lang="en-US" smtClean="0"/>
          </a:p>
        </p:txBody>
      </p:sp>
      <p:sp>
        <p:nvSpPr>
          <p:cNvPr id="60422" name="Text Box 5"/>
          <p:cNvSpPr txBox="1">
            <a:spLocks noChangeArrowheads="1"/>
          </p:cNvSpPr>
          <p:nvPr/>
        </p:nvSpPr>
        <p:spPr bwMode="auto">
          <a:xfrm>
            <a:off x="139700" y="1397000"/>
            <a:ext cx="17907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status line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(protocol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status code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status phrase)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0423" name="Line 6"/>
          <p:cNvSpPr>
            <a:spLocks noChangeShapeType="1"/>
          </p:cNvSpPr>
          <p:nvPr/>
        </p:nvSpPr>
        <p:spPr bwMode="auto">
          <a:xfrm>
            <a:off x="1358900" y="1914525"/>
            <a:ext cx="923925" cy="25717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Freeform 7"/>
          <p:cNvSpPr>
            <a:spLocks/>
          </p:cNvSpPr>
          <p:nvPr/>
        </p:nvSpPr>
        <p:spPr bwMode="auto">
          <a:xfrm>
            <a:off x="2057400" y="2305050"/>
            <a:ext cx="257175" cy="2941638"/>
          </a:xfrm>
          <a:custGeom>
            <a:avLst/>
            <a:gdLst>
              <a:gd name="T0" fmla="*/ 132 w 162"/>
              <a:gd name="T1" fmla="*/ 9 h 1428"/>
              <a:gd name="T2" fmla="*/ 0 w 162"/>
              <a:gd name="T3" fmla="*/ 0 h 1428"/>
              <a:gd name="T4" fmla="*/ 0 w 162"/>
              <a:gd name="T5" fmla="*/ 1428 h 1428"/>
              <a:gd name="T6" fmla="*/ 162 w 162"/>
              <a:gd name="T7" fmla="*/ 1425 h 1428"/>
              <a:gd name="T8" fmla="*/ 0 60000 65536"/>
              <a:gd name="T9" fmla="*/ 0 60000 65536"/>
              <a:gd name="T10" fmla="*/ 0 60000 65536"/>
              <a:gd name="T11" fmla="*/ 0 60000 65536"/>
              <a:gd name="T12" fmla="*/ 0 w 162"/>
              <a:gd name="T13" fmla="*/ 0 h 1428"/>
              <a:gd name="T14" fmla="*/ 162 w 162"/>
              <a:gd name="T15" fmla="*/ 1428 h 14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000099"/>
              </a:solidFill>
            </a:endParaRPr>
          </a:p>
        </p:txBody>
      </p:sp>
      <p:sp>
        <p:nvSpPr>
          <p:cNvPr id="60425" name="Text Box 8"/>
          <p:cNvSpPr txBox="1">
            <a:spLocks noChangeArrowheads="1"/>
          </p:cNvSpPr>
          <p:nvPr/>
        </p:nvSpPr>
        <p:spPr bwMode="auto">
          <a:xfrm>
            <a:off x="893763" y="3286125"/>
            <a:ext cx="974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header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 lines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0426" name="Line 9"/>
          <p:cNvSpPr>
            <a:spLocks noChangeShapeType="1"/>
          </p:cNvSpPr>
          <p:nvPr/>
        </p:nvSpPr>
        <p:spPr bwMode="auto">
          <a:xfrm flipV="1">
            <a:off x="1543050" y="5418138"/>
            <a:ext cx="757238" cy="2127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27" name="Text Box 10"/>
          <p:cNvSpPr txBox="1">
            <a:spLocks noChangeArrowheads="1"/>
          </p:cNvSpPr>
          <p:nvPr/>
        </p:nvSpPr>
        <p:spPr bwMode="auto">
          <a:xfrm>
            <a:off x="293688" y="5297488"/>
            <a:ext cx="13795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data, e.g.,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requested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HTML file</a:t>
            </a:r>
            <a:endParaRPr lang="en-US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85746409-A5D0-4DAA-87EB-39BDE87021B8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33</a:t>
            </a:fld>
            <a:endParaRPr lang="en-US" sz="1200">
              <a:latin typeface="Arial" charset="0"/>
              <a:cs typeface="Arial" charset="0"/>
            </a:endParaRPr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2243138" y="2044700"/>
            <a:ext cx="6311900" cy="3559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HTTP/1.1 200 OK\r\n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Date: Sun, 26 Sep 2010 20:09:20 GMT\r\n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Server: Apache/2.0.52 (CentOS)\r\n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Last-Modified: Tue, 30 Oct 2007 17:00:02 GMT\r\n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ETag: "17dc6-a5c-bf716880"\r\n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Accept-Ranges: bytes\r\n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Content-Length: 2652\r\n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Keep-Alive: timeout=10, max=100\r\n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Connection: Keep-Alive\r\n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Content-Type: text/html; charset=ISO-8859-1\r\n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en-US" sz="1800" b="1">
                <a:latin typeface="Courier New" pitchFamily="49" charset="0"/>
              </a:rPr>
              <a:t>\r\n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</a:pPr>
            <a:r>
              <a:rPr lang="it-IT" sz="1800" b="1">
                <a:latin typeface="Courier New" pitchFamily="49" charset="0"/>
              </a:rPr>
              <a:t>data data data data data ... </a:t>
            </a:r>
            <a:endParaRPr lang="en-US" sz="1800" b="1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HTTP response status codes</a:t>
            </a:r>
            <a:endParaRPr lang="en-US" smtClean="0"/>
          </a:p>
        </p:txBody>
      </p:sp>
      <p:sp>
        <p:nvSpPr>
          <p:cNvPr id="6144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9000" y="2432050"/>
            <a:ext cx="8075613" cy="4168775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49" charset="0"/>
              </a:rPr>
              <a:t>200 OK</a:t>
            </a:r>
            <a:endParaRPr lang="en-US" sz="2400" smtClean="0"/>
          </a:p>
          <a:p>
            <a:pPr lvl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request succeeded, requested object later in this msg</a:t>
            </a:r>
          </a:p>
          <a:p>
            <a:pPr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49" charset="0"/>
              </a:rPr>
              <a:t>301 Moved Permanently</a:t>
            </a:r>
            <a:endParaRPr lang="en-US" sz="2400" smtClean="0"/>
          </a:p>
          <a:p>
            <a:pPr lvl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requested object moved, new location specified later in this msg (Location:)</a:t>
            </a:r>
          </a:p>
          <a:p>
            <a:pPr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49" charset="0"/>
              </a:rPr>
              <a:t>400 Bad Request</a:t>
            </a:r>
            <a:endParaRPr lang="en-US" sz="2400" smtClean="0"/>
          </a:p>
          <a:p>
            <a:pPr lvl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request msg not understood by server</a:t>
            </a:r>
          </a:p>
          <a:p>
            <a:pPr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49" charset="0"/>
              </a:rPr>
              <a:t>404 Not Found</a:t>
            </a:r>
            <a:endParaRPr lang="en-US" sz="2400" smtClean="0"/>
          </a:p>
          <a:p>
            <a:pPr lvl="1">
              <a:lnSpc>
                <a:spcPct val="95000"/>
              </a:lnSpc>
              <a:spcBef>
                <a:spcPct val="15000"/>
              </a:spcBef>
            </a:pPr>
            <a:r>
              <a:rPr lang="en-US" sz="2000" smtClean="0"/>
              <a:t>requested document not found on this server</a:t>
            </a:r>
          </a:p>
          <a:p>
            <a:pPr>
              <a:lnSpc>
                <a:spcPct val="95000"/>
              </a:lnSpc>
              <a:spcBef>
                <a:spcPct val="15000"/>
              </a:spcBef>
              <a:buFont typeface="Wingdings" pitchFamily="2" charset="2"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49" charset="0"/>
              </a:rPr>
              <a:t>505 HTTP Version Not Supported</a:t>
            </a:r>
            <a:endParaRPr lang="en-US" sz="2400" smtClean="0"/>
          </a:p>
        </p:txBody>
      </p:sp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488950" y="1190625"/>
            <a:ext cx="768667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en-US"/>
              <a:t>status code appears in 1st line in server-&gt;client response message.</a:t>
            </a:r>
          </a:p>
          <a:p>
            <a:pPr marL="342900" indent="-342900">
              <a:buClr>
                <a:srgbClr val="000099"/>
              </a:buClr>
              <a:buSzPct val="75000"/>
              <a:buFont typeface="Wingdings" pitchFamily="2" charset="2"/>
              <a:buChar char="v"/>
            </a:pPr>
            <a:r>
              <a:rPr lang="en-US"/>
              <a:t>some sample codes: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8BC04E7A-C941-4265-ADBF-B3C146551215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34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455025" cy="1143000"/>
          </a:xfrm>
        </p:spPr>
        <p:txBody>
          <a:bodyPr/>
          <a:lstStyle/>
          <a:p>
            <a:r>
              <a:rPr lang="en-US" sz="3200" smtClean="0"/>
              <a:t>Trying out HTTP (client side) for yourself</a:t>
            </a:r>
            <a:endParaRPr lang="en-US" smtClean="0"/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0525" y="1590675"/>
            <a:ext cx="8096250" cy="466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1. Telnet to your favorite Web server:</a:t>
            </a:r>
          </a:p>
          <a:p>
            <a:pPr lvl="2">
              <a:buFontTx/>
              <a:buNone/>
            </a:pPr>
            <a:endParaRPr lang="en-US" sz="1800" smtClean="0"/>
          </a:p>
        </p:txBody>
      </p:sp>
      <p:sp>
        <p:nvSpPr>
          <p:cNvPr id="62470" name="Text Box 5"/>
          <p:cNvSpPr txBox="1">
            <a:spLocks noChangeArrowheads="1"/>
          </p:cNvSpPr>
          <p:nvPr/>
        </p:nvSpPr>
        <p:spPr bwMode="auto">
          <a:xfrm>
            <a:off x="3981450" y="2155825"/>
            <a:ext cx="47275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opens TCP connection to port 80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(default HTTP server port) at cis.poly.edu.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anything typed in sent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to port 80 at cis.poly.edu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2471" name="Text Box 6"/>
          <p:cNvSpPr txBox="1">
            <a:spLocks noChangeArrowheads="1"/>
          </p:cNvSpPr>
          <p:nvPr/>
        </p:nvSpPr>
        <p:spPr bwMode="auto">
          <a:xfrm>
            <a:off x="692150" y="2190750"/>
            <a:ext cx="318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FF0000"/>
                </a:solidFill>
                <a:latin typeface="Courier New" pitchFamily="49" charset="0"/>
              </a:rPr>
              <a:t>telnet cis.poly.edu 80</a:t>
            </a:r>
            <a:endParaRPr lang="en-US" sz="2800">
              <a:latin typeface="Arial" charset="0"/>
            </a:endParaRPr>
          </a:p>
        </p:txBody>
      </p:sp>
      <p:sp>
        <p:nvSpPr>
          <p:cNvPr id="62472" name="Rectangle 7"/>
          <p:cNvSpPr>
            <a:spLocks noChangeArrowheads="1"/>
          </p:cNvSpPr>
          <p:nvPr/>
        </p:nvSpPr>
        <p:spPr bwMode="auto">
          <a:xfrm>
            <a:off x="361950" y="3600450"/>
            <a:ext cx="80962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/>
              <a:t>2. type in a GET HTTP request:</a:t>
            </a:r>
          </a:p>
          <a:p>
            <a:pPr marL="1143000" lvl="2" indent="-228600"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62473" name="Text Box 8"/>
          <p:cNvSpPr txBox="1">
            <a:spLocks noChangeArrowheads="1"/>
          </p:cNvSpPr>
          <p:nvPr/>
        </p:nvSpPr>
        <p:spPr bwMode="auto">
          <a:xfrm>
            <a:off x="1382713" y="4184650"/>
            <a:ext cx="2914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FF0000"/>
                </a:solidFill>
                <a:latin typeface="Courier New" pitchFamily="49" charset="0"/>
              </a:rPr>
              <a:t>GET /~ross/ HTTP/1.1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FF0000"/>
                </a:solidFill>
                <a:latin typeface="Courier New" pitchFamily="49" charset="0"/>
              </a:rPr>
              <a:t>Host: cis.poly.edu</a:t>
            </a:r>
            <a:endParaRPr lang="en-US" sz="1800">
              <a:latin typeface="Courier New" pitchFamily="49" charset="0"/>
            </a:endParaRPr>
          </a:p>
        </p:txBody>
      </p:sp>
      <p:sp>
        <p:nvSpPr>
          <p:cNvPr id="62474" name="Text Box 11"/>
          <p:cNvSpPr txBox="1">
            <a:spLocks noChangeArrowheads="1"/>
          </p:cNvSpPr>
          <p:nvPr/>
        </p:nvSpPr>
        <p:spPr bwMode="auto">
          <a:xfrm>
            <a:off x="4848225" y="4098925"/>
            <a:ext cx="3297238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by typing this in (hit carriage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return twice), you send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this minimal (but complete)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GET request to HTTP server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2475" name="Freeform 12"/>
          <p:cNvSpPr>
            <a:spLocks/>
          </p:cNvSpPr>
          <p:nvPr/>
        </p:nvSpPr>
        <p:spPr bwMode="auto">
          <a:xfrm>
            <a:off x="4029075" y="2162175"/>
            <a:ext cx="247650" cy="1181100"/>
          </a:xfrm>
          <a:custGeom>
            <a:avLst/>
            <a:gdLst>
              <a:gd name="T0" fmla="*/ 132 w 162"/>
              <a:gd name="T1" fmla="*/ 9 h 1428"/>
              <a:gd name="T2" fmla="*/ 0 w 162"/>
              <a:gd name="T3" fmla="*/ 0 h 1428"/>
              <a:gd name="T4" fmla="*/ 0 w 162"/>
              <a:gd name="T5" fmla="*/ 1428 h 1428"/>
              <a:gd name="T6" fmla="*/ 162 w 162"/>
              <a:gd name="T7" fmla="*/ 1425 h 1428"/>
              <a:gd name="T8" fmla="*/ 0 60000 65536"/>
              <a:gd name="T9" fmla="*/ 0 60000 65536"/>
              <a:gd name="T10" fmla="*/ 0 60000 65536"/>
              <a:gd name="T11" fmla="*/ 0 60000 65536"/>
              <a:gd name="T12" fmla="*/ 0 w 162"/>
              <a:gd name="T13" fmla="*/ 0 h 1428"/>
              <a:gd name="T14" fmla="*/ 162 w 162"/>
              <a:gd name="T15" fmla="*/ 1428 h 14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6" name="Freeform 13"/>
          <p:cNvSpPr>
            <a:spLocks/>
          </p:cNvSpPr>
          <p:nvPr/>
        </p:nvSpPr>
        <p:spPr bwMode="auto">
          <a:xfrm>
            <a:off x="4829175" y="4067175"/>
            <a:ext cx="257175" cy="1190625"/>
          </a:xfrm>
          <a:custGeom>
            <a:avLst/>
            <a:gdLst>
              <a:gd name="T0" fmla="*/ 132 w 162"/>
              <a:gd name="T1" fmla="*/ 9 h 1428"/>
              <a:gd name="T2" fmla="*/ 0 w 162"/>
              <a:gd name="T3" fmla="*/ 0 h 1428"/>
              <a:gd name="T4" fmla="*/ 0 w 162"/>
              <a:gd name="T5" fmla="*/ 1428 h 1428"/>
              <a:gd name="T6" fmla="*/ 162 w 162"/>
              <a:gd name="T7" fmla="*/ 1425 h 1428"/>
              <a:gd name="T8" fmla="*/ 0 60000 65536"/>
              <a:gd name="T9" fmla="*/ 0 60000 65536"/>
              <a:gd name="T10" fmla="*/ 0 60000 65536"/>
              <a:gd name="T11" fmla="*/ 0 60000 65536"/>
              <a:gd name="T12" fmla="*/ 0 w 162"/>
              <a:gd name="T13" fmla="*/ 0 h 1428"/>
              <a:gd name="T14" fmla="*/ 162 w 162"/>
              <a:gd name="T15" fmla="*/ 1428 h 14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2" h="1428">
                <a:moveTo>
                  <a:pt x="132" y="9"/>
                </a:moveTo>
                <a:lnTo>
                  <a:pt x="0" y="0"/>
                </a:lnTo>
                <a:lnTo>
                  <a:pt x="0" y="1428"/>
                </a:lnTo>
                <a:lnTo>
                  <a:pt x="162" y="1425"/>
                </a:lnTo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77" name="Rectangle 14"/>
          <p:cNvSpPr>
            <a:spLocks noChangeArrowheads="1"/>
          </p:cNvSpPr>
          <p:nvPr/>
        </p:nvSpPr>
        <p:spPr bwMode="auto">
          <a:xfrm>
            <a:off x="361950" y="5429250"/>
            <a:ext cx="80962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/>
              <a:t>3. look at response message sent by HTTP server!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D06D4022-0958-491E-9AD3-FDBACA469892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35</a:t>
            </a:fld>
            <a:endParaRPr lang="en-US" sz="1200">
              <a:latin typeface="Arial" charset="0"/>
              <a:cs typeface="Arial" charset="0"/>
            </a:endParaRPr>
          </a:p>
        </p:txBody>
      </p:sp>
      <p:sp>
        <p:nvSpPr>
          <p:cNvPr id="62481" name="Text Box 17"/>
          <p:cNvSpPr txBox="1">
            <a:spLocks noChangeArrowheads="1"/>
          </p:cNvSpPr>
          <p:nvPr/>
        </p:nvSpPr>
        <p:spPr bwMode="auto">
          <a:xfrm>
            <a:off x="409575" y="6032500"/>
            <a:ext cx="29464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/>
              <a:t>(or use Wireshark!)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B050C2-4CF0-4067-A033-82B26C7E89EF}" type="slidenum">
              <a:rPr lang="en-US"/>
              <a:pPr/>
              <a:t>36</a:t>
            </a:fld>
            <a:endParaRPr lang="en-US"/>
          </a:p>
        </p:txBody>
      </p:sp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User-server state: cookies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/>
              <a:t>Many major Web sites use cookies</a:t>
            </a:r>
          </a:p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Four components:</a:t>
            </a:r>
            <a:endParaRPr lang="en-US" sz="2400">
              <a:solidFill>
                <a:srgbClr val="FF0000"/>
              </a:solidFill>
            </a:endParaRP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1) cookie header line of HTTP </a:t>
            </a:r>
            <a:r>
              <a:rPr lang="en-US" sz="2000" i="1"/>
              <a:t>response</a:t>
            </a:r>
            <a:r>
              <a:rPr lang="en-US" sz="2000"/>
              <a:t> message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2) cookie header line in HTTP </a:t>
            </a:r>
            <a:r>
              <a:rPr lang="en-US" sz="2000" i="1"/>
              <a:t>request</a:t>
            </a:r>
            <a:r>
              <a:rPr lang="en-US" sz="2000"/>
              <a:t> message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3) cookie file kept on user’s host, managed by user’s browser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4) back-end database at Web site</a:t>
            </a:r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25950" y="1392238"/>
            <a:ext cx="4059238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Example:</a:t>
            </a:r>
          </a:p>
          <a:p>
            <a:r>
              <a:rPr lang="en-US" sz="2400"/>
              <a:t>Susan always access Internet always from PC</a:t>
            </a:r>
          </a:p>
          <a:p>
            <a:r>
              <a:rPr lang="en-US" sz="2400"/>
              <a:t>visits specific e-commerce site for first time</a:t>
            </a:r>
          </a:p>
          <a:p>
            <a:r>
              <a:rPr lang="en-US" sz="2400"/>
              <a:t>when initial HTTP requests arrives at site, site creates: </a:t>
            </a:r>
          </a:p>
          <a:p>
            <a:pPr lvl="1"/>
            <a:r>
              <a:rPr lang="en-US"/>
              <a:t>unique ID</a:t>
            </a:r>
          </a:p>
          <a:p>
            <a:pPr lvl="1"/>
            <a:r>
              <a:rPr lang="en-US"/>
              <a:t>entry in backend database for ID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7485C-A488-4778-B5E7-50855834A13C}" type="slidenum">
              <a:rPr lang="en-US"/>
              <a:pPr/>
              <a:t>37</a:t>
            </a:fld>
            <a:endParaRPr lang="en-US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20700" y="128588"/>
            <a:ext cx="7772400" cy="1143000"/>
          </a:xfrm>
        </p:spPr>
        <p:txBody>
          <a:bodyPr/>
          <a:lstStyle/>
          <a:p>
            <a:r>
              <a:rPr lang="en-US" sz="3200"/>
              <a:t>Cookies: keeping “state” (cont.)</a:t>
            </a:r>
            <a:endParaRPr lang="en-US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952500" y="1138238"/>
            <a:ext cx="981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u="sng"/>
              <a:t>client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5394325" y="1282700"/>
            <a:ext cx="110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u="sng"/>
              <a:t>server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50266" name="Group 90"/>
          <p:cNvGrpSpPr>
            <a:grpSpLocks/>
          </p:cNvGrpSpPr>
          <p:nvPr/>
        </p:nvGrpSpPr>
        <p:grpSpPr bwMode="auto">
          <a:xfrm>
            <a:off x="2200275" y="4227513"/>
            <a:ext cx="3305175" cy="425450"/>
            <a:chOff x="1386" y="2663"/>
            <a:chExt cx="2082" cy="268"/>
          </a:xfrm>
        </p:grpSpPr>
        <p:sp>
          <p:nvSpPr>
            <p:cNvPr id="50192" name="Line 16"/>
            <p:cNvSpPr>
              <a:spLocks noChangeShapeType="1"/>
            </p:cNvSpPr>
            <p:nvPr/>
          </p:nvSpPr>
          <p:spPr bwMode="auto">
            <a:xfrm flipH="1">
              <a:off x="1386" y="2663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0193" name="Group 17"/>
            <p:cNvGrpSpPr>
              <a:grpSpLocks/>
            </p:cNvGrpSpPr>
            <p:nvPr/>
          </p:nvGrpSpPr>
          <p:grpSpPr bwMode="auto">
            <a:xfrm>
              <a:off x="1553" y="2694"/>
              <a:ext cx="1743" cy="237"/>
              <a:chOff x="3268" y="2846"/>
              <a:chExt cx="1743" cy="237"/>
            </a:xfrm>
          </p:grpSpPr>
          <p:sp>
            <p:nvSpPr>
              <p:cNvPr id="50194" name="Rectangle 18"/>
              <p:cNvSpPr>
                <a:spLocks noChangeArrowheads="1"/>
              </p:cNvSpPr>
              <p:nvPr/>
            </p:nvSpPr>
            <p:spPr bwMode="auto">
              <a:xfrm>
                <a:off x="3282" y="2856"/>
                <a:ext cx="1692" cy="19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195" name="Text Box 19"/>
              <p:cNvSpPr txBox="1">
                <a:spLocks noChangeArrowheads="1"/>
              </p:cNvSpPr>
              <p:nvPr/>
            </p:nvSpPr>
            <p:spPr bwMode="auto">
              <a:xfrm>
                <a:off x="3268" y="2846"/>
                <a:ext cx="1743" cy="2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usual http response msg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0270" name="Group 94"/>
          <p:cNvGrpSpPr>
            <a:grpSpLocks/>
          </p:cNvGrpSpPr>
          <p:nvPr/>
        </p:nvGrpSpPr>
        <p:grpSpPr bwMode="auto">
          <a:xfrm>
            <a:off x="2209800" y="5722938"/>
            <a:ext cx="3305175" cy="407987"/>
            <a:chOff x="1392" y="3605"/>
            <a:chExt cx="2082" cy="257"/>
          </a:xfrm>
        </p:grpSpPr>
        <p:sp>
          <p:nvSpPr>
            <p:cNvPr id="50200" name="Line 24"/>
            <p:cNvSpPr>
              <a:spLocks noChangeShapeType="1"/>
            </p:cNvSpPr>
            <p:nvPr/>
          </p:nvSpPr>
          <p:spPr bwMode="auto">
            <a:xfrm flipH="1">
              <a:off x="1392" y="3605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0201" name="Group 25"/>
            <p:cNvGrpSpPr>
              <a:grpSpLocks/>
            </p:cNvGrpSpPr>
            <p:nvPr/>
          </p:nvGrpSpPr>
          <p:grpSpPr bwMode="auto">
            <a:xfrm>
              <a:off x="1552" y="3625"/>
              <a:ext cx="1743" cy="237"/>
              <a:chOff x="3268" y="2846"/>
              <a:chExt cx="1743" cy="237"/>
            </a:xfrm>
          </p:grpSpPr>
          <p:sp>
            <p:nvSpPr>
              <p:cNvPr id="50202" name="Rectangle 26"/>
              <p:cNvSpPr>
                <a:spLocks noChangeArrowheads="1"/>
              </p:cNvSpPr>
              <p:nvPr/>
            </p:nvSpPr>
            <p:spPr bwMode="auto">
              <a:xfrm>
                <a:off x="3282" y="2856"/>
                <a:ext cx="1692" cy="198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03" name="Text Box 27"/>
              <p:cNvSpPr txBox="1">
                <a:spLocks noChangeArrowheads="1"/>
              </p:cNvSpPr>
              <p:nvPr/>
            </p:nvSpPr>
            <p:spPr bwMode="auto">
              <a:xfrm>
                <a:off x="3268" y="2846"/>
                <a:ext cx="1743" cy="23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usual http response msg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50235" name="Text Box 59"/>
          <p:cNvSpPr txBox="1">
            <a:spLocks noChangeArrowheads="1"/>
          </p:cNvSpPr>
          <p:nvPr/>
        </p:nvSpPr>
        <p:spPr bwMode="auto">
          <a:xfrm>
            <a:off x="763588" y="2530475"/>
            <a:ext cx="1787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cookie file</a:t>
            </a:r>
          </a:p>
        </p:txBody>
      </p:sp>
      <p:sp>
        <p:nvSpPr>
          <p:cNvPr id="50242" name="Text Box 66"/>
          <p:cNvSpPr txBox="1">
            <a:spLocks noChangeArrowheads="1"/>
          </p:cNvSpPr>
          <p:nvPr/>
        </p:nvSpPr>
        <p:spPr bwMode="auto">
          <a:xfrm>
            <a:off x="58738" y="4303713"/>
            <a:ext cx="1808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one week later:</a:t>
            </a:r>
          </a:p>
        </p:txBody>
      </p:sp>
      <p:grpSp>
        <p:nvGrpSpPr>
          <p:cNvPr id="50265" name="Group 89"/>
          <p:cNvGrpSpPr>
            <a:grpSpLocks/>
          </p:cNvGrpSpPr>
          <p:nvPr/>
        </p:nvGrpSpPr>
        <p:grpSpPr bwMode="auto">
          <a:xfrm>
            <a:off x="2209800" y="3589338"/>
            <a:ext cx="5638800" cy="1119187"/>
            <a:chOff x="1392" y="2261"/>
            <a:chExt cx="3552" cy="705"/>
          </a:xfrm>
        </p:grpSpPr>
        <p:sp>
          <p:nvSpPr>
            <p:cNvPr id="50188" name="Line 12"/>
            <p:cNvSpPr>
              <a:spLocks noChangeShapeType="1"/>
            </p:cNvSpPr>
            <p:nvPr/>
          </p:nvSpPr>
          <p:spPr bwMode="auto">
            <a:xfrm>
              <a:off x="1392" y="2357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1" name="Text Box 15"/>
            <p:cNvSpPr txBox="1">
              <a:spLocks noChangeArrowheads="1"/>
            </p:cNvSpPr>
            <p:nvPr/>
          </p:nvSpPr>
          <p:spPr bwMode="auto">
            <a:xfrm>
              <a:off x="1548" y="2261"/>
              <a:ext cx="1689" cy="3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usual http request msg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b="1">
                  <a:latin typeface="Courier New" pitchFamily="49" charset="0"/>
                </a:rPr>
                <a:t>cookie: 1678</a:t>
              </a:r>
            </a:p>
          </p:txBody>
        </p:sp>
        <p:sp>
          <p:nvSpPr>
            <p:cNvPr id="50204" name="Text Box 28"/>
            <p:cNvSpPr txBox="1">
              <a:spLocks noChangeArrowheads="1"/>
            </p:cNvSpPr>
            <p:nvPr/>
          </p:nvSpPr>
          <p:spPr bwMode="auto">
            <a:xfrm>
              <a:off x="3501" y="2332"/>
              <a:ext cx="703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cookie-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specific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action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50218" name="Line 42"/>
            <p:cNvSpPr>
              <a:spLocks noChangeShapeType="1"/>
            </p:cNvSpPr>
            <p:nvPr/>
          </p:nvSpPr>
          <p:spPr bwMode="auto">
            <a:xfrm flipV="1">
              <a:off x="4252" y="2367"/>
              <a:ext cx="692" cy="2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0259" name="Group 83"/>
            <p:cNvGrpSpPr>
              <a:grpSpLocks/>
            </p:cNvGrpSpPr>
            <p:nvPr/>
          </p:nvGrpSpPr>
          <p:grpSpPr bwMode="auto">
            <a:xfrm>
              <a:off x="4306" y="2363"/>
              <a:ext cx="557" cy="231"/>
              <a:chOff x="4306" y="2273"/>
              <a:chExt cx="557" cy="231"/>
            </a:xfrm>
          </p:grpSpPr>
          <p:sp>
            <p:nvSpPr>
              <p:cNvPr id="50248" name="Rectangle 72"/>
              <p:cNvSpPr>
                <a:spLocks noChangeArrowheads="1"/>
              </p:cNvSpPr>
              <p:nvPr/>
            </p:nvSpPr>
            <p:spPr bwMode="auto">
              <a:xfrm>
                <a:off x="4409" y="2365"/>
                <a:ext cx="384" cy="96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19" name="Text Box 43"/>
              <p:cNvSpPr txBox="1">
                <a:spLocks noChangeArrowheads="1"/>
              </p:cNvSpPr>
              <p:nvPr/>
            </p:nvSpPr>
            <p:spPr bwMode="auto">
              <a:xfrm>
                <a:off x="4306" y="2273"/>
                <a:ext cx="55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access</a:t>
                </a:r>
              </a:p>
            </p:txBody>
          </p:sp>
        </p:grpSp>
      </p:grpSp>
      <p:grpSp>
        <p:nvGrpSpPr>
          <p:cNvPr id="50257" name="Group 81"/>
          <p:cNvGrpSpPr>
            <a:grpSpLocks/>
          </p:cNvGrpSpPr>
          <p:nvPr/>
        </p:nvGrpSpPr>
        <p:grpSpPr bwMode="auto">
          <a:xfrm>
            <a:off x="755650" y="1804988"/>
            <a:ext cx="1438275" cy="771525"/>
            <a:chOff x="476" y="1047"/>
            <a:chExt cx="906" cy="486"/>
          </a:xfrm>
        </p:grpSpPr>
        <p:sp>
          <p:nvSpPr>
            <p:cNvPr id="50243" name="AutoShape 67"/>
            <p:cNvSpPr>
              <a:spLocks noChangeArrowheads="1"/>
            </p:cNvSpPr>
            <p:nvPr/>
          </p:nvSpPr>
          <p:spPr bwMode="auto">
            <a:xfrm>
              <a:off x="527" y="1047"/>
              <a:ext cx="855" cy="486"/>
            </a:xfrm>
            <a:prstGeom prst="can">
              <a:avLst>
                <a:gd name="adj" fmla="val 25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36" name="Text Box 60"/>
            <p:cNvSpPr txBox="1">
              <a:spLocks noChangeArrowheads="1"/>
            </p:cNvSpPr>
            <p:nvPr/>
          </p:nvSpPr>
          <p:spPr bwMode="auto">
            <a:xfrm>
              <a:off x="476" y="1134"/>
              <a:ext cx="72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ebay 8734</a:t>
              </a:r>
            </a:p>
          </p:txBody>
        </p:sp>
      </p:grpSp>
      <p:sp>
        <p:nvSpPr>
          <p:cNvPr id="50244" name="AutoShape 68"/>
          <p:cNvSpPr>
            <a:spLocks noChangeArrowheads="1"/>
          </p:cNvSpPr>
          <p:nvPr/>
        </p:nvSpPr>
        <p:spPr bwMode="auto">
          <a:xfrm>
            <a:off x="7956550" y="3343275"/>
            <a:ext cx="527050" cy="825500"/>
          </a:xfrm>
          <a:prstGeom prst="can">
            <a:avLst>
              <a:gd name="adj" fmla="val 3915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0271" name="Group 95"/>
          <p:cNvGrpSpPr>
            <a:grpSpLocks/>
          </p:cNvGrpSpPr>
          <p:nvPr/>
        </p:nvGrpSpPr>
        <p:grpSpPr bwMode="auto">
          <a:xfrm>
            <a:off x="2200275" y="2106613"/>
            <a:ext cx="5921375" cy="1296987"/>
            <a:chOff x="1386" y="1327"/>
            <a:chExt cx="3730" cy="817"/>
          </a:xfrm>
        </p:grpSpPr>
        <p:sp>
          <p:nvSpPr>
            <p:cNvPr id="50180" name="Line 4"/>
            <p:cNvSpPr>
              <a:spLocks noChangeShapeType="1"/>
            </p:cNvSpPr>
            <p:nvPr/>
          </p:nvSpPr>
          <p:spPr bwMode="auto">
            <a:xfrm>
              <a:off x="1386" y="1355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4" name="Text Box 8"/>
            <p:cNvSpPr txBox="1">
              <a:spLocks noChangeArrowheads="1"/>
            </p:cNvSpPr>
            <p:nvPr/>
          </p:nvSpPr>
          <p:spPr bwMode="auto">
            <a:xfrm>
              <a:off x="1554" y="1327"/>
              <a:ext cx="1689" cy="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usual http request msg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50207" name="Text Box 31"/>
            <p:cNvSpPr txBox="1">
              <a:spLocks noChangeArrowheads="1"/>
            </p:cNvSpPr>
            <p:nvPr/>
          </p:nvSpPr>
          <p:spPr bwMode="auto">
            <a:xfrm>
              <a:off x="3270" y="1390"/>
              <a:ext cx="1227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Amazon server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creates ID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1678 for user</a:t>
              </a:r>
              <a:endParaRPr lang="en-US" sz="2000"/>
            </a:p>
          </p:txBody>
        </p:sp>
        <p:grpSp>
          <p:nvGrpSpPr>
            <p:cNvPr id="50258" name="Group 82"/>
            <p:cNvGrpSpPr>
              <a:grpSpLocks/>
            </p:cNvGrpSpPr>
            <p:nvPr/>
          </p:nvGrpSpPr>
          <p:grpSpPr bwMode="auto">
            <a:xfrm>
              <a:off x="4377" y="1730"/>
              <a:ext cx="739" cy="414"/>
              <a:chOff x="4377" y="1640"/>
              <a:chExt cx="739" cy="414"/>
            </a:xfrm>
          </p:grpSpPr>
          <p:sp>
            <p:nvSpPr>
              <p:cNvPr id="50216" name="Line 40"/>
              <p:cNvSpPr>
                <a:spLocks noChangeShapeType="1"/>
              </p:cNvSpPr>
              <p:nvPr/>
            </p:nvSpPr>
            <p:spPr bwMode="auto">
              <a:xfrm>
                <a:off x="4377" y="1640"/>
                <a:ext cx="659" cy="41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49" name="Rectangle 73"/>
              <p:cNvSpPr>
                <a:spLocks noChangeArrowheads="1"/>
              </p:cNvSpPr>
              <p:nvPr/>
            </p:nvSpPr>
            <p:spPr bwMode="auto">
              <a:xfrm>
                <a:off x="4470" y="1729"/>
                <a:ext cx="602" cy="243"/>
              </a:xfrm>
              <a:prstGeom prst="rect">
                <a:avLst/>
              </a:prstGeom>
              <a:solidFill>
                <a:schemeClr val="bg1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17" name="Text Box 41"/>
              <p:cNvSpPr txBox="1">
                <a:spLocks noChangeArrowheads="1"/>
              </p:cNvSpPr>
              <p:nvPr/>
            </p:nvSpPr>
            <p:spPr bwMode="auto">
              <a:xfrm>
                <a:off x="4381" y="1702"/>
                <a:ext cx="735" cy="31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lnSpc>
                    <a:spcPct val="75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create</a:t>
                </a:r>
              </a:p>
              <a:p>
                <a:pPr>
                  <a:lnSpc>
                    <a:spcPct val="75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    entry</a:t>
                </a:r>
              </a:p>
            </p:txBody>
          </p:sp>
        </p:grpSp>
      </p:grpSp>
      <p:grpSp>
        <p:nvGrpSpPr>
          <p:cNvPr id="50264" name="Group 88"/>
          <p:cNvGrpSpPr>
            <a:grpSpLocks/>
          </p:cNvGrpSpPr>
          <p:nvPr/>
        </p:nvGrpSpPr>
        <p:grpSpPr bwMode="auto">
          <a:xfrm>
            <a:off x="728663" y="2598738"/>
            <a:ext cx="4805362" cy="1087437"/>
            <a:chOff x="459" y="1637"/>
            <a:chExt cx="3027" cy="685"/>
          </a:xfrm>
        </p:grpSpPr>
        <p:sp>
          <p:nvSpPr>
            <p:cNvPr id="50185" name="Line 9"/>
            <p:cNvSpPr>
              <a:spLocks noChangeShapeType="1"/>
            </p:cNvSpPr>
            <p:nvPr/>
          </p:nvSpPr>
          <p:spPr bwMode="auto">
            <a:xfrm flipH="1">
              <a:off x="1404" y="1637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7" name="Text Box 11"/>
            <p:cNvSpPr txBox="1">
              <a:spLocks noChangeArrowheads="1"/>
            </p:cNvSpPr>
            <p:nvPr/>
          </p:nvSpPr>
          <p:spPr bwMode="auto">
            <a:xfrm>
              <a:off x="1552" y="1650"/>
              <a:ext cx="1665" cy="3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usual http response 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b="1">
                  <a:latin typeface="Courier New" pitchFamily="49" charset="0"/>
                </a:rPr>
                <a:t>Set-cookie: 1678 </a:t>
              </a:r>
            </a:p>
          </p:txBody>
        </p:sp>
        <p:grpSp>
          <p:nvGrpSpPr>
            <p:cNvPr id="50252" name="Group 76"/>
            <p:cNvGrpSpPr>
              <a:grpSpLocks/>
            </p:cNvGrpSpPr>
            <p:nvPr/>
          </p:nvGrpSpPr>
          <p:grpSpPr bwMode="auto">
            <a:xfrm>
              <a:off x="459" y="1836"/>
              <a:ext cx="1004" cy="486"/>
              <a:chOff x="684" y="1746"/>
              <a:chExt cx="1004" cy="486"/>
            </a:xfrm>
          </p:grpSpPr>
          <p:sp>
            <p:nvSpPr>
              <p:cNvPr id="50250" name="AutoShape 74"/>
              <p:cNvSpPr>
                <a:spLocks noChangeArrowheads="1"/>
              </p:cNvSpPr>
              <p:nvPr/>
            </p:nvSpPr>
            <p:spPr bwMode="auto">
              <a:xfrm>
                <a:off x="735" y="1746"/>
                <a:ext cx="829" cy="486"/>
              </a:xfrm>
              <a:prstGeom prst="can">
                <a:avLst>
                  <a:gd name="adj" fmla="val 25000"/>
                </a:avLst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51" name="Text Box 75"/>
              <p:cNvSpPr txBox="1">
                <a:spLocks noChangeArrowheads="1"/>
              </p:cNvSpPr>
              <p:nvPr/>
            </p:nvSpPr>
            <p:spPr bwMode="auto">
              <a:xfrm>
                <a:off x="684" y="1833"/>
                <a:ext cx="10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solidFill>
                      <a:schemeClr val="bg1"/>
                    </a:solidFill>
                    <a:latin typeface="Arial" charset="0"/>
                  </a:rPr>
                  <a:t>ebay 8734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solidFill>
                      <a:schemeClr val="bg1"/>
                    </a:solidFill>
                    <a:latin typeface="Arial" charset="0"/>
                  </a:rPr>
                  <a:t>amazon 1678</a:t>
                </a:r>
              </a:p>
            </p:txBody>
          </p:sp>
        </p:grpSp>
      </p:grpSp>
      <p:grpSp>
        <p:nvGrpSpPr>
          <p:cNvPr id="50269" name="Group 93"/>
          <p:cNvGrpSpPr>
            <a:grpSpLocks/>
          </p:cNvGrpSpPr>
          <p:nvPr/>
        </p:nvGrpSpPr>
        <p:grpSpPr bwMode="auto">
          <a:xfrm>
            <a:off x="2181225" y="4192588"/>
            <a:ext cx="5705475" cy="1992312"/>
            <a:chOff x="1374" y="2641"/>
            <a:chExt cx="3594" cy="1255"/>
          </a:xfrm>
        </p:grpSpPr>
        <p:sp>
          <p:nvSpPr>
            <p:cNvPr id="50196" name="Line 20"/>
            <p:cNvSpPr>
              <a:spLocks noChangeShapeType="1"/>
            </p:cNvSpPr>
            <p:nvPr/>
          </p:nvSpPr>
          <p:spPr bwMode="auto">
            <a:xfrm>
              <a:off x="1374" y="3293"/>
              <a:ext cx="2082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9" name="Text Box 23"/>
            <p:cNvSpPr txBox="1">
              <a:spLocks noChangeArrowheads="1"/>
            </p:cNvSpPr>
            <p:nvPr/>
          </p:nvSpPr>
          <p:spPr bwMode="auto">
            <a:xfrm>
              <a:off x="1561" y="3171"/>
              <a:ext cx="1689" cy="3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usual http request msg</a:t>
              </a:r>
            </a:p>
            <a:p>
              <a:pPr algn="ctr">
                <a:lnSpc>
                  <a:spcPct val="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b="1">
                  <a:latin typeface="Courier New" pitchFamily="49" charset="0"/>
                </a:rPr>
                <a:t>cookie: 1678</a:t>
              </a:r>
            </a:p>
          </p:txBody>
        </p:sp>
        <p:sp>
          <p:nvSpPr>
            <p:cNvPr id="50205" name="Text Box 29"/>
            <p:cNvSpPr txBox="1">
              <a:spLocks noChangeArrowheads="1"/>
            </p:cNvSpPr>
            <p:nvPr/>
          </p:nvSpPr>
          <p:spPr bwMode="auto">
            <a:xfrm>
              <a:off x="3494" y="3262"/>
              <a:ext cx="778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cookie-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spectific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chemeClr val="accent2"/>
                  </a:solidFill>
                </a:rPr>
                <a:t>action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50220" name="Line 44"/>
            <p:cNvSpPr>
              <a:spLocks noChangeShapeType="1"/>
            </p:cNvSpPr>
            <p:nvPr/>
          </p:nvSpPr>
          <p:spPr bwMode="auto">
            <a:xfrm flipV="1">
              <a:off x="4181" y="2641"/>
              <a:ext cx="787" cy="8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47" name="Text Box 71"/>
            <p:cNvSpPr txBox="1">
              <a:spLocks noChangeArrowheads="1"/>
            </p:cNvSpPr>
            <p:nvPr/>
          </p:nvSpPr>
          <p:spPr bwMode="auto">
            <a:xfrm>
              <a:off x="4287" y="2939"/>
              <a:ext cx="557" cy="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access</a:t>
              </a:r>
            </a:p>
          </p:txBody>
        </p:sp>
      </p:grpSp>
      <p:grpSp>
        <p:nvGrpSpPr>
          <p:cNvPr id="50253" name="Group 77"/>
          <p:cNvGrpSpPr>
            <a:grpSpLocks/>
          </p:cNvGrpSpPr>
          <p:nvPr/>
        </p:nvGrpSpPr>
        <p:grpSpPr bwMode="auto">
          <a:xfrm>
            <a:off x="742950" y="4799013"/>
            <a:ext cx="1593850" cy="771525"/>
            <a:chOff x="684" y="1746"/>
            <a:chExt cx="1004" cy="486"/>
          </a:xfrm>
        </p:grpSpPr>
        <p:sp>
          <p:nvSpPr>
            <p:cNvPr id="50254" name="AutoShape 78"/>
            <p:cNvSpPr>
              <a:spLocks noChangeArrowheads="1"/>
            </p:cNvSpPr>
            <p:nvPr/>
          </p:nvSpPr>
          <p:spPr bwMode="auto">
            <a:xfrm>
              <a:off x="735" y="1746"/>
              <a:ext cx="829" cy="486"/>
            </a:xfrm>
            <a:prstGeom prst="can">
              <a:avLst>
                <a:gd name="adj" fmla="val 25000"/>
              </a:avLst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55" name="Text Box 79"/>
            <p:cNvSpPr txBox="1">
              <a:spLocks noChangeArrowheads="1"/>
            </p:cNvSpPr>
            <p:nvPr/>
          </p:nvSpPr>
          <p:spPr bwMode="auto">
            <a:xfrm>
              <a:off x="684" y="1833"/>
              <a:ext cx="100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ebay 8734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amazon 1678</a:t>
              </a:r>
            </a:p>
          </p:txBody>
        </p:sp>
      </p:grpSp>
      <p:sp>
        <p:nvSpPr>
          <p:cNvPr id="50256" name="Text Box 80"/>
          <p:cNvSpPr txBox="1">
            <a:spLocks noChangeArrowheads="1"/>
          </p:cNvSpPr>
          <p:nvPr/>
        </p:nvSpPr>
        <p:spPr bwMode="auto">
          <a:xfrm>
            <a:off x="7831138" y="4248150"/>
            <a:ext cx="1150937" cy="6413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backend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database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50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3000"/>
                                        <p:tgtEl>
                                          <p:spTgt spid="5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5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5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5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50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35" grpId="0"/>
      <p:bldP spid="5024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62217-E6D7-4C77-BB67-CB394B021DF9}" type="slidenum">
              <a:rPr lang="en-US"/>
              <a:pPr/>
              <a:t>38</a:t>
            </a:fld>
            <a:endParaRPr lang="en-US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Cookies (continued)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477963"/>
            <a:ext cx="3810000" cy="2641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What cookies can bring:</a:t>
            </a:r>
            <a:endParaRPr lang="en-US" sz="2400"/>
          </a:p>
          <a:p>
            <a:r>
              <a:rPr lang="en-US" sz="2400"/>
              <a:t>authorization</a:t>
            </a:r>
          </a:p>
          <a:p>
            <a:r>
              <a:rPr lang="en-US" sz="2400"/>
              <a:t>shopping carts</a:t>
            </a:r>
          </a:p>
          <a:p>
            <a:r>
              <a:rPr lang="en-US" sz="2400"/>
              <a:t>recommendations</a:t>
            </a:r>
          </a:p>
          <a:p>
            <a:r>
              <a:rPr lang="en-US" sz="2400"/>
              <a:t>user session state (Web e-mail)</a:t>
            </a:r>
          </a:p>
        </p:txBody>
      </p:sp>
      <p:sp>
        <p:nvSpPr>
          <p:cNvPr id="122893" name="Rectangle 13"/>
          <p:cNvSpPr>
            <a:spLocks noChangeArrowheads="1"/>
          </p:cNvSpPr>
          <p:nvPr/>
        </p:nvSpPr>
        <p:spPr bwMode="auto">
          <a:xfrm>
            <a:off x="4911725" y="1411288"/>
            <a:ext cx="3810000" cy="2233612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u="sng">
                <a:solidFill>
                  <a:srgbClr val="FF0000"/>
                </a:solidFill>
              </a:rPr>
              <a:t>Cookies and privacy:</a:t>
            </a:r>
            <a:endParaRPr lang="en-US"/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cookies permit sites to learn a lot about you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you may supply name and e-mail to sites</a:t>
            </a:r>
          </a:p>
        </p:txBody>
      </p:sp>
      <p:sp>
        <p:nvSpPr>
          <p:cNvPr id="122894" name="Text Box 14"/>
          <p:cNvSpPr txBox="1">
            <a:spLocks noChangeArrowheads="1"/>
          </p:cNvSpPr>
          <p:nvPr/>
        </p:nvSpPr>
        <p:spPr bwMode="auto">
          <a:xfrm>
            <a:off x="7321550" y="1177925"/>
            <a:ext cx="798513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chemeClr val="accent2"/>
                </a:solidFill>
              </a:rPr>
              <a:t>aside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122895" name="Rectangle 15"/>
          <p:cNvSpPr>
            <a:spLocks noChangeArrowheads="1"/>
          </p:cNvSpPr>
          <p:nvPr/>
        </p:nvSpPr>
        <p:spPr bwMode="auto">
          <a:xfrm>
            <a:off x="411163" y="4090988"/>
            <a:ext cx="5702300" cy="264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u="sng">
                <a:solidFill>
                  <a:srgbClr val="FF0000"/>
                </a:solidFill>
              </a:rPr>
              <a:t>How to keep “state”:</a:t>
            </a:r>
            <a:endParaRPr lang="en-US"/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protocol endpoints: maintain state at sender/receiver over multiple transactions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cookies: http messages carry state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D9832-7118-43C8-AF1B-8438BA635D87}" type="slidenum">
              <a:rPr lang="en-US"/>
              <a:pPr/>
              <a:t>39</a:t>
            </a:fld>
            <a:endParaRPr lang="en-US"/>
          </a:p>
        </p:txBody>
      </p:sp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Web caches (proxy server)</a:t>
            </a:r>
            <a:endParaRPr lang="en-US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9400" y="1957388"/>
            <a:ext cx="3767138" cy="3762375"/>
          </a:xfrm>
        </p:spPr>
        <p:txBody>
          <a:bodyPr/>
          <a:lstStyle/>
          <a:p>
            <a:r>
              <a:rPr lang="en-US" sz="2400"/>
              <a:t>user sets browser: Web accesses via  cache</a:t>
            </a:r>
          </a:p>
          <a:p>
            <a:r>
              <a:rPr lang="en-US" sz="2400"/>
              <a:t>browser sends all HTTP requests to cache</a:t>
            </a:r>
          </a:p>
          <a:p>
            <a:pPr lvl="1"/>
            <a:r>
              <a:rPr lang="en-US" sz="2000"/>
              <a:t>object in cache: cache returns object </a:t>
            </a:r>
          </a:p>
          <a:p>
            <a:pPr lvl="1"/>
            <a:r>
              <a:rPr lang="en-US" sz="2000"/>
              <a:t>else cache requests object from origin server, then returns object to client</a:t>
            </a:r>
          </a:p>
        </p:txBody>
      </p:sp>
      <p:sp>
        <p:nvSpPr>
          <p:cNvPr id="171012" name="Rectangle 4"/>
          <p:cNvSpPr>
            <a:spLocks noChangeArrowheads="1"/>
          </p:cNvSpPr>
          <p:nvPr/>
        </p:nvSpPr>
        <p:spPr bwMode="auto">
          <a:xfrm>
            <a:off x="393700" y="1265238"/>
            <a:ext cx="8750300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>
                <a:solidFill>
                  <a:srgbClr val="FF0000"/>
                </a:solidFill>
              </a:rPr>
              <a:t>Goal:</a:t>
            </a:r>
            <a:r>
              <a:rPr lang="en-US"/>
              <a:t> satisfy client request without involving origin server</a:t>
            </a:r>
          </a:p>
        </p:txBody>
      </p:sp>
      <p:graphicFrame>
        <p:nvGraphicFramePr>
          <p:cNvPr id="171013" name="Object 5"/>
          <p:cNvGraphicFramePr>
            <a:graphicFrameLocks noChangeAspect="1"/>
          </p:cNvGraphicFramePr>
          <p:nvPr/>
        </p:nvGraphicFramePr>
        <p:xfrm>
          <a:off x="4203700" y="2955925"/>
          <a:ext cx="515938" cy="414338"/>
        </p:xfrm>
        <a:graphic>
          <a:graphicData uri="http://schemas.openxmlformats.org/presentationml/2006/ole">
            <p:oleObj spid="_x0000_s171013" name="Clip" r:id="rId4" imgW="1305000" imgH="1085760" progId="">
              <p:embed/>
            </p:oleObj>
          </a:graphicData>
        </a:graphic>
      </p:graphicFrame>
      <p:sp>
        <p:nvSpPr>
          <p:cNvPr id="171014" name="Text Box 6"/>
          <p:cNvSpPr txBox="1">
            <a:spLocks noChangeArrowheads="1"/>
          </p:cNvSpPr>
          <p:nvPr/>
        </p:nvSpPr>
        <p:spPr bwMode="auto">
          <a:xfrm>
            <a:off x="4143375" y="3368675"/>
            <a:ext cx="714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client</a:t>
            </a:r>
            <a:endParaRPr lang="en-US">
              <a:latin typeface="Times New Roman" pitchFamily="18" charset="0"/>
            </a:endParaRPr>
          </a:p>
        </p:txBody>
      </p:sp>
      <p:graphicFrame>
        <p:nvGraphicFramePr>
          <p:cNvPr id="171015" name="Object 7"/>
          <p:cNvGraphicFramePr>
            <a:graphicFrameLocks noChangeAspect="1"/>
          </p:cNvGraphicFramePr>
          <p:nvPr/>
        </p:nvGraphicFramePr>
        <p:xfrm>
          <a:off x="4268788" y="4826000"/>
          <a:ext cx="515937" cy="412750"/>
        </p:xfrm>
        <a:graphic>
          <a:graphicData uri="http://schemas.openxmlformats.org/presentationml/2006/ole">
            <p:oleObj spid="_x0000_s171015" name="Clip" r:id="rId5" imgW="1305000" imgH="1085760" progId="">
              <p:embed/>
            </p:oleObj>
          </a:graphicData>
        </a:graphic>
      </p:graphicFrame>
      <p:sp>
        <p:nvSpPr>
          <p:cNvPr id="171016" name="Text Box 8"/>
          <p:cNvSpPr txBox="1">
            <a:spLocks noChangeArrowheads="1"/>
          </p:cNvSpPr>
          <p:nvPr/>
        </p:nvSpPr>
        <p:spPr bwMode="auto">
          <a:xfrm>
            <a:off x="6024563" y="2774950"/>
            <a:ext cx="9556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Proxy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server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171017" name="Group 9"/>
          <p:cNvGrpSpPr>
            <a:grpSpLocks/>
          </p:cNvGrpSpPr>
          <p:nvPr/>
        </p:nvGrpSpPr>
        <p:grpSpPr bwMode="auto">
          <a:xfrm>
            <a:off x="6249988" y="3556000"/>
            <a:ext cx="346075" cy="742950"/>
            <a:chOff x="4180" y="783"/>
            <a:chExt cx="150" cy="307"/>
          </a:xfrm>
        </p:grpSpPr>
        <p:sp>
          <p:nvSpPr>
            <p:cNvPr id="171018" name="AutoShape 10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19" name="Rectangle 11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0" name="Rectangle 12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1" name="AutoShape 13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2" name="Line 14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3" name="Line 15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4" name="Rectangle 16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25" name="Rectangle 17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1029" name="Text Box 21"/>
          <p:cNvSpPr txBox="1">
            <a:spLocks noChangeArrowheads="1"/>
          </p:cNvSpPr>
          <p:nvPr/>
        </p:nvSpPr>
        <p:spPr bwMode="auto">
          <a:xfrm>
            <a:off x="4298950" y="5284788"/>
            <a:ext cx="7143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client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171061" name="Group 53"/>
          <p:cNvGrpSpPr>
            <a:grpSpLocks/>
          </p:cNvGrpSpPr>
          <p:nvPr/>
        </p:nvGrpSpPr>
        <p:grpSpPr bwMode="auto">
          <a:xfrm>
            <a:off x="4567238" y="4095750"/>
            <a:ext cx="1593850" cy="760413"/>
            <a:chOff x="2877" y="2580"/>
            <a:chExt cx="1004" cy="479"/>
          </a:xfrm>
        </p:grpSpPr>
        <p:sp>
          <p:nvSpPr>
            <p:cNvPr id="171027" name="Line 19"/>
            <p:cNvSpPr>
              <a:spLocks noChangeShapeType="1"/>
            </p:cNvSpPr>
            <p:nvPr/>
          </p:nvSpPr>
          <p:spPr bwMode="auto">
            <a:xfrm flipV="1">
              <a:off x="2998" y="2580"/>
              <a:ext cx="883" cy="47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1" name="Text Box 23"/>
            <p:cNvSpPr txBox="1">
              <a:spLocks noChangeArrowheads="1"/>
            </p:cNvSpPr>
            <p:nvPr/>
          </p:nvSpPr>
          <p:spPr bwMode="auto">
            <a:xfrm rot="-1692639">
              <a:off x="2877" y="2646"/>
              <a:ext cx="9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HTTP request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171062" name="Group 54"/>
          <p:cNvGrpSpPr>
            <a:grpSpLocks/>
          </p:cNvGrpSpPr>
          <p:nvPr/>
        </p:nvGrpSpPr>
        <p:grpSpPr bwMode="auto">
          <a:xfrm>
            <a:off x="4773613" y="4183063"/>
            <a:ext cx="1620837" cy="785812"/>
            <a:chOff x="3007" y="2635"/>
            <a:chExt cx="1021" cy="495"/>
          </a:xfrm>
        </p:grpSpPr>
        <p:sp>
          <p:nvSpPr>
            <p:cNvPr id="171028" name="Line 20"/>
            <p:cNvSpPr>
              <a:spLocks noChangeShapeType="1"/>
            </p:cNvSpPr>
            <p:nvPr/>
          </p:nvSpPr>
          <p:spPr bwMode="auto">
            <a:xfrm flipH="1">
              <a:off x="3030" y="2635"/>
              <a:ext cx="884" cy="49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3" name="Text Box 25"/>
            <p:cNvSpPr txBox="1">
              <a:spLocks noChangeArrowheads="1"/>
            </p:cNvSpPr>
            <p:nvPr/>
          </p:nvSpPr>
          <p:spPr bwMode="auto">
            <a:xfrm rot="-1737783">
              <a:off x="3007" y="2847"/>
              <a:ext cx="10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HTTP response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171034" name="Group 26"/>
          <p:cNvGrpSpPr>
            <a:grpSpLocks/>
          </p:cNvGrpSpPr>
          <p:nvPr/>
        </p:nvGrpSpPr>
        <p:grpSpPr bwMode="auto">
          <a:xfrm>
            <a:off x="8089900" y="2792413"/>
            <a:ext cx="346075" cy="742950"/>
            <a:chOff x="4180" y="783"/>
            <a:chExt cx="150" cy="307"/>
          </a:xfrm>
        </p:grpSpPr>
        <p:sp>
          <p:nvSpPr>
            <p:cNvPr id="171035" name="AutoShape 2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6" name="Rectangle 2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7" name="Rectangle 2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8" name="AutoShape 3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9" name="Line 3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0" name="Line 3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1" name="Rectangle 3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2" name="Rectangle 3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1043" name="Group 35"/>
          <p:cNvGrpSpPr>
            <a:grpSpLocks/>
          </p:cNvGrpSpPr>
          <p:nvPr/>
        </p:nvGrpSpPr>
        <p:grpSpPr bwMode="auto">
          <a:xfrm>
            <a:off x="8174038" y="4670425"/>
            <a:ext cx="346075" cy="742950"/>
            <a:chOff x="4180" y="783"/>
            <a:chExt cx="150" cy="307"/>
          </a:xfrm>
        </p:grpSpPr>
        <p:sp>
          <p:nvSpPr>
            <p:cNvPr id="171044" name="AutoShape 3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5" name="Rectangle 3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6" name="Rectangle 3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7" name="AutoShape 3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8" name="Line 4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49" name="Line 4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50" name="Rectangle 4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51" name="Rectangle 4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1057" name="Group 49"/>
          <p:cNvGrpSpPr>
            <a:grpSpLocks/>
          </p:cNvGrpSpPr>
          <p:nvPr/>
        </p:nvGrpSpPr>
        <p:grpSpPr bwMode="auto">
          <a:xfrm>
            <a:off x="4765675" y="3141663"/>
            <a:ext cx="3251200" cy="730250"/>
            <a:chOff x="3002" y="1979"/>
            <a:chExt cx="2048" cy="460"/>
          </a:xfrm>
        </p:grpSpPr>
        <p:sp>
          <p:nvSpPr>
            <p:cNvPr id="171026" name="Freeform 18"/>
            <p:cNvSpPr>
              <a:spLocks/>
            </p:cNvSpPr>
            <p:nvPr/>
          </p:nvSpPr>
          <p:spPr bwMode="auto">
            <a:xfrm>
              <a:off x="3002" y="1979"/>
              <a:ext cx="2048" cy="460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011" y="460"/>
                </a:cxn>
                <a:cxn ang="0">
                  <a:pos x="2048" y="0"/>
                </a:cxn>
              </a:cxnLst>
              <a:rect l="0" t="0" r="r" b="b"/>
              <a:pathLst>
                <a:path w="2048" h="460">
                  <a:moveTo>
                    <a:pt x="0" y="2"/>
                  </a:moveTo>
                  <a:lnTo>
                    <a:pt x="1011" y="460"/>
                  </a:lnTo>
                  <a:lnTo>
                    <a:pt x="2048" y="0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0" name="Text Box 22"/>
            <p:cNvSpPr txBox="1">
              <a:spLocks noChangeArrowheads="1"/>
            </p:cNvSpPr>
            <p:nvPr/>
          </p:nvSpPr>
          <p:spPr bwMode="auto">
            <a:xfrm rot="1422049">
              <a:off x="3064" y="2006"/>
              <a:ext cx="9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HTTP request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171053" name="Text Box 45"/>
            <p:cNvSpPr txBox="1">
              <a:spLocks noChangeArrowheads="1"/>
            </p:cNvSpPr>
            <p:nvPr/>
          </p:nvSpPr>
          <p:spPr bwMode="auto">
            <a:xfrm rot="-1419968">
              <a:off x="4095" y="2016"/>
              <a:ext cx="9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HTTP request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171055" name="Text Box 47"/>
          <p:cNvSpPr txBox="1">
            <a:spLocks noChangeArrowheads="1"/>
          </p:cNvSpPr>
          <p:nvPr/>
        </p:nvSpPr>
        <p:spPr bwMode="auto">
          <a:xfrm>
            <a:off x="7885113" y="5465763"/>
            <a:ext cx="8001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origin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server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71056" name="Text Box 48"/>
          <p:cNvSpPr txBox="1">
            <a:spLocks noChangeArrowheads="1"/>
          </p:cNvSpPr>
          <p:nvPr/>
        </p:nvSpPr>
        <p:spPr bwMode="auto">
          <a:xfrm>
            <a:off x="7816850" y="1993900"/>
            <a:ext cx="8001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origin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server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71063" name="Rectangle 55"/>
          <p:cNvSpPr>
            <a:spLocks noChangeArrowheads="1"/>
          </p:cNvSpPr>
          <p:nvPr/>
        </p:nvSpPr>
        <p:spPr bwMode="auto">
          <a:xfrm>
            <a:off x="6946900" y="4349750"/>
            <a:ext cx="406400" cy="393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1064" name="Picture 5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97863" y="2632075"/>
            <a:ext cx="527050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grpSp>
        <p:nvGrpSpPr>
          <p:cNvPr id="171068" name="Group 60"/>
          <p:cNvGrpSpPr>
            <a:grpSpLocks/>
          </p:cNvGrpSpPr>
          <p:nvPr/>
        </p:nvGrpSpPr>
        <p:grpSpPr bwMode="auto">
          <a:xfrm>
            <a:off x="3992563" y="2678113"/>
            <a:ext cx="4186237" cy="1814512"/>
            <a:chOff x="2515" y="1687"/>
            <a:chExt cx="2637" cy="1143"/>
          </a:xfrm>
        </p:grpSpPr>
        <p:sp>
          <p:nvSpPr>
            <p:cNvPr id="171052" name="Freeform 44"/>
            <p:cNvSpPr>
              <a:spLocks/>
            </p:cNvSpPr>
            <p:nvPr/>
          </p:nvSpPr>
          <p:spPr bwMode="auto">
            <a:xfrm>
              <a:off x="2985" y="2026"/>
              <a:ext cx="2119" cy="476"/>
            </a:xfrm>
            <a:custGeom>
              <a:avLst/>
              <a:gdLst/>
              <a:ahLst/>
              <a:cxnLst>
                <a:cxn ang="0">
                  <a:pos x="2119" y="0"/>
                </a:cxn>
                <a:cxn ang="0">
                  <a:pos x="1020" y="476"/>
                </a:cxn>
                <a:cxn ang="0">
                  <a:pos x="0" y="8"/>
                </a:cxn>
              </a:cxnLst>
              <a:rect l="0" t="0" r="r" b="b"/>
              <a:pathLst>
                <a:path w="2119" h="476">
                  <a:moveTo>
                    <a:pt x="2119" y="0"/>
                  </a:moveTo>
                  <a:lnTo>
                    <a:pt x="1020" y="476"/>
                  </a:lnTo>
                  <a:lnTo>
                    <a:pt x="0" y="8"/>
                  </a:lnTo>
                </a:path>
              </a:pathLst>
            </a:cu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032" name="Text Box 24"/>
            <p:cNvSpPr txBox="1">
              <a:spLocks noChangeArrowheads="1"/>
            </p:cNvSpPr>
            <p:nvPr/>
          </p:nvSpPr>
          <p:spPr bwMode="auto">
            <a:xfrm rot="1411598">
              <a:off x="2901" y="2244"/>
              <a:ext cx="10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HTTP response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171054" name="Text Box 46"/>
            <p:cNvSpPr txBox="1">
              <a:spLocks noChangeArrowheads="1"/>
            </p:cNvSpPr>
            <p:nvPr/>
          </p:nvSpPr>
          <p:spPr bwMode="auto">
            <a:xfrm rot="-1415789">
              <a:off x="4131" y="2232"/>
              <a:ext cx="102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HTTP response</a:t>
              </a:r>
              <a:endParaRPr lang="en-US">
                <a:latin typeface="Times New Roman" pitchFamily="18" charset="0"/>
              </a:endParaRPr>
            </a:p>
          </p:txBody>
        </p:sp>
        <p:pic>
          <p:nvPicPr>
            <p:cNvPr id="171065" name="Picture 5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79" y="2557"/>
              <a:ext cx="332" cy="2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71067" name="Picture 5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15" y="1687"/>
              <a:ext cx="332" cy="2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71069" name="Picture 6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0188" y="4613275"/>
            <a:ext cx="527050" cy="4333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171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7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17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71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208DB6-9B6D-44E3-8BCD-C88952A14276}" type="slidenum">
              <a:rPr lang="en-US"/>
              <a:pPr/>
              <a:t>40</a:t>
            </a:fld>
            <a:endParaRPr lang="en-US"/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about Web caching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cache acts as both client and server</a:t>
            </a:r>
          </a:p>
          <a:p>
            <a:r>
              <a:rPr lang="en-US" sz="2400"/>
              <a:t>typically cache is installed by ISP (university, company, residential ISP)</a:t>
            </a:r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Why Web caching?</a:t>
            </a:r>
            <a:endParaRPr lang="en-US" sz="2400"/>
          </a:p>
          <a:p>
            <a:r>
              <a:rPr lang="en-US" sz="2400"/>
              <a:t>reduce response time for client request</a:t>
            </a:r>
          </a:p>
          <a:p>
            <a:r>
              <a:rPr lang="en-US" sz="2400"/>
              <a:t>reduce traffic on an institution’s access link.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3BAE2C-D8A8-44F0-9492-4DC18E91BAFF}" type="slidenum">
              <a:rPr lang="en-US"/>
              <a:pPr/>
              <a:t>41</a:t>
            </a:fld>
            <a:endParaRPr lang="en-US"/>
          </a:p>
        </p:txBody>
      </p:sp>
      <p:sp>
        <p:nvSpPr>
          <p:cNvPr id="173058" name="Line 2"/>
          <p:cNvSpPr>
            <a:spLocks noChangeShapeType="1"/>
          </p:cNvSpPr>
          <p:nvPr/>
        </p:nvSpPr>
        <p:spPr bwMode="auto">
          <a:xfrm>
            <a:off x="5067300" y="2076450"/>
            <a:ext cx="285750" cy="1143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Caching example </a:t>
            </a:r>
            <a:endParaRPr lang="en-US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20700" y="1379538"/>
            <a:ext cx="4164013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Assumptions</a:t>
            </a:r>
            <a:endParaRPr lang="en-US" sz="2400"/>
          </a:p>
          <a:p>
            <a:r>
              <a:rPr lang="en-US" sz="2000"/>
              <a:t>average object size = 100,000 bits</a:t>
            </a:r>
          </a:p>
          <a:p>
            <a:r>
              <a:rPr lang="en-US" sz="2000"/>
              <a:t>avg. request rate from institution’s browsers to origin servers = 15/sec</a:t>
            </a:r>
          </a:p>
          <a:p>
            <a:r>
              <a:rPr lang="en-US" sz="2000"/>
              <a:t>delay from institutional router to any origin server and back to router  = 2 sec</a:t>
            </a:r>
          </a:p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Consequences</a:t>
            </a:r>
            <a:endParaRPr lang="en-US" sz="2400"/>
          </a:p>
          <a:p>
            <a:r>
              <a:rPr lang="en-US" sz="1800"/>
              <a:t>utilization on LAN = 15%</a:t>
            </a:r>
          </a:p>
          <a:p>
            <a:r>
              <a:rPr lang="en-US" sz="1800"/>
              <a:t>utilization on access link = 100%</a:t>
            </a:r>
          </a:p>
          <a:p>
            <a:r>
              <a:rPr lang="en-US" sz="1800"/>
              <a:t>total delay   = Internet delay + access delay + LAN delay</a:t>
            </a:r>
          </a:p>
          <a:p>
            <a:pPr>
              <a:buFont typeface="ZapfDingbats" pitchFamily="82" charset="2"/>
              <a:buNone/>
            </a:pPr>
            <a:r>
              <a:rPr lang="en-US" sz="1800"/>
              <a:t>  =  2 sec + minutes + milliseconds</a:t>
            </a:r>
          </a:p>
          <a:p>
            <a:endParaRPr lang="en-US" sz="2000"/>
          </a:p>
          <a:p>
            <a:endParaRPr lang="en-US" sz="2000"/>
          </a:p>
        </p:txBody>
      </p:sp>
      <p:grpSp>
        <p:nvGrpSpPr>
          <p:cNvPr id="173061" name="Group 5"/>
          <p:cNvGrpSpPr>
            <a:grpSpLocks/>
          </p:cNvGrpSpPr>
          <p:nvPr/>
        </p:nvGrpSpPr>
        <p:grpSpPr bwMode="auto">
          <a:xfrm>
            <a:off x="4878388" y="1698625"/>
            <a:ext cx="184150" cy="542925"/>
            <a:chOff x="4180" y="783"/>
            <a:chExt cx="150" cy="307"/>
          </a:xfrm>
        </p:grpSpPr>
        <p:sp>
          <p:nvSpPr>
            <p:cNvPr id="173062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3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4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5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6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7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8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69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3070" name="Group 14"/>
          <p:cNvGrpSpPr>
            <a:grpSpLocks/>
          </p:cNvGrpSpPr>
          <p:nvPr/>
        </p:nvGrpSpPr>
        <p:grpSpPr bwMode="auto">
          <a:xfrm>
            <a:off x="5802313" y="1155700"/>
            <a:ext cx="184150" cy="542925"/>
            <a:chOff x="4180" y="783"/>
            <a:chExt cx="150" cy="307"/>
          </a:xfrm>
        </p:grpSpPr>
        <p:sp>
          <p:nvSpPr>
            <p:cNvPr id="173071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2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3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4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5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6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7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78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3079" name="Group 23"/>
          <p:cNvGrpSpPr>
            <a:grpSpLocks/>
          </p:cNvGrpSpPr>
          <p:nvPr/>
        </p:nvGrpSpPr>
        <p:grpSpPr bwMode="auto">
          <a:xfrm>
            <a:off x="6478588" y="1184275"/>
            <a:ext cx="184150" cy="542925"/>
            <a:chOff x="4180" y="783"/>
            <a:chExt cx="150" cy="307"/>
          </a:xfrm>
        </p:grpSpPr>
        <p:sp>
          <p:nvSpPr>
            <p:cNvPr id="173080" name="AutoShape 2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1" name="Rectangle 2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2" name="Rectangle 2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3" name="AutoShape 2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4" name="Line 2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5" name="Line 2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6" name="Rectangle 3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87" name="Rectangle 3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3088" name="Group 32"/>
          <p:cNvGrpSpPr>
            <a:grpSpLocks/>
          </p:cNvGrpSpPr>
          <p:nvPr/>
        </p:nvGrpSpPr>
        <p:grpSpPr bwMode="auto">
          <a:xfrm>
            <a:off x="7059613" y="1365250"/>
            <a:ext cx="184150" cy="542925"/>
            <a:chOff x="4180" y="783"/>
            <a:chExt cx="150" cy="307"/>
          </a:xfrm>
        </p:grpSpPr>
        <p:sp>
          <p:nvSpPr>
            <p:cNvPr id="173089" name="AutoShape 3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0" name="Rectangle 3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1" name="Rectangle 3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2" name="AutoShape 3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3" name="Line 3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4" name="Line 3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5" name="Rectangle 3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6" name="Rectangle 4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3097" name="Group 41"/>
          <p:cNvGrpSpPr>
            <a:grpSpLocks/>
          </p:cNvGrpSpPr>
          <p:nvPr/>
        </p:nvGrpSpPr>
        <p:grpSpPr bwMode="auto">
          <a:xfrm>
            <a:off x="7373938" y="2155825"/>
            <a:ext cx="184150" cy="542925"/>
            <a:chOff x="4180" y="783"/>
            <a:chExt cx="150" cy="307"/>
          </a:xfrm>
        </p:grpSpPr>
        <p:sp>
          <p:nvSpPr>
            <p:cNvPr id="173098" name="AutoShape 4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099" name="Rectangle 4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00" name="Rectangle 4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01" name="AutoShape 4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02" name="Line 4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03" name="Line 4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04" name="Rectangle 4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05" name="Rectangle 4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3106" name="Text Box 50"/>
          <p:cNvSpPr txBox="1">
            <a:spLocks noChangeArrowheads="1"/>
          </p:cNvSpPr>
          <p:nvPr/>
        </p:nvSpPr>
        <p:spPr bwMode="auto">
          <a:xfrm>
            <a:off x="7600950" y="1208088"/>
            <a:ext cx="1079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origin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servers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73107" name="Line 51"/>
          <p:cNvSpPr>
            <a:spLocks noChangeShapeType="1"/>
          </p:cNvSpPr>
          <p:nvPr/>
        </p:nvSpPr>
        <p:spPr bwMode="auto">
          <a:xfrm>
            <a:off x="5876925" y="1695450"/>
            <a:ext cx="66675" cy="2762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08" name="Line 52"/>
          <p:cNvSpPr>
            <a:spLocks noChangeShapeType="1"/>
          </p:cNvSpPr>
          <p:nvPr/>
        </p:nvSpPr>
        <p:spPr bwMode="auto">
          <a:xfrm flipH="1">
            <a:off x="6505575" y="1733550"/>
            <a:ext cx="9525" cy="238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09" name="Line 53"/>
          <p:cNvSpPr>
            <a:spLocks noChangeShapeType="1"/>
          </p:cNvSpPr>
          <p:nvPr/>
        </p:nvSpPr>
        <p:spPr bwMode="auto">
          <a:xfrm flipH="1">
            <a:off x="6962775" y="1895475"/>
            <a:ext cx="133350" cy="209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10" name="Line 54"/>
          <p:cNvSpPr>
            <a:spLocks noChangeShapeType="1"/>
          </p:cNvSpPr>
          <p:nvPr/>
        </p:nvSpPr>
        <p:spPr bwMode="auto">
          <a:xfrm flipH="1" flipV="1">
            <a:off x="7124700" y="2657475"/>
            <a:ext cx="2476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11" name="Freeform 55"/>
          <p:cNvSpPr>
            <a:spLocks/>
          </p:cNvSpPr>
          <p:nvPr/>
        </p:nvSpPr>
        <p:spPr bwMode="auto">
          <a:xfrm>
            <a:off x="5162550" y="1689100"/>
            <a:ext cx="2174875" cy="1581150"/>
          </a:xfrm>
          <a:custGeom>
            <a:avLst/>
            <a:gdLst/>
            <a:ahLst/>
            <a:cxnLst>
              <a:cxn ang="0">
                <a:pos x="27" y="652"/>
              </a:cxn>
              <a:cxn ang="0">
                <a:pos x="105" y="76"/>
              </a:cxn>
              <a:cxn ang="0">
                <a:pos x="657" y="196"/>
              </a:cxn>
              <a:cxn ang="0">
                <a:pos x="1209" y="100"/>
              </a:cxn>
              <a:cxn ang="0">
                <a:pos x="2001" y="406"/>
              </a:cxn>
              <a:cxn ang="0">
                <a:pos x="2013" y="1144"/>
              </a:cxn>
              <a:cxn ang="0">
                <a:pos x="1581" y="1600"/>
              </a:cxn>
              <a:cxn ang="0">
                <a:pos x="813" y="1516"/>
              </a:cxn>
              <a:cxn ang="0">
                <a:pos x="501" y="1270"/>
              </a:cxn>
              <a:cxn ang="0">
                <a:pos x="183" y="1066"/>
              </a:cxn>
              <a:cxn ang="0">
                <a:pos x="27" y="652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3112" name="Group 56"/>
          <p:cNvGrpSpPr>
            <a:grpSpLocks/>
          </p:cNvGrpSpPr>
          <p:nvPr/>
        </p:nvGrpSpPr>
        <p:grpSpPr bwMode="auto">
          <a:xfrm>
            <a:off x="6145213" y="2890838"/>
            <a:ext cx="501650" cy="233362"/>
            <a:chOff x="3600" y="219"/>
            <a:chExt cx="360" cy="175"/>
          </a:xfrm>
        </p:grpSpPr>
        <p:sp>
          <p:nvSpPr>
            <p:cNvPr id="173113" name="Oval 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14" name="Line 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15" name="Line 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16" name="Rectangle 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73117" name="Oval 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3118" name="Group 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73119" name="Line 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20" name="Line 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21" name="Line 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3122" name="Group 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73123" name="Line 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24" name="Line 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25" name="Line 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3126" name="Text Box 70"/>
          <p:cNvSpPr txBox="1">
            <a:spLocks noChangeArrowheads="1"/>
          </p:cNvSpPr>
          <p:nvPr/>
        </p:nvSpPr>
        <p:spPr bwMode="auto">
          <a:xfrm>
            <a:off x="5595938" y="1998663"/>
            <a:ext cx="1079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public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 Internet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3127" name="Freeform 71"/>
          <p:cNvSpPr>
            <a:spLocks/>
          </p:cNvSpPr>
          <p:nvPr/>
        </p:nvSpPr>
        <p:spPr bwMode="auto">
          <a:xfrm>
            <a:off x="4732338" y="4059238"/>
            <a:ext cx="2965450" cy="1390650"/>
          </a:xfrm>
          <a:custGeom>
            <a:avLst/>
            <a:gdLst/>
            <a:ahLst/>
            <a:cxnLst>
              <a:cxn ang="0">
                <a:pos x="31" y="327"/>
              </a:cxn>
              <a:cxn ang="0">
                <a:pos x="103" y="137"/>
              </a:cxn>
              <a:cxn ang="0">
                <a:pos x="649" y="17"/>
              </a:cxn>
              <a:cxn ang="0">
                <a:pos x="1141" y="35"/>
              </a:cxn>
              <a:cxn ang="0">
                <a:pos x="1763" y="121"/>
              </a:cxn>
              <a:cxn ang="0">
                <a:pos x="1774" y="741"/>
              </a:cxn>
              <a:cxn ang="0">
                <a:pos x="1369" y="845"/>
              </a:cxn>
              <a:cxn ang="0">
                <a:pos x="781" y="851"/>
              </a:cxn>
              <a:cxn ang="0">
                <a:pos x="447" y="847"/>
              </a:cxn>
              <a:cxn ang="0">
                <a:pos x="168" y="676"/>
              </a:cxn>
              <a:cxn ang="0">
                <a:pos x="31" y="327"/>
              </a:cxn>
            </a:cxnLst>
            <a:rect l="0" t="0" r="r" b="b"/>
            <a:pathLst>
              <a:path w="1868" h="876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3128" name="Object 72"/>
          <p:cNvGraphicFramePr>
            <a:graphicFrameLocks noChangeAspect="1"/>
          </p:cNvGraphicFramePr>
          <p:nvPr/>
        </p:nvGraphicFramePr>
        <p:xfrm>
          <a:off x="4979988" y="4803775"/>
          <a:ext cx="444500" cy="357188"/>
        </p:xfrm>
        <a:graphic>
          <a:graphicData uri="http://schemas.openxmlformats.org/presentationml/2006/ole">
            <p:oleObj spid="_x0000_s173128" name="Clip" r:id="rId4" imgW="1305000" imgH="1085760" progId="">
              <p:embed/>
            </p:oleObj>
          </a:graphicData>
        </a:graphic>
      </p:graphicFrame>
      <p:graphicFrame>
        <p:nvGraphicFramePr>
          <p:cNvPr id="173129" name="Object 73"/>
          <p:cNvGraphicFramePr>
            <a:graphicFrameLocks noChangeAspect="1"/>
          </p:cNvGraphicFramePr>
          <p:nvPr/>
        </p:nvGraphicFramePr>
        <p:xfrm>
          <a:off x="5484813" y="4803775"/>
          <a:ext cx="444500" cy="357188"/>
        </p:xfrm>
        <a:graphic>
          <a:graphicData uri="http://schemas.openxmlformats.org/presentationml/2006/ole">
            <p:oleObj spid="_x0000_s173129" name="Clip" r:id="rId5" imgW="1305000" imgH="1085760" progId="">
              <p:embed/>
            </p:oleObj>
          </a:graphicData>
        </a:graphic>
      </p:graphicFrame>
      <p:graphicFrame>
        <p:nvGraphicFramePr>
          <p:cNvPr id="173130" name="Object 74"/>
          <p:cNvGraphicFramePr>
            <a:graphicFrameLocks noChangeAspect="1"/>
          </p:cNvGraphicFramePr>
          <p:nvPr/>
        </p:nvGraphicFramePr>
        <p:xfrm>
          <a:off x="6018213" y="4794250"/>
          <a:ext cx="444500" cy="357188"/>
        </p:xfrm>
        <a:graphic>
          <a:graphicData uri="http://schemas.openxmlformats.org/presentationml/2006/ole">
            <p:oleObj spid="_x0000_s173130" name="Clip" r:id="rId6" imgW="1305000" imgH="1085760" progId="">
              <p:embed/>
            </p:oleObj>
          </a:graphicData>
        </a:graphic>
      </p:graphicFrame>
      <p:graphicFrame>
        <p:nvGraphicFramePr>
          <p:cNvPr id="173131" name="Object 75"/>
          <p:cNvGraphicFramePr>
            <a:graphicFrameLocks noChangeAspect="1"/>
          </p:cNvGraphicFramePr>
          <p:nvPr/>
        </p:nvGraphicFramePr>
        <p:xfrm>
          <a:off x="6532563" y="4803775"/>
          <a:ext cx="444500" cy="357188"/>
        </p:xfrm>
        <a:graphic>
          <a:graphicData uri="http://schemas.openxmlformats.org/presentationml/2006/ole">
            <p:oleObj spid="_x0000_s173131" name="Clip" r:id="rId7" imgW="1305000" imgH="1085760" progId="">
              <p:embed/>
            </p:oleObj>
          </a:graphicData>
        </a:graphic>
      </p:graphicFrame>
      <p:sp>
        <p:nvSpPr>
          <p:cNvPr id="173132" name="Line 76"/>
          <p:cNvSpPr>
            <a:spLocks noChangeShapeType="1"/>
          </p:cNvSpPr>
          <p:nvPr/>
        </p:nvSpPr>
        <p:spPr bwMode="auto">
          <a:xfrm flipV="1">
            <a:off x="5172075" y="4592638"/>
            <a:ext cx="1557338" cy="127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33" name="Line 77"/>
          <p:cNvSpPr>
            <a:spLocks noChangeShapeType="1"/>
          </p:cNvSpPr>
          <p:nvPr/>
        </p:nvSpPr>
        <p:spPr bwMode="auto">
          <a:xfrm>
            <a:off x="5181600" y="4605338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34" name="Line 78"/>
          <p:cNvSpPr>
            <a:spLocks noChangeShapeType="1"/>
          </p:cNvSpPr>
          <p:nvPr/>
        </p:nvSpPr>
        <p:spPr bwMode="auto">
          <a:xfrm>
            <a:off x="5691188" y="4614863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35" name="Line 79"/>
          <p:cNvSpPr>
            <a:spLocks noChangeShapeType="1"/>
          </p:cNvSpPr>
          <p:nvPr/>
        </p:nvSpPr>
        <p:spPr bwMode="auto">
          <a:xfrm>
            <a:off x="6229350" y="4610100"/>
            <a:ext cx="0" cy="195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36" name="Line 80"/>
          <p:cNvSpPr>
            <a:spLocks noChangeShapeType="1"/>
          </p:cNvSpPr>
          <p:nvPr/>
        </p:nvSpPr>
        <p:spPr bwMode="auto">
          <a:xfrm>
            <a:off x="6729413" y="4610100"/>
            <a:ext cx="0" cy="223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3137" name="Group 81"/>
          <p:cNvGrpSpPr>
            <a:grpSpLocks/>
          </p:cNvGrpSpPr>
          <p:nvPr/>
        </p:nvGrpSpPr>
        <p:grpSpPr bwMode="auto">
          <a:xfrm>
            <a:off x="6145213" y="4181475"/>
            <a:ext cx="501650" cy="233363"/>
            <a:chOff x="3600" y="219"/>
            <a:chExt cx="360" cy="175"/>
          </a:xfrm>
        </p:grpSpPr>
        <p:sp>
          <p:nvSpPr>
            <p:cNvPr id="173138" name="Oval 8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39" name="Line 8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40" name="Line 8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141" name="Rectangle 8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73142" name="Oval 8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3143" name="Group 8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73144" name="Line 8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45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46" name="Line 9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3147" name="Group 9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73148" name="Line 9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49" name="Line 9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3150" name="Line 9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3151" name="Line 95"/>
          <p:cNvSpPr>
            <a:spLocks noChangeShapeType="1"/>
          </p:cNvSpPr>
          <p:nvPr/>
        </p:nvSpPr>
        <p:spPr bwMode="auto">
          <a:xfrm>
            <a:off x="6391275" y="3133725"/>
            <a:ext cx="0" cy="1062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52" name="Line 96"/>
          <p:cNvSpPr>
            <a:spLocks noChangeShapeType="1"/>
          </p:cNvSpPr>
          <p:nvPr/>
        </p:nvSpPr>
        <p:spPr bwMode="auto">
          <a:xfrm>
            <a:off x="6396038" y="4419600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3153" name="Text Box 97"/>
          <p:cNvSpPr txBox="1">
            <a:spLocks noChangeArrowheads="1"/>
          </p:cNvSpPr>
          <p:nvPr/>
        </p:nvSpPr>
        <p:spPr bwMode="auto">
          <a:xfrm>
            <a:off x="4695825" y="3946525"/>
            <a:ext cx="1325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institutional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network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3154" name="Text Box 98"/>
          <p:cNvSpPr txBox="1">
            <a:spLocks noChangeArrowheads="1"/>
          </p:cNvSpPr>
          <p:nvPr/>
        </p:nvSpPr>
        <p:spPr bwMode="auto">
          <a:xfrm>
            <a:off x="6630988" y="4294188"/>
            <a:ext cx="1450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10 Mbps LAN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3155" name="Text Box 99"/>
          <p:cNvSpPr txBox="1">
            <a:spLocks noChangeArrowheads="1"/>
          </p:cNvSpPr>
          <p:nvPr/>
        </p:nvSpPr>
        <p:spPr bwMode="auto">
          <a:xfrm>
            <a:off x="6392863" y="3322638"/>
            <a:ext cx="11953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1.5 Mbps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access link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3156" name="Text Box 100"/>
          <p:cNvSpPr txBox="1">
            <a:spLocks noChangeArrowheads="1"/>
          </p:cNvSpPr>
          <p:nvPr/>
        </p:nvSpPr>
        <p:spPr bwMode="auto">
          <a:xfrm>
            <a:off x="6877050" y="5370513"/>
            <a:ext cx="1466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</a:rPr>
              <a:t>institutional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</a:rPr>
              <a:t>cache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FF9CF-9DEF-41CD-B50E-95318F6723BE}" type="slidenum">
              <a:rPr lang="en-US"/>
              <a:pPr/>
              <a:t>42</a:t>
            </a:fld>
            <a:endParaRPr lang="en-US"/>
          </a:p>
        </p:txBody>
      </p:sp>
      <p:sp>
        <p:nvSpPr>
          <p:cNvPr id="175106" name="Line 2"/>
          <p:cNvSpPr>
            <a:spLocks noChangeShapeType="1"/>
          </p:cNvSpPr>
          <p:nvPr/>
        </p:nvSpPr>
        <p:spPr bwMode="auto">
          <a:xfrm>
            <a:off x="5067300" y="2076450"/>
            <a:ext cx="285750" cy="1143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Caching example (cont)</a:t>
            </a:r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56050" cy="4648200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possible solution: install cache</a:t>
            </a:r>
            <a:endParaRPr lang="en-US" sz="2400" u="sng"/>
          </a:p>
          <a:p>
            <a:pPr>
              <a:lnSpc>
                <a:spcPct val="80000"/>
              </a:lnSpc>
            </a:pPr>
            <a:r>
              <a:rPr lang="en-US" sz="2000"/>
              <a:t>suppose hit rate is 0.4</a:t>
            </a:r>
            <a:endParaRPr lang="en-US" sz="2400"/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consequence</a:t>
            </a:r>
            <a:endParaRPr lang="en-US" sz="2400" u="sng"/>
          </a:p>
          <a:p>
            <a:pPr>
              <a:lnSpc>
                <a:spcPct val="80000"/>
              </a:lnSpc>
            </a:pPr>
            <a:r>
              <a:rPr lang="en-US" sz="2000"/>
              <a:t>40% requests will be satisfied almost immediately</a:t>
            </a:r>
          </a:p>
          <a:p>
            <a:pPr>
              <a:lnSpc>
                <a:spcPct val="80000"/>
              </a:lnSpc>
            </a:pPr>
            <a:r>
              <a:rPr lang="en-US" sz="2000"/>
              <a:t>60% requests satisfied by origin server</a:t>
            </a:r>
          </a:p>
          <a:p>
            <a:pPr>
              <a:lnSpc>
                <a:spcPct val="80000"/>
              </a:lnSpc>
            </a:pPr>
            <a:r>
              <a:rPr lang="en-US" sz="2000"/>
              <a:t>utilization of access link reduced to 60%, resulting in negligible  delays (say 10 msec)</a:t>
            </a:r>
          </a:p>
          <a:p>
            <a:pPr>
              <a:lnSpc>
                <a:spcPct val="80000"/>
              </a:lnSpc>
            </a:pPr>
            <a:r>
              <a:rPr lang="en-US" sz="2000"/>
              <a:t>total avg delay   = Internet delay + access delay + LAN delay   =  .6*(2.01) secs  + .4*milliseconds &lt; 1.4 secs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  <p:grpSp>
        <p:nvGrpSpPr>
          <p:cNvPr id="175109" name="Group 5"/>
          <p:cNvGrpSpPr>
            <a:grpSpLocks/>
          </p:cNvGrpSpPr>
          <p:nvPr/>
        </p:nvGrpSpPr>
        <p:grpSpPr bwMode="auto">
          <a:xfrm>
            <a:off x="4878388" y="1698625"/>
            <a:ext cx="184150" cy="542925"/>
            <a:chOff x="4180" y="783"/>
            <a:chExt cx="150" cy="307"/>
          </a:xfrm>
        </p:grpSpPr>
        <p:sp>
          <p:nvSpPr>
            <p:cNvPr id="175110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1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2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3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4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5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6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17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5118" name="Group 14"/>
          <p:cNvGrpSpPr>
            <a:grpSpLocks/>
          </p:cNvGrpSpPr>
          <p:nvPr/>
        </p:nvGrpSpPr>
        <p:grpSpPr bwMode="auto">
          <a:xfrm>
            <a:off x="5802313" y="1155700"/>
            <a:ext cx="184150" cy="542925"/>
            <a:chOff x="4180" y="783"/>
            <a:chExt cx="150" cy="307"/>
          </a:xfrm>
        </p:grpSpPr>
        <p:sp>
          <p:nvSpPr>
            <p:cNvPr id="175119" name="AutoShape 1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0" name="Rectangle 1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1" name="Rectangle 1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2" name="AutoShape 1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3" name="Line 1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4" name="Line 2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5" name="Rectangle 2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6" name="Rectangle 2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5127" name="Group 23"/>
          <p:cNvGrpSpPr>
            <a:grpSpLocks/>
          </p:cNvGrpSpPr>
          <p:nvPr/>
        </p:nvGrpSpPr>
        <p:grpSpPr bwMode="auto">
          <a:xfrm>
            <a:off x="6478588" y="1184275"/>
            <a:ext cx="184150" cy="542925"/>
            <a:chOff x="4180" y="783"/>
            <a:chExt cx="150" cy="307"/>
          </a:xfrm>
        </p:grpSpPr>
        <p:sp>
          <p:nvSpPr>
            <p:cNvPr id="175128" name="AutoShape 2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29" name="Rectangle 2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0" name="Rectangle 2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1" name="AutoShape 2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2" name="Line 2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3" name="Line 2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4" name="Rectangle 3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5" name="Rectangle 3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5136" name="Group 32"/>
          <p:cNvGrpSpPr>
            <a:grpSpLocks/>
          </p:cNvGrpSpPr>
          <p:nvPr/>
        </p:nvGrpSpPr>
        <p:grpSpPr bwMode="auto">
          <a:xfrm>
            <a:off x="7059613" y="1365250"/>
            <a:ext cx="184150" cy="542925"/>
            <a:chOff x="4180" y="783"/>
            <a:chExt cx="150" cy="307"/>
          </a:xfrm>
        </p:grpSpPr>
        <p:sp>
          <p:nvSpPr>
            <p:cNvPr id="175137" name="AutoShape 3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8" name="Rectangle 3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39" name="Rectangle 3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0" name="AutoShape 3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1" name="Line 3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2" name="Line 3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3" name="Rectangle 3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4" name="Rectangle 4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5145" name="Group 41"/>
          <p:cNvGrpSpPr>
            <a:grpSpLocks/>
          </p:cNvGrpSpPr>
          <p:nvPr/>
        </p:nvGrpSpPr>
        <p:grpSpPr bwMode="auto">
          <a:xfrm>
            <a:off x="7373938" y="2155825"/>
            <a:ext cx="184150" cy="542925"/>
            <a:chOff x="4180" y="783"/>
            <a:chExt cx="150" cy="307"/>
          </a:xfrm>
        </p:grpSpPr>
        <p:sp>
          <p:nvSpPr>
            <p:cNvPr id="175146" name="AutoShape 4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7" name="Rectangle 4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8" name="Rectangle 4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49" name="AutoShape 4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0" name="Line 4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1" name="Line 4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2" name="Rectangle 4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53" name="Rectangle 4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154" name="Text Box 50"/>
          <p:cNvSpPr txBox="1">
            <a:spLocks noChangeArrowheads="1"/>
          </p:cNvSpPr>
          <p:nvPr/>
        </p:nvSpPr>
        <p:spPr bwMode="auto">
          <a:xfrm>
            <a:off x="7600950" y="1208088"/>
            <a:ext cx="1079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origin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servers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75155" name="Line 51"/>
          <p:cNvSpPr>
            <a:spLocks noChangeShapeType="1"/>
          </p:cNvSpPr>
          <p:nvPr/>
        </p:nvSpPr>
        <p:spPr bwMode="auto">
          <a:xfrm>
            <a:off x="5876925" y="1695450"/>
            <a:ext cx="66675" cy="2762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56" name="Line 52"/>
          <p:cNvSpPr>
            <a:spLocks noChangeShapeType="1"/>
          </p:cNvSpPr>
          <p:nvPr/>
        </p:nvSpPr>
        <p:spPr bwMode="auto">
          <a:xfrm flipH="1">
            <a:off x="6505575" y="1733550"/>
            <a:ext cx="9525" cy="238125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57" name="Line 53"/>
          <p:cNvSpPr>
            <a:spLocks noChangeShapeType="1"/>
          </p:cNvSpPr>
          <p:nvPr/>
        </p:nvSpPr>
        <p:spPr bwMode="auto">
          <a:xfrm flipH="1">
            <a:off x="6962775" y="1895475"/>
            <a:ext cx="133350" cy="20955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58" name="Line 54"/>
          <p:cNvSpPr>
            <a:spLocks noChangeShapeType="1"/>
          </p:cNvSpPr>
          <p:nvPr/>
        </p:nvSpPr>
        <p:spPr bwMode="auto">
          <a:xfrm flipH="1" flipV="1">
            <a:off x="7124700" y="2657475"/>
            <a:ext cx="24765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59" name="Freeform 55"/>
          <p:cNvSpPr>
            <a:spLocks/>
          </p:cNvSpPr>
          <p:nvPr/>
        </p:nvSpPr>
        <p:spPr bwMode="auto">
          <a:xfrm>
            <a:off x="5162550" y="1689100"/>
            <a:ext cx="2174875" cy="1581150"/>
          </a:xfrm>
          <a:custGeom>
            <a:avLst/>
            <a:gdLst/>
            <a:ahLst/>
            <a:cxnLst>
              <a:cxn ang="0">
                <a:pos x="27" y="652"/>
              </a:cxn>
              <a:cxn ang="0">
                <a:pos x="105" y="76"/>
              </a:cxn>
              <a:cxn ang="0">
                <a:pos x="657" y="196"/>
              </a:cxn>
              <a:cxn ang="0">
                <a:pos x="1209" y="100"/>
              </a:cxn>
              <a:cxn ang="0">
                <a:pos x="2001" y="406"/>
              </a:cxn>
              <a:cxn ang="0">
                <a:pos x="2013" y="1144"/>
              </a:cxn>
              <a:cxn ang="0">
                <a:pos x="1581" y="1600"/>
              </a:cxn>
              <a:cxn ang="0">
                <a:pos x="813" y="1516"/>
              </a:cxn>
              <a:cxn ang="0">
                <a:pos x="501" y="1270"/>
              </a:cxn>
              <a:cxn ang="0">
                <a:pos x="183" y="1066"/>
              </a:cxn>
              <a:cxn ang="0">
                <a:pos x="27" y="652"/>
              </a:cxn>
            </a:cxnLst>
            <a:rect l="0" t="0" r="r" b="b"/>
            <a:pathLst>
              <a:path w="2135" h="1662">
                <a:moveTo>
                  <a:pt x="27" y="652"/>
                </a:moveTo>
                <a:cubicBezTo>
                  <a:pt x="14" y="487"/>
                  <a:pt x="0" y="152"/>
                  <a:pt x="105" y="76"/>
                </a:cubicBezTo>
                <a:cubicBezTo>
                  <a:pt x="210" y="0"/>
                  <a:pt x="473" y="192"/>
                  <a:pt x="657" y="196"/>
                </a:cubicBezTo>
                <a:cubicBezTo>
                  <a:pt x="841" y="200"/>
                  <a:pt x="985" y="65"/>
                  <a:pt x="1209" y="100"/>
                </a:cubicBezTo>
                <a:cubicBezTo>
                  <a:pt x="1433" y="135"/>
                  <a:pt x="1867" y="232"/>
                  <a:pt x="2001" y="406"/>
                </a:cubicBezTo>
                <a:cubicBezTo>
                  <a:pt x="2135" y="580"/>
                  <a:pt x="2083" y="945"/>
                  <a:pt x="2013" y="1144"/>
                </a:cubicBezTo>
                <a:cubicBezTo>
                  <a:pt x="1943" y="1343"/>
                  <a:pt x="1781" y="1538"/>
                  <a:pt x="1581" y="1600"/>
                </a:cubicBezTo>
                <a:cubicBezTo>
                  <a:pt x="1381" y="1662"/>
                  <a:pt x="993" y="1571"/>
                  <a:pt x="813" y="1516"/>
                </a:cubicBezTo>
                <a:cubicBezTo>
                  <a:pt x="633" y="1461"/>
                  <a:pt x="606" y="1345"/>
                  <a:pt x="501" y="1270"/>
                </a:cubicBezTo>
                <a:cubicBezTo>
                  <a:pt x="396" y="1195"/>
                  <a:pt x="262" y="1169"/>
                  <a:pt x="183" y="1066"/>
                </a:cubicBezTo>
                <a:cubicBezTo>
                  <a:pt x="104" y="963"/>
                  <a:pt x="25" y="819"/>
                  <a:pt x="27" y="652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5160" name="Group 56"/>
          <p:cNvGrpSpPr>
            <a:grpSpLocks/>
          </p:cNvGrpSpPr>
          <p:nvPr/>
        </p:nvGrpSpPr>
        <p:grpSpPr bwMode="auto">
          <a:xfrm>
            <a:off x="6145213" y="2890838"/>
            <a:ext cx="501650" cy="233362"/>
            <a:chOff x="3600" y="219"/>
            <a:chExt cx="360" cy="175"/>
          </a:xfrm>
        </p:grpSpPr>
        <p:sp>
          <p:nvSpPr>
            <p:cNvPr id="175161" name="Oval 5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2" name="Line 5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3" name="Line 5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4" name="Rectangle 6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75165" name="Oval 6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5166" name="Group 6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75167" name="Line 6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68" name="Line 6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69" name="Line 6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5170" name="Group 6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75171" name="Line 6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72" name="Line 6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73" name="Line 6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5174" name="Text Box 70"/>
          <p:cNvSpPr txBox="1">
            <a:spLocks noChangeArrowheads="1"/>
          </p:cNvSpPr>
          <p:nvPr/>
        </p:nvSpPr>
        <p:spPr bwMode="auto">
          <a:xfrm>
            <a:off x="5595938" y="1998663"/>
            <a:ext cx="1079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public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 Internet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5175" name="Freeform 71"/>
          <p:cNvSpPr>
            <a:spLocks/>
          </p:cNvSpPr>
          <p:nvPr/>
        </p:nvSpPr>
        <p:spPr bwMode="auto">
          <a:xfrm>
            <a:off x="4732338" y="4059238"/>
            <a:ext cx="2965450" cy="1390650"/>
          </a:xfrm>
          <a:custGeom>
            <a:avLst/>
            <a:gdLst/>
            <a:ahLst/>
            <a:cxnLst>
              <a:cxn ang="0">
                <a:pos x="31" y="327"/>
              </a:cxn>
              <a:cxn ang="0">
                <a:pos x="103" y="137"/>
              </a:cxn>
              <a:cxn ang="0">
                <a:pos x="649" y="17"/>
              </a:cxn>
              <a:cxn ang="0">
                <a:pos x="1141" y="35"/>
              </a:cxn>
              <a:cxn ang="0">
                <a:pos x="1763" y="121"/>
              </a:cxn>
              <a:cxn ang="0">
                <a:pos x="1774" y="741"/>
              </a:cxn>
              <a:cxn ang="0">
                <a:pos x="1369" y="845"/>
              </a:cxn>
              <a:cxn ang="0">
                <a:pos x="781" y="851"/>
              </a:cxn>
              <a:cxn ang="0">
                <a:pos x="447" y="847"/>
              </a:cxn>
              <a:cxn ang="0">
                <a:pos x="168" y="676"/>
              </a:cxn>
              <a:cxn ang="0">
                <a:pos x="31" y="327"/>
              </a:cxn>
            </a:cxnLst>
            <a:rect l="0" t="0" r="r" b="b"/>
            <a:pathLst>
              <a:path w="1868" h="876">
                <a:moveTo>
                  <a:pt x="31" y="327"/>
                </a:moveTo>
                <a:cubicBezTo>
                  <a:pt x="20" y="237"/>
                  <a:pt x="0" y="189"/>
                  <a:pt x="103" y="137"/>
                </a:cubicBezTo>
                <a:cubicBezTo>
                  <a:pt x="206" y="85"/>
                  <a:pt x="476" y="34"/>
                  <a:pt x="649" y="17"/>
                </a:cubicBezTo>
                <a:cubicBezTo>
                  <a:pt x="822" y="0"/>
                  <a:pt x="955" y="18"/>
                  <a:pt x="1141" y="35"/>
                </a:cubicBezTo>
                <a:cubicBezTo>
                  <a:pt x="1327" y="52"/>
                  <a:pt x="1658" y="3"/>
                  <a:pt x="1763" y="121"/>
                </a:cubicBezTo>
                <a:cubicBezTo>
                  <a:pt x="1868" y="239"/>
                  <a:pt x="1840" y="621"/>
                  <a:pt x="1774" y="741"/>
                </a:cubicBezTo>
                <a:cubicBezTo>
                  <a:pt x="1708" y="861"/>
                  <a:pt x="1534" y="827"/>
                  <a:pt x="1369" y="845"/>
                </a:cubicBezTo>
                <a:cubicBezTo>
                  <a:pt x="1204" y="863"/>
                  <a:pt x="935" y="851"/>
                  <a:pt x="781" y="851"/>
                </a:cubicBezTo>
                <a:cubicBezTo>
                  <a:pt x="627" y="851"/>
                  <a:pt x="549" y="876"/>
                  <a:pt x="447" y="847"/>
                </a:cubicBezTo>
                <a:cubicBezTo>
                  <a:pt x="345" y="818"/>
                  <a:pt x="237" y="762"/>
                  <a:pt x="168" y="676"/>
                </a:cubicBezTo>
                <a:cubicBezTo>
                  <a:pt x="98" y="589"/>
                  <a:pt x="29" y="468"/>
                  <a:pt x="31" y="327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5176" name="Object 72"/>
          <p:cNvGraphicFramePr>
            <a:graphicFrameLocks noChangeAspect="1"/>
          </p:cNvGraphicFramePr>
          <p:nvPr/>
        </p:nvGraphicFramePr>
        <p:xfrm>
          <a:off x="4979988" y="4803775"/>
          <a:ext cx="444500" cy="357188"/>
        </p:xfrm>
        <a:graphic>
          <a:graphicData uri="http://schemas.openxmlformats.org/presentationml/2006/ole">
            <p:oleObj spid="_x0000_s175176" name="Clip" r:id="rId4" imgW="1305000" imgH="1085760" progId="">
              <p:embed/>
            </p:oleObj>
          </a:graphicData>
        </a:graphic>
      </p:graphicFrame>
      <p:graphicFrame>
        <p:nvGraphicFramePr>
          <p:cNvPr id="175177" name="Object 73"/>
          <p:cNvGraphicFramePr>
            <a:graphicFrameLocks noChangeAspect="1"/>
          </p:cNvGraphicFramePr>
          <p:nvPr/>
        </p:nvGraphicFramePr>
        <p:xfrm>
          <a:off x="5484813" y="4803775"/>
          <a:ext cx="444500" cy="357188"/>
        </p:xfrm>
        <a:graphic>
          <a:graphicData uri="http://schemas.openxmlformats.org/presentationml/2006/ole">
            <p:oleObj spid="_x0000_s175177" name="Clip" r:id="rId5" imgW="1305000" imgH="1085760" progId="">
              <p:embed/>
            </p:oleObj>
          </a:graphicData>
        </a:graphic>
      </p:graphicFrame>
      <p:graphicFrame>
        <p:nvGraphicFramePr>
          <p:cNvPr id="175178" name="Object 74"/>
          <p:cNvGraphicFramePr>
            <a:graphicFrameLocks noChangeAspect="1"/>
          </p:cNvGraphicFramePr>
          <p:nvPr/>
        </p:nvGraphicFramePr>
        <p:xfrm>
          <a:off x="6018213" y="4794250"/>
          <a:ext cx="444500" cy="357188"/>
        </p:xfrm>
        <a:graphic>
          <a:graphicData uri="http://schemas.openxmlformats.org/presentationml/2006/ole">
            <p:oleObj spid="_x0000_s175178" name="Clip" r:id="rId6" imgW="1305000" imgH="1085760" progId="">
              <p:embed/>
            </p:oleObj>
          </a:graphicData>
        </a:graphic>
      </p:graphicFrame>
      <p:graphicFrame>
        <p:nvGraphicFramePr>
          <p:cNvPr id="175179" name="Object 75"/>
          <p:cNvGraphicFramePr>
            <a:graphicFrameLocks noChangeAspect="1"/>
          </p:cNvGraphicFramePr>
          <p:nvPr/>
        </p:nvGraphicFramePr>
        <p:xfrm>
          <a:off x="6532563" y="4803775"/>
          <a:ext cx="444500" cy="357188"/>
        </p:xfrm>
        <a:graphic>
          <a:graphicData uri="http://schemas.openxmlformats.org/presentationml/2006/ole">
            <p:oleObj spid="_x0000_s175179" name="Clip" r:id="rId7" imgW="1305000" imgH="1085760" progId="">
              <p:embed/>
            </p:oleObj>
          </a:graphicData>
        </a:graphic>
      </p:graphicFrame>
      <p:sp>
        <p:nvSpPr>
          <p:cNvPr id="175180" name="Line 76"/>
          <p:cNvSpPr>
            <a:spLocks noChangeShapeType="1"/>
          </p:cNvSpPr>
          <p:nvPr/>
        </p:nvSpPr>
        <p:spPr bwMode="auto">
          <a:xfrm>
            <a:off x="5172075" y="4605338"/>
            <a:ext cx="22050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81" name="Line 77"/>
          <p:cNvSpPr>
            <a:spLocks noChangeShapeType="1"/>
          </p:cNvSpPr>
          <p:nvPr/>
        </p:nvSpPr>
        <p:spPr bwMode="auto">
          <a:xfrm>
            <a:off x="5181600" y="4605338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82" name="Line 78"/>
          <p:cNvSpPr>
            <a:spLocks noChangeShapeType="1"/>
          </p:cNvSpPr>
          <p:nvPr/>
        </p:nvSpPr>
        <p:spPr bwMode="auto">
          <a:xfrm>
            <a:off x="5691188" y="4614863"/>
            <a:ext cx="0" cy="195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83" name="Line 79"/>
          <p:cNvSpPr>
            <a:spLocks noChangeShapeType="1"/>
          </p:cNvSpPr>
          <p:nvPr/>
        </p:nvSpPr>
        <p:spPr bwMode="auto">
          <a:xfrm>
            <a:off x="6229350" y="4610100"/>
            <a:ext cx="0" cy="1952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84" name="Line 80"/>
          <p:cNvSpPr>
            <a:spLocks noChangeShapeType="1"/>
          </p:cNvSpPr>
          <p:nvPr/>
        </p:nvSpPr>
        <p:spPr bwMode="auto">
          <a:xfrm>
            <a:off x="6729413" y="4610100"/>
            <a:ext cx="0" cy="2238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185" name="Line 81"/>
          <p:cNvSpPr>
            <a:spLocks noChangeShapeType="1"/>
          </p:cNvSpPr>
          <p:nvPr/>
        </p:nvSpPr>
        <p:spPr bwMode="auto">
          <a:xfrm>
            <a:off x="7367588" y="4605338"/>
            <a:ext cx="0" cy="223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75186" name="Group 82"/>
          <p:cNvGrpSpPr>
            <a:grpSpLocks/>
          </p:cNvGrpSpPr>
          <p:nvPr/>
        </p:nvGrpSpPr>
        <p:grpSpPr bwMode="auto">
          <a:xfrm>
            <a:off x="7142163" y="4689475"/>
            <a:ext cx="347662" cy="695325"/>
            <a:chOff x="4730" y="2897"/>
            <a:chExt cx="219" cy="438"/>
          </a:xfrm>
        </p:grpSpPr>
        <p:sp>
          <p:nvSpPr>
            <p:cNvPr id="175187" name="Freeform 83"/>
            <p:cNvSpPr>
              <a:spLocks/>
            </p:cNvSpPr>
            <p:nvPr/>
          </p:nvSpPr>
          <p:spPr bwMode="auto">
            <a:xfrm>
              <a:off x="4730" y="2897"/>
              <a:ext cx="219" cy="438"/>
            </a:xfrm>
            <a:custGeom>
              <a:avLst/>
              <a:gdLst/>
              <a:ahLst/>
              <a:cxnLst>
                <a:cxn ang="0">
                  <a:pos x="16" y="109"/>
                </a:cxn>
                <a:cxn ang="0">
                  <a:pos x="94" y="7"/>
                </a:cxn>
                <a:cxn ang="0">
                  <a:pos x="178" y="67"/>
                </a:cxn>
                <a:cxn ang="0">
                  <a:pos x="196" y="379"/>
                </a:cxn>
                <a:cxn ang="0">
                  <a:pos x="40" y="421"/>
                </a:cxn>
                <a:cxn ang="0">
                  <a:pos x="4" y="313"/>
                </a:cxn>
                <a:cxn ang="0">
                  <a:pos x="16" y="109"/>
                </a:cxn>
              </a:cxnLst>
              <a:rect l="0" t="0" r="r" b="b"/>
              <a:pathLst>
                <a:path w="219" h="438">
                  <a:moveTo>
                    <a:pt x="16" y="109"/>
                  </a:moveTo>
                  <a:cubicBezTo>
                    <a:pt x="31" y="58"/>
                    <a:pt x="67" y="14"/>
                    <a:pt x="94" y="7"/>
                  </a:cubicBezTo>
                  <a:cubicBezTo>
                    <a:pt x="121" y="0"/>
                    <a:pt x="161" y="5"/>
                    <a:pt x="178" y="67"/>
                  </a:cubicBezTo>
                  <a:cubicBezTo>
                    <a:pt x="195" y="129"/>
                    <a:pt x="219" y="320"/>
                    <a:pt x="196" y="379"/>
                  </a:cubicBezTo>
                  <a:cubicBezTo>
                    <a:pt x="173" y="438"/>
                    <a:pt x="72" y="432"/>
                    <a:pt x="40" y="421"/>
                  </a:cubicBezTo>
                  <a:cubicBezTo>
                    <a:pt x="8" y="410"/>
                    <a:pt x="8" y="365"/>
                    <a:pt x="4" y="313"/>
                  </a:cubicBezTo>
                  <a:cubicBezTo>
                    <a:pt x="0" y="261"/>
                    <a:pt x="1" y="160"/>
                    <a:pt x="16" y="109"/>
                  </a:cubicBez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5188" name="Group 84"/>
            <p:cNvGrpSpPr>
              <a:grpSpLocks/>
            </p:cNvGrpSpPr>
            <p:nvPr/>
          </p:nvGrpSpPr>
          <p:grpSpPr bwMode="auto">
            <a:xfrm>
              <a:off x="4771" y="2948"/>
              <a:ext cx="116" cy="342"/>
              <a:chOff x="4180" y="783"/>
              <a:chExt cx="150" cy="307"/>
            </a:xfrm>
          </p:grpSpPr>
          <p:sp>
            <p:nvSpPr>
              <p:cNvPr id="175189" name="AutoShape 85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0" name="Rectangle 86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1" name="Rectangle 87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2" name="AutoShape 88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3" name="Line 89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4" name="Line 90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5" name="Rectangle 91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196" name="Rectangle 92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75197" name="Group 93"/>
          <p:cNvGrpSpPr>
            <a:grpSpLocks/>
          </p:cNvGrpSpPr>
          <p:nvPr/>
        </p:nvGrpSpPr>
        <p:grpSpPr bwMode="auto">
          <a:xfrm>
            <a:off x="6145213" y="4181475"/>
            <a:ext cx="501650" cy="233363"/>
            <a:chOff x="3600" y="219"/>
            <a:chExt cx="360" cy="175"/>
          </a:xfrm>
        </p:grpSpPr>
        <p:sp>
          <p:nvSpPr>
            <p:cNvPr id="175198" name="Oval 9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99" name="Line 9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200" name="Line 9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201" name="Rectangle 9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75202" name="Oval 9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75203" name="Group 9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75204" name="Line 10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205" name="Line 10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206" name="Line 10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75207" name="Group 10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75208" name="Line 10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209" name="Line 10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210" name="Line 10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5211" name="Line 107"/>
          <p:cNvSpPr>
            <a:spLocks noChangeShapeType="1"/>
          </p:cNvSpPr>
          <p:nvPr/>
        </p:nvSpPr>
        <p:spPr bwMode="auto">
          <a:xfrm>
            <a:off x="6391275" y="3133725"/>
            <a:ext cx="0" cy="1062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212" name="Line 108"/>
          <p:cNvSpPr>
            <a:spLocks noChangeShapeType="1"/>
          </p:cNvSpPr>
          <p:nvPr/>
        </p:nvSpPr>
        <p:spPr bwMode="auto">
          <a:xfrm>
            <a:off x="6396038" y="4419600"/>
            <a:ext cx="0" cy="166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5213" name="Text Box 109"/>
          <p:cNvSpPr txBox="1">
            <a:spLocks noChangeArrowheads="1"/>
          </p:cNvSpPr>
          <p:nvPr/>
        </p:nvSpPr>
        <p:spPr bwMode="auto">
          <a:xfrm>
            <a:off x="4695825" y="3946525"/>
            <a:ext cx="1325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institutional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network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5214" name="Text Box 110"/>
          <p:cNvSpPr txBox="1">
            <a:spLocks noChangeArrowheads="1"/>
          </p:cNvSpPr>
          <p:nvPr/>
        </p:nvSpPr>
        <p:spPr bwMode="auto">
          <a:xfrm>
            <a:off x="6667500" y="4294188"/>
            <a:ext cx="1450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10 Mbps LAN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5215" name="Text Box 111"/>
          <p:cNvSpPr txBox="1">
            <a:spLocks noChangeArrowheads="1"/>
          </p:cNvSpPr>
          <p:nvPr/>
        </p:nvSpPr>
        <p:spPr bwMode="auto">
          <a:xfrm>
            <a:off x="6392863" y="3322638"/>
            <a:ext cx="11953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1.5 Mbps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access link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75216" name="Text Box 112"/>
          <p:cNvSpPr txBox="1">
            <a:spLocks noChangeArrowheads="1"/>
          </p:cNvSpPr>
          <p:nvPr/>
        </p:nvSpPr>
        <p:spPr bwMode="auto">
          <a:xfrm>
            <a:off x="6877050" y="5370513"/>
            <a:ext cx="14668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</a:rPr>
              <a:t>institutional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</a:rPr>
              <a:t>cache</a:t>
            </a:r>
            <a:endParaRPr lang="en-US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7962900" cy="1143000"/>
          </a:xfrm>
        </p:spPr>
        <p:txBody>
          <a:bodyPr/>
          <a:lstStyle/>
          <a:p>
            <a:r>
              <a:rPr lang="en-US" sz="3200" smtClean="0"/>
              <a:t>Conditional GET</a:t>
            </a:r>
            <a:endParaRPr lang="en-US" smtClean="0"/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9400" y="1511300"/>
            <a:ext cx="3743325" cy="4305300"/>
          </a:xfrm>
        </p:spPr>
        <p:txBody>
          <a:bodyPr/>
          <a:lstStyle/>
          <a:p>
            <a:r>
              <a:rPr lang="en-US" sz="2000" smtClean="0">
                <a:solidFill>
                  <a:srgbClr val="FF0000"/>
                </a:solidFill>
              </a:rPr>
              <a:t>Goal:</a:t>
            </a:r>
            <a:r>
              <a:rPr lang="en-US" sz="2000" smtClean="0"/>
              <a:t> don’t send object if cache has up-to-date cached version</a:t>
            </a:r>
          </a:p>
          <a:p>
            <a:r>
              <a:rPr lang="en-US" sz="2000" smtClean="0"/>
              <a:t>cache: specify date of cached copy in HTTP request</a:t>
            </a:r>
          </a:p>
          <a:p>
            <a:pPr lvl="1">
              <a:buFont typeface="Wingding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If-modified-since: &lt;date&gt;</a:t>
            </a:r>
          </a:p>
          <a:p>
            <a:r>
              <a:rPr lang="en-US" sz="2000" smtClean="0"/>
              <a:t>server: response contains no object if cached copy is up-to-date: </a:t>
            </a:r>
          </a:p>
          <a:p>
            <a:pPr lvl="1">
              <a:buFont typeface="Wingding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HTTP/1.0 304 Not Modified</a:t>
            </a:r>
            <a:endParaRPr lang="en-US" sz="2000" smtClean="0"/>
          </a:p>
        </p:txBody>
      </p:sp>
      <p:sp>
        <p:nvSpPr>
          <p:cNvPr id="67590" name="Line 4"/>
          <p:cNvSpPr>
            <a:spLocks noChangeShapeType="1"/>
          </p:cNvSpPr>
          <p:nvPr/>
        </p:nvSpPr>
        <p:spPr bwMode="auto">
          <a:xfrm>
            <a:off x="4521200" y="2114550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1" name="Text Box 5"/>
          <p:cNvSpPr txBox="1">
            <a:spLocks noChangeArrowheads="1"/>
          </p:cNvSpPr>
          <p:nvPr/>
        </p:nvSpPr>
        <p:spPr bwMode="auto">
          <a:xfrm>
            <a:off x="4181475" y="1436688"/>
            <a:ext cx="862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cache</a:t>
            </a:r>
          </a:p>
        </p:txBody>
      </p:sp>
      <p:sp>
        <p:nvSpPr>
          <p:cNvPr id="67592" name="Text Box 6"/>
          <p:cNvSpPr txBox="1">
            <a:spLocks noChangeArrowheads="1"/>
          </p:cNvSpPr>
          <p:nvPr/>
        </p:nvSpPr>
        <p:spPr bwMode="auto">
          <a:xfrm>
            <a:off x="7673975" y="1408113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FF0000"/>
                </a:solidFill>
                <a:latin typeface="Arial" charset="0"/>
              </a:rPr>
              <a:t>server</a:t>
            </a:r>
          </a:p>
        </p:txBody>
      </p:sp>
      <p:sp>
        <p:nvSpPr>
          <p:cNvPr id="67593" name="Text Box 8"/>
          <p:cNvSpPr txBox="1">
            <a:spLocks noChangeArrowheads="1"/>
          </p:cNvSpPr>
          <p:nvPr/>
        </p:nvSpPr>
        <p:spPr bwMode="auto">
          <a:xfrm>
            <a:off x="4827588" y="1998663"/>
            <a:ext cx="2681287" cy="6207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HTTP request msg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>
                <a:latin typeface="Arial" charset="0"/>
              </a:rPr>
              <a:t>If-modified-since: &lt;date&gt;</a:t>
            </a:r>
            <a:endParaRPr lang="en-US" sz="2000" b="1">
              <a:latin typeface="Arial" charset="0"/>
            </a:endParaRPr>
          </a:p>
        </p:txBody>
      </p:sp>
      <p:sp>
        <p:nvSpPr>
          <p:cNvPr id="67594" name="Line 9"/>
          <p:cNvSpPr>
            <a:spLocks noChangeShapeType="1"/>
          </p:cNvSpPr>
          <p:nvPr/>
        </p:nvSpPr>
        <p:spPr bwMode="auto">
          <a:xfrm flipH="1">
            <a:off x="4540250" y="3105150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808538" y="3098800"/>
            <a:ext cx="2643187" cy="865188"/>
            <a:chOff x="2698" y="2036"/>
            <a:chExt cx="1665" cy="545"/>
          </a:xfrm>
        </p:grpSpPr>
        <p:sp>
          <p:nvSpPr>
            <p:cNvPr id="67603" name="Rectangle 10"/>
            <p:cNvSpPr>
              <a:spLocks noChangeArrowheads="1"/>
            </p:cNvSpPr>
            <p:nvPr/>
          </p:nvSpPr>
          <p:spPr bwMode="auto">
            <a:xfrm>
              <a:off x="2760" y="2071"/>
              <a:ext cx="1578" cy="46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charset="0"/>
              </a:endParaRPr>
            </a:p>
          </p:txBody>
        </p:sp>
        <p:sp>
          <p:nvSpPr>
            <p:cNvPr id="67604" name="Text Box 11"/>
            <p:cNvSpPr txBox="1">
              <a:spLocks noChangeArrowheads="1"/>
            </p:cNvSpPr>
            <p:nvPr/>
          </p:nvSpPr>
          <p:spPr bwMode="auto">
            <a:xfrm>
              <a:off x="2698" y="2036"/>
              <a:ext cx="1665" cy="5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HTTP response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latin typeface="Arial" charset="0"/>
                </a:rPr>
                <a:t>HTTP/1.0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latin typeface="Arial" charset="0"/>
                </a:rPr>
                <a:t>304 Not Modified</a:t>
              </a:r>
              <a:endParaRPr lang="en-US" sz="2000" b="1">
                <a:latin typeface="Arial" charset="0"/>
              </a:endParaRPr>
            </a:p>
          </p:txBody>
        </p:sp>
      </p:grpSp>
      <p:sp>
        <p:nvSpPr>
          <p:cNvPr id="67596" name="Text Box 28"/>
          <p:cNvSpPr txBox="1">
            <a:spLocks noChangeArrowheads="1"/>
          </p:cNvSpPr>
          <p:nvPr/>
        </p:nvSpPr>
        <p:spPr bwMode="auto">
          <a:xfrm>
            <a:off x="7858125" y="2149475"/>
            <a:ext cx="1144588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object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not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modified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before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&lt;date&gt;</a:t>
            </a:r>
          </a:p>
        </p:txBody>
      </p:sp>
      <p:sp>
        <p:nvSpPr>
          <p:cNvPr id="67597" name="Line 31"/>
          <p:cNvSpPr>
            <a:spLocks noChangeShapeType="1"/>
          </p:cNvSpPr>
          <p:nvPr/>
        </p:nvSpPr>
        <p:spPr bwMode="auto">
          <a:xfrm>
            <a:off x="4267200" y="4149725"/>
            <a:ext cx="3905250" cy="0"/>
          </a:xfrm>
          <a:prstGeom prst="line">
            <a:avLst/>
          </a:prstGeom>
          <a:noFill/>
          <a:ln w="28575">
            <a:solidFill>
              <a:srgbClr val="000099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8" name="Line 32"/>
          <p:cNvSpPr>
            <a:spLocks noChangeShapeType="1"/>
          </p:cNvSpPr>
          <p:nvPr/>
        </p:nvSpPr>
        <p:spPr bwMode="auto">
          <a:xfrm>
            <a:off x="4587875" y="4467225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9" name="Text Box 34"/>
          <p:cNvSpPr txBox="1">
            <a:spLocks noChangeArrowheads="1"/>
          </p:cNvSpPr>
          <p:nvPr/>
        </p:nvSpPr>
        <p:spPr bwMode="auto">
          <a:xfrm>
            <a:off x="4832350" y="4351338"/>
            <a:ext cx="2681288" cy="6207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HTTP request msg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>
                <a:latin typeface="Arial" charset="0"/>
              </a:rPr>
              <a:t>If-modified-since: &lt;date&gt;</a:t>
            </a:r>
            <a:endParaRPr lang="en-US" sz="2000" b="1">
              <a:latin typeface="Arial" charset="0"/>
            </a:endParaRPr>
          </a:p>
        </p:txBody>
      </p:sp>
      <p:sp>
        <p:nvSpPr>
          <p:cNvPr id="67600" name="Line 35"/>
          <p:cNvSpPr>
            <a:spLocks noChangeShapeType="1"/>
          </p:cNvSpPr>
          <p:nvPr/>
        </p:nvSpPr>
        <p:spPr bwMode="auto">
          <a:xfrm flipH="1">
            <a:off x="4606925" y="5457825"/>
            <a:ext cx="3305175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Text Box 38"/>
          <p:cNvSpPr txBox="1">
            <a:spLocks noChangeArrowheads="1"/>
          </p:cNvSpPr>
          <p:nvPr/>
        </p:nvSpPr>
        <p:spPr bwMode="auto">
          <a:xfrm>
            <a:off x="4851400" y="5402263"/>
            <a:ext cx="2643188" cy="9255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HTTP response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>
                <a:latin typeface="Arial" charset="0"/>
              </a:rPr>
              <a:t>HTTP/1.0 200 OK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b="1">
                <a:latin typeface="Arial" charset="0"/>
              </a:rPr>
              <a:t>&lt;data&gt;</a:t>
            </a:r>
          </a:p>
        </p:txBody>
      </p:sp>
      <p:sp>
        <p:nvSpPr>
          <p:cNvPr id="67602" name="Text Box 39"/>
          <p:cNvSpPr txBox="1">
            <a:spLocks noChangeArrowheads="1"/>
          </p:cNvSpPr>
          <p:nvPr/>
        </p:nvSpPr>
        <p:spPr bwMode="auto">
          <a:xfrm>
            <a:off x="7937500" y="4808538"/>
            <a:ext cx="1144588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object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modified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after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>
                <a:solidFill>
                  <a:srgbClr val="000099"/>
                </a:solidFill>
                <a:latin typeface="Arial" charset="0"/>
              </a:rPr>
              <a:t>&lt;date&gt;</a:t>
            </a:r>
            <a:endParaRPr lang="en-US">
              <a:solidFill>
                <a:srgbClr val="000099"/>
              </a:solidFill>
              <a:latin typeface="Arial" charset="0"/>
            </a:endParaRP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BA85071A-F47E-44E4-9A32-657AAB603244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43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animBg="1"/>
      <p:bldP spid="67591" grpId="0"/>
      <p:bldP spid="67592" grpId="0"/>
      <p:bldP spid="67593" grpId="0" animBg="1"/>
      <p:bldP spid="67594" grpId="0" animBg="1"/>
      <p:bldP spid="67596" grpId="0"/>
      <p:bldP spid="67597" grpId="0" animBg="1"/>
      <p:bldP spid="67598" grpId="0" animBg="1"/>
      <p:bldP spid="67599" grpId="0" animBg="1"/>
      <p:bldP spid="67600" grpId="0" animBg="1"/>
      <p:bldP spid="67601" grpId="0" animBg="1"/>
      <p:bldP spid="6760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6E393-80E9-4055-92CD-CB4FAE526ACB}" type="slidenum">
              <a:rPr lang="en-US"/>
              <a:pPr/>
              <a:t>44</a:t>
            </a:fld>
            <a:endParaRPr lang="en-US"/>
          </a:p>
        </p:txBody>
      </p:sp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>
                <a:solidFill>
                  <a:srgbClr val="FF0000"/>
                </a:solidFill>
              </a:rPr>
              <a:t>2.3 FTP</a:t>
            </a:r>
            <a:r>
              <a:rPr lang="en-US" sz="2400"/>
              <a:t>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/>
              <a:t>2.6 P2P file sharing</a:t>
            </a:r>
          </a:p>
          <a:p>
            <a:r>
              <a:rPr lang="en-US" sz="2400"/>
              <a:t>2.7 Socket programming with TCP</a:t>
            </a:r>
          </a:p>
          <a:p>
            <a:r>
              <a:rPr lang="en-US" sz="2400"/>
              <a:t>2.8 Socket programming with UDP</a:t>
            </a:r>
          </a:p>
          <a:p>
            <a:r>
              <a:rPr lang="en-US" sz="2400"/>
              <a:t>2.9 Building a Web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51516-DEDB-4386-9537-6D594EE582EC}" type="slidenum">
              <a:rPr lang="en-US"/>
              <a:pPr/>
              <a:t>45</a:t>
            </a:fld>
            <a:endParaRPr lang="en-US"/>
          </a:p>
        </p:txBody>
      </p:sp>
      <p:sp>
        <p:nvSpPr>
          <p:cNvPr id="213039" name="AutoShape 47"/>
          <p:cNvSpPr>
            <a:spLocks noChangeArrowheads="1"/>
          </p:cNvSpPr>
          <p:nvPr/>
        </p:nvSpPr>
        <p:spPr bwMode="auto">
          <a:xfrm>
            <a:off x="3424238" y="2982913"/>
            <a:ext cx="465137" cy="536575"/>
          </a:xfrm>
          <a:prstGeom prst="can">
            <a:avLst>
              <a:gd name="adj" fmla="val 2884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038" name="AutoShape 46"/>
          <p:cNvSpPr>
            <a:spLocks noChangeArrowheads="1"/>
          </p:cNvSpPr>
          <p:nvPr/>
        </p:nvSpPr>
        <p:spPr bwMode="auto">
          <a:xfrm>
            <a:off x="6678613" y="2917825"/>
            <a:ext cx="465137" cy="536575"/>
          </a:xfrm>
          <a:prstGeom prst="can">
            <a:avLst>
              <a:gd name="adj" fmla="val 28840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FTP: the file transfer protocol</a:t>
            </a:r>
            <a:endParaRPr lang="en-US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28700" y="3705225"/>
            <a:ext cx="7458075" cy="2543175"/>
          </a:xfrm>
        </p:spPr>
        <p:txBody>
          <a:bodyPr/>
          <a:lstStyle/>
          <a:p>
            <a:r>
              <a:rPr lang="en-US" sz="2000"/>
              <a:t>transfer file to/from remote host</a:t>
            </a:r>
          </a:p>
          <a:p>
            <a:r>
              <a:rPr lang="en-US" sz="2000"/>
              <a:t>client/server model</a:t>
            </a:r>
          </a:p>
          <a:p>
            <a:pPr lvl="1"/>
            <a:r>
              <a:rPr lang="en-US" sz="2000" i="1">
                <a:solidFill>
                  <a:srgbClr val="FF3300"/>
                </a:solidFill>
              </a:rPr>
              <a:t>client:</a:t>
            </a:r>
            <a:r>
              <a:rPr lang="en-US" sz="2000"/>
              <a:t> side that initiates transfer (either to/from remote)</a:t>
            </a:r>
          </a:p>
          <a:p>
            <a:pPr lvl="1"/>
            <a:r>
              <a:rPr lang="en-US" sz="2000" i="1">
                <a:solidFill>
                  <a:srgbClr val="FF3300"/>
                </a:solidFill>
              </a:rPr>
              <a:t>server:</a:t>
            </a:r>
            <a:r>
              <a:rPr lang="en-US" sz="2000"/>
              <a:t> remote host</a:t>
            </a:r>
          </a:p>
          <a:p>
            <a:r>
              <a:rPr lang="en-US" sz="2000"/>
              <a:t>ftp: RFC 959</a:t>
            </a:r>
          </a:p>
          <a:p>
            <a:r>
              <a:rPr lang="en-US" sz="2000"/>
              <a:t>ftp server: port 21</a:t>
            </a:r>
          </a:p>
        </p:txBody>
      </p:sp>
      <p:graphicFrame>
        <p:nvGraphicFramePr>
          <p:cNvPr id="212996" name="Rectangle 4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12996" name="Clip" r:id="rId4" imgW="0" imgH="0" progId="">
              <p:embed/>
            </p:oleObj>
          </a:graphicData>
        </a:graphic>
      </p:graphicFrame>
      <p:graphicFrame>
        <p:nvGraphicFramePr>
          <p:cNvPr id="212997" name="Object 5"/>
          <p:cNvGraphicFramePr>
            <a:graphicFrameLocks noChangeAspect="1"/>
          </p:cNvGraphicFramePr>
          <p:nvPr/>
        </p:nvGraphicFramePr>
        <p:xfrm>
          <a:off x="3313113" y="1574800"/>
          <a:ext cx="776287" cy="623888"/>
        </p:xfrm>
        <a:graphic>
          <a:graphicData uri="http://schemas.openxmlformats.org/presentationml/2006/ole">
            <p:oleObj spid="_x0000_s212997" name="Clip" r:id="rId5" imgW="1305000" imgH="1085760" progId="">
              <p:embed/>
            </p:oleObj>
          </a:graphicData>
        </a:graphic>
      </p:graphicFrame>
      <p:grpSp>
        <p:nvGrpSpPr>
          <p:cNvPr id="212998" name="Group 6"/>
          <p:cNvGrpSpPr>
            <a:grpSpLocks/>
          </p:cNvGrpSpPr>
          <p:nvPr/>
        </p:nvGrpSpPr>
        <p:grpSpPr bwMode="auto">
          <a:xfrm>
            <a:off x="6764338" y="1412875"/>
            <a:ext cx="355600" cy="933450"/>
            <a:chOff x="4180" y="783"/>
            <a:chExt cx="150" cy="307"/>
          </a:xfrm>
        </p:grpSpPr>
        <p:sp>
          <p:nvSpPr>
            <p:cNvPr id="212999" name="AutoShape 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0" name="Rectangle 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1" name="Rectangle 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2" name="AutoShape 1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3" name="Line 1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4" name="Line 1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5" name="Rectangle 1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06" name="Rectangle 1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3007" name="Line 15"/>
          <p:cNvSpPr>
            <a:spLocks noChangeShapeType="1"/>
          </p:cNvSpPr>
          <p:nvPr/>
        </p:nvSpPr>
        <p:spPr bwMode="auto">
          <a:xfrm>
            <a:off x="4352925" y="2190750"/>
            <a:ext cx="220980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008" name="Text Box 16"/>
          <p:cNvSpPr txBox="1">
            <a:spLocks noChangeArrowheads="1"/>
          </p:cNvSpPr>
          <p:nvPr/>
        </p:nvSpPr>
        <p:spPr bwMode="auto">
          <a:xfrm>
            <a:off x="4275138" y="1874838"/>
            <a:ext cx="2409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0000"/>
                </a:solidFill>
              </a:rPr>
              <a:t>file transfer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213009" name="Group 17"/>
          <p:cNvGrpSpPr>
            <a:grpSpLocks/>
          </p:cNvGrpSpPr>
          <p:nvPr/>
        </p:nvGrpSpPr>
        <p:grpSpPr bwMode="auto">
          <a:xfrm>
            <a:off x="6511925" y="1866900"/>
            <a:ext cx="800100" cy="828675"/>
            <a:chOff x="3898" y="1386"/>
            <a:chExt cx="504" cy="522"/>
          </a:xfrm>
        </p:grpSpPr>
        <p:sp>
          <p:nvSpPr>
            <p:cNvPr id="213010" name="Rectangle 18"/>
            <p:cNvSpPr>
              <a:spLocks noChangeArrowheads="1"/>
            </p:cNvSpPr>
            <p:nvPr/>
          </p:nvSpPr>
          <p:spPr bwMode="auto">
            <a:xfrm>
              <a:off x="3930" y="1386"/>
              <a:ext cx="444" cy="522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11" name="Text Box 19"/>
            <p:cNvSpPr txBox="1">
              <a:spLocks noChangeArrowheads="1"/>
            </p:cNvSpPr>
            <p:nvPr/>
          </p:nvSpPr>
          <p:spPr bwMode="auto">
            <a:xfrm>
              <a:off x="3898" y="1463"/>
              <a:ext cx="50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FTP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server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213012" name="Group 20"/>
          <p:cNvGrpSpPr>
            <a:grpSpLocks/>
          </p:cNvGrpSpPr>
          <p:nvPr/>
        </p:nvGrpSpPr>
        <p:grpSpPr bwMode="auto">
          <a:xfrm>
            <a:off x="2582863" y="1857375"/>
            <a:ext cx="1790700" cy="852488"/>
            <a:chOff x="1645" y="1326"/>
            <a:chExt cx="1128" cy="537"/>
          </a:xfrm>
        </p:grpSpPr>
        <p:sp>
          <p:nvSpPr>
            <p:cNvPr id="213013" name="Rectangle 21"/>
            <p:cNvSpPr>
              <a:spLocks noChangeArrowheads="1"/>
            </p:cNvSpPr>
            <p:nvPr/>
          </p:nvSpPr>
          <p:spPr bwMode="auto">
            <a:xfrm>
              <a:off x="2328" y="1326"/>
              <a:ext cx="444" cy="522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14" name="Rectangle 22"/>
            <p:cNvSpPr>
              <a:spLocks noChangeArrowheads="1"/>
            </p:cNvSpPr>
            <p:nvPr/>
          </p:nvSpPr>
          <p:spPr bwMode="auto">
            <a:xfrm>
              <a:off x="1704" y="1332"/>
              <a:ext cx="606" cy="522"/>
            </a:xfrm>
            <a:prstGeom prst="rect">
              <a:avLst/>
            </a:prstGeom>
            <a:solidFill>
              <a:srgbClr val="33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3015" name="Text Box 23"/>
            <p:cNvSpPr txBox="1">
              <a:spLocks noChangeArrowheads="1"/>
            </p:cNvSpPr>
            <p:nvPr/>
          </p:nvSpPr>
          <p:spPr bwMode="auto">
            <a:xfrm>
              <a:off x="1645" y="1343"/>
              <a:ext cx="73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FTP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user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interface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13016" name="Text Box 24"/>
            <p:cNvSpPr txBox="1">
              <a:spLocks noChangeArrowheads="1"/>
            </p:cNvSpPr>
            <p:nvPr/>
          </p:nvSpPr>
          <p:spPr bwMode="auto">
            <a:xfrm>
              <a:off x="2323" y="1403"/>
              <a:ext cx="45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FTP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client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213024" name="Text Box 32"/>
          <p:cNvSpPr txBox="1">
            <a:spLocks noChangeArrowheads="1"/>
          </p:cNvSpPr>
          <p:nvPr/>
        </p:nvSpPr>
        <p:spPr bwMode="auto">
          <a:xfrm>
            <a:off x="3881438" y="2978150"/>
            <a:ext cx="1076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local file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system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13025" name="Line 33"/>
          <p:cNvSpPr>
            <a:spLocks noChangeShapeType="1"/>
          </p:cNvSpPr>
          <p:nvPr/>
        </p:nvSpPr>
        <p:spPr bwMode="auto">
          <a:xfrm>
            <a:off x="3219450" y="2695575"/>
            <a:ext cx="323850" cy="438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026" name="Line 34"/>
          <p:cNvSpPr>
            <a:spLocks noChangeShapeType="1"/>
          </p:cNvSpPr>
          <p:nvPr/>
        </p:nvSpPr>
        <p:spPr bwMode="auto">
          <a:xfrm flipH="1">
            <a:off x="3714750" y="2686050"/>
            <a:ext cx="333375" cy="438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3033" name="Text Box 41"/>
          <p:cNvSpPr txBox="1">
            <a:spLocks noChangeArrowheads="1"/>
          </p:cNvSpPr>
          <p:nvPr/>
        </p:nvSpPr>
        <p:spPr bwMode="auto">
          <a:xfrm>
            <a:off x="7161213" y="2789238"/>
            <a:ext cx="14573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remote file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system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13034" name="Line 42"/>
          <p:cNvSpPr>
            <a:spLocks noChangeShapeType="1"/>
          </p:cNvSpPr>
          <p:nvPr/>
        </p:nvSpPr>
        <p:spPr bwMode="auto">
          <a:xfrm>
            <a:off x="6915150" y="2695575"/>
            <a:ext cx="0" cy="428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13035" name="Picture 43" descr="Ali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90663" y="1909763"/>
            <a:ext cx="561975" cy="693737"/>
          </a:xfrm>
          <a:prstGeom prst="rect">
            <a:avLst/>
          </a:prstGeom>
          <a:noFill/>
        </p:spPr>
      </p:pic>
      <p:sp>
        <p:nvSpPr>
          <p:cNvPr id="213036" name="Text Box 44"/>
          <p:cNvSpPr txBox="1">
            <a:spLocks noChangeArrowheads="1"/>
          </p:cNvSpPr>
          <p:nvPr/>
        </p:nvSpPr>
        <p:spPr bwMode="auto">
          <a:xfrm>
            <a:off x="1379538" y="2617788"/>
            <a:ext cx="9715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user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at host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13037" name="Line 45"/>
          <p:cNvSpPr>
            <a:spLocks noChangeShapeType="1"/>
          </p:cNvSpPr>
          <p:nvPr/>
        </p:nvSpPr>
        <p:spPr bwMode="auto">
          <a:xfrm>
            <a:off x="2028825" y="2305050"/>
            <a:ext cx="5810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4450A-751D-4BC3-9BB3-37CB875BD55B}" type="slidenum">
              <a:rPr lang="en-US"/>
              <a:pPr/>
              <a:t>46</a:t>
            </a:fld>
            <a:endParaRPr lang="en-US"/>
          </a:p>
        </p:txBody>
      </p:sp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FTP: separate control, data connections</a:t>
            </a:r>
            <a:endParaRPr lang="en-US"/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33388" y="1638300"/>
            <a:ext cx="4318000" cy="4648200"/>
          </a:xfrm>
        </p:spPr>
        <p:txBody>
          <a:bodyPr/>
          <a:lstStyle/>
          <a:p>
            <a:r>
              <a:rPr lang="en-US" sz="2000"/>
              <a:t>FTP client contacts FTP server at port 21, TCP is transport protocol</a:t>
            </a:r>
          </a:p>
          <a:p>
            <a:r>
              <a:rPr lang="en-US" sz="2000"/>
              <a:t>client authorized over control connection</a:t>
            </a:r>
          </a:p>
          <a:p>
            <a:r>
              <a:rPr lang="en-US" sz="2000"/>
              <a:t>client browses remote directory by sending commands over control connection.</a:t>
            </a:r>
          </a:p>
          <a:p>
            <a:r>
              <a:rPr lang="en-US" sz="2000"/>
              <a:t>when server receives  file transfer command, server opens </a:t>
            </a:r>
            <a:r>
              <a:rPr lang="en-US" sz="2000" i="1"/>
              <a:t>2</a:t>
            </a:r>
            <a:r>
              <a:rPr lang="en-US" sz="2000" i="1" baseline="30000"/>
              <a:t>nd</a:t>
            </a:r>
            <a:r>
              <a:rPr lang="en-US" sz="2000" i="1"/>
              <a:t> </a:t>
            </a:r>
            <a:r>
              <a:rPr lang="en-US" sz="2000"/>
              <a:t>TCP connection (for file) to client</a:t>
            </a:r>
          </a:p>
          <a:p>
            <a:r>
              <a:rPr lang="en-US" sz="2000"/>
              <a:t>after transferring one file, server closes data connection.</a:t>
            </a:r>
          </a:p>
        </p:txBody>
      </p:sp>
      <p:grpSp>
        <p:nvGrpSpPr>
          <p:cNvPr id="214020" name="Group 4"/>
          <p:cNvGrpSpPr>
            <a:grpSpLocks/>
          </p:cNvGrpSpPr>
          <p:nvPr/>
        </p:nvGrpSpPr>
        <p:grpSpPr bwMode="auto">
          <a:xfrm>
            <a:off x="4756150" y="1373188"/>
            <a:ext cx="3998913" cy="1882775"/>
            <a:chOff x="3011" y="1511"/>
            <a:chExt cx="2519" cy="1186"/>
          </a:xfrm>
        </p:grpSpPr>
        <p:graphicFrame>
          <p:nvGraphicFramePr>
            <p:cNvPr id="214021" name="Object 5"/>
            <p:cNvGraphicFramePr>
              <a:graphicFrameLocks noChangeAspect="1"/>
            </p:cNvGraphicFramePr>
            <p:nvPr/>
          </p:nvGraphicFramePr>
          <p:xfrm>
            <a:off x="3011" y="1826"/>
            <a:ext cx="489" cy="393"/>
          </p:xfrm>
          <a:graphic>
            <a:graphicData uri="http://schemas.openxmlformats.org/presentationml/2006/ole">
              <p:oleObj spid="_x0000_s214021" name="Clip" r:id="rId4" imgW="1305000" imgH="1085760" progId="">
                <p:embed/>
              </p:oleObj>
            </a:graphicData>
          </a:graphic>
        </p:graphicFrame>
        <p:grpSp>
          <p:nvGrpSpPr>
            <p:cNvPr id="214022" name="Group 6"/>
            <p:cNvGrpSpPr>
              <a:grpSpLocks/>
            </p:cNvGrpSpPr>
            <p:nvPr/>
          </p:nvGrpSpPr>
          <p:grpSpPr bwMode="auto">
            <a:xfrm>
              <a:off x="5161" y="1688"/>
              <a:ext cx="224" cy="588"/>
              <a:chOff x="4180" y="783"/>
              <a:chExt cx="150" cy="307"/>
            </a:xfrm>
          </p:grpSpPr>
          <p:sp>
            <p:nvSpPr>
              <p:cNvPr id="214023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24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25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26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27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28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29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4030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4031" name="Text Box 15"/>
            <p:cNvSpPr txBox="1">
              <a:spLocks noChangeArrowheads="1"/>
            </p:cNvSpPr>
            <p:nvPr/>
          </p:nvSpPr>
          <p:spPr bwMode="auto">
            <a:xfrm>
              <a:off x="3029" y="2249"/>
              <a:ext cx="534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/>
                <a:t>FTP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/>
                <a:t>client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14032" name="Text Box 16"/>
            <p:cNvSpPr txBox="1">
              <a:spLocks noChangeArrowheads="1"/>
            </p:cNvSpPr>
            <p:nvPr/>
          </p:nvSpPr>
          <p:spPr bwMode="auto">
            <a:xfrm>
              <a:off x="4928" y="2255"/>
              <a:ext cx="602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/>
                <a:t>FTP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/>
                <a:t>server</a:t>
              </a:r>
              <a:endParaRPr lang="en-US" sz="2000">
                <a:latin typeface="Times New Roman" pitchFamily="18" charset="0"/>
              </a:endParaRPr>
            </a:p>
          </p:txBody>
        </p:sp>
        <p:sp>
          <p:nvSpPr>
            <p:cNvPr id="214033" name="Line 17"/>
            <p:cNvSpPr>
              <a:spLocks noChangeShapeType="1"/>
            </p:cNvSpPr>
            <p:nvPr/>
          </p:nvSpPr>
          <p:spPr bwMode="auto">
            <a:xfrm>
              <a:off x="3492" y="1920"/>
              <a:ext cx="161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34" name="Line 18"/>
            <p:cNvSpPr>
              <a:spLocks noChangeShapeType="1"/>
            </p:cNvSpPr>
            <p:nvPr/>
          </p:nvSpPr>
          <p:spPr bwMode="auto">
            <a:xfrm flipV="1">
              <a:off x="3504" y="2118"/>
              <a:ext cx="1614" cy="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4035" name="Text Box 19"/>
            <p:cNvSpPr txBox="1">
              <a:spLocks noChangeArrowheads="1"/>
            </p:cNvSpPr>
            <p:nvPr/>
          </p:nvSpPr>
          <p:spPr bwMode="auto">
            <a:xfrm>
              <a:off x="3551" y="1511"/>
              <a:ext cx="151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TCP control connection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port 21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14036" name="Text Box 20"/>
            <p:cNvSpPr txBox="1">
              <a:spLocks noChangeArrowheads="1"/>
            </p:cNvSpPr>
            <p:nvPr/>
          </p:nvSpPr>
          <p:spPr bwMode="auto">
            <a:xfrm>
              <a:off x="3521" y="2165"/>
              <a:ext cx="151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TCP data connection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port 20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214037" name="Rectangle 21"/>
          <p:cNvSpPr>
            <a:spLocks noChangeArrowheads="1"/>
          </p:cNvSpPr>
          <p:nvPr/>
        </p:nvSpPr>
        <p:spPr bwMode="auto">
          <a:xfrm>
            <a:off x="4703763" y="3436938"/>
            <a:ext cx="4067175" cy="293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server opens another TCP data connection to transfer another file.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control connection: </a:t>
            </a:r>
            <a:r>
              <a:rPr lang="en-US" sz="2000">
                <a:solidFill>
                  <a:srgbClr val="FF0000"/>
                </a:solidFill>
              </a:rPr>
              <a:t>“out of band”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FTP server maintains “state”: current directory, earlier authentication</a:t>
            </a:r>
            <a:endParaRPr lang="en-US" sz="2000">
              <a:solidFill>
                <a:srgbClr val="FF0000"/>
              </a:solidFill>
            </a:endParaRPr>
          </a:p>
          <a:p>
            <a:pPr marL="342900" indent="-342900">
              <a:buFont typeface="ZapfDingbats" pitchFamily="82" charset="2"/>
              <a:buChar char="r"/>
            </a:pPr>
            <a:endParaRPr lang="en-US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3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1121A-03E2-439F-A593-AC85BE0BE6B1}" type="slidenum">
              <a:rPr lang="en-US"/>
              <a:pPr/>
              <a:t>47</a:t>
            </a:fld>
            <a:endParaRPr lang="en-US"/>
          </a:p>
        </p:txBody>
      </p:sp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2.3 FTP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>
                <a:solidFill>
                  <a:srgbClr val="FF0000"/>
                </a:solidFill>
              </a:rPr>
              <a:t>2.4 Electronic Mail</a:t>
            </a:r>
          </a:p>
          <a:p>
            <a:pPr lvl="1"/>
            <a:r>
              <a:rPr lang="en-US" sz="2000">
                <a:solidFill>
                  <a:srgbClr val="FF0000"/>
                </a:solidFill>
              </a:rPr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/>
              <a:t>2.6 P2P file sharing</a:t>
            </a:r>
          </a:p>
          <a:p>
            <a:r>
              <a:rPr lang="en-US" sz="2400"/>
              <a:t>2.7 Socket programming with TCP</a:t>
            </a:r>
          </a:p>
          <a:p>
            <a:r>
              <a:rPr lang="en-US" sz="2400"/>
              <a:t>2.8 Socket programming with UDP</a:t>
            </a:r>
          </a:p>
          <a:p>
            <a:r>
              <a:rPr lang="en-US" sz="2400"/>
              <a:t>2.9 Building a Web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80190A-1337-458E-B2BC-DEC5F0A9A6BC}" type="slidenum">
              <a:rPr lang="en-US"/>
              <a:pPr/>
              <a:t>48</a:t>
            </a:fld>
            <a:endParaRPr lang="en-US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Electronic Mail</a:t>
            </a: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338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Three major components:</a:t>
            </a:r>
            <a:r>
              <a:rPr lang="en-US" sz="2400"/>
              <a:t> </a:t>
            </a:r>
          </a:p>
          <a:p>
            <a:r>
              <a:rPr lang="en-US" sz="2000"/>
              <a:t>user agents </a:t>
            </a:r>
          </a:p>
          <a:p>
            <a:r>
              <a:rPr lang="en-US" sz="2000"/>
              <a:t>mail servers </a:t>
            </a:r>
          </a:p>
          <a:p>
            <a:pPr>
              <a:spcAft>
                <a:spcPct val="75000"/>
              </a:spcAft>
            </a:pPr>
            <a:r>
              <a:rPr lang="en-US" sz="2000"/>
              <a:t>simple mail transfer protocol: SMTP</a:t>
            </a:r>
          </a:p>
          <a:p>
            <a:pPr>
              <a:buFont typeface="ZapfDingbats" pitchFamily="82" charset="2"/>
              <a:buNone/>
            </a:pPr>
            <a:r>
              <a:rPr lang="en-US" sz="2000" u="sng">
                <a:solidFill>
                  <a:srgbClr val="FF0000"/>
                </a:solidFill>
              </a:rPr>
              <a:t>User Agent</a:t>
            </a:r>
          </a:p>
          <a:p>
            <a:r>
              <a:rPr lang="en-US" sz="2000"/>
              <a:t>a.k.a. “mail reader”</a:t>
            </a:r>
          </a:p>
          <a:p>
            <a:r>
              <a:rPr lang="en-US" sz="2000"/>
              <a:t>composing, editing, reading mail messages</a:t>
            </a:r>
          </a:p>
          <a:p>
            <a:r>
              <a:rPr lang="en-US" sz="2000"/>
              <a:t>e.g., Eudora, Outlook, elm, Mozilla Thunderbird</a:t>
            </a:r>
          </a:p>
          <a:p>
            <a:r>
              <a:rPr lang="en-US" sz="2000"/>
              <a:t>outgoing, incoming messages stored on server</a:t>
            </a:r>
          </a:p>
        </p:txBody>
      </p:sp>
      <p:sp>
        <p:nvSpPr>
          <p:cNvPr id="58648" name="Rectangle 280"/>
          <p:cNvSpPr>
            <a:spLocks noChangeArrowheads="1"/>
          </p:cNvSpPr>
          <p:nvPr/>
        </p:nvSpPr>
        <p:spPr bwMode="auto">
          <a:xfrm>
            <a:off x="6877050" y="600075"/>
            <a:ext cx="1828800" cy="98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647" name="Group 279"/>
          <p:cNvGrpSpPr>
            <a:grpSpLocks/>
          </p:cNvGrpSpPr>
          <p:nvPr/>
        </p:nvGrpSpPr>
        <p:grpSpPr bwMode="auto">
          <a:xfrm>
            <a:off x="6953250" y="569913"/>
            <a:ext cx="1736725" cy="955675"/>
            <a:chOff x="4458" y="3335"/>
            <a:chExt cx="1094" cy="602"/>
          </a:xfrm>
        </p:grpSpPr>
        <p:sp>
          <p:nvSpPr>
            <p:cNvPr id="58631" name="Text Box 263"/>
            <p:cNvSpPr txBox="1">
              <a:spLocks noChangeArrowheads="1"/>
            </p:cNvSpPr>
            <p:nvPr/>
          </p:nvSpPr>
          <p:spPr bwMode="auto">
            <a:xfrm>
              <a:off x="4666" y="3725"/>
              <a:ext cx="8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user mailbox</a:t>
              </a:r>
              <a:endParaRPr lang="en-US">
                <a:latin typeface="Times New Roman" pitchFamily="18" charset="0"/>
              </a:endParaRPr>
            </a:p>
          </p:txBody>
        </p:sp>
        <p:grpSp>
          <p:nvGrpSpPr>
            <p:cNvPr id="58646" name="Group 278"/>
            <p:cNvGrpSpPr>
              <a:grpSpLocks/>
            </p:cNvGrpSpPr>
            <p:nvPr/>
          </p:nvGrpSpPr>
          <p:grpSpPr bwMode="auto">
            <a:xfrm>
              <a:off x="4458" y="3408"/>
              <a:ext cx="450" cy="120"/>
              <a:chOff x="4314" y="3444"/>
              <a:chExt cx="450" cy="120"/>
            </a:xfrm>
          </p:grpSpPr>
          <p:sp>
            <p:nvSpPr>
              <p:cNvPr id="58632" name="Rectangle 264"/>
              <p:cNvSpPr>
                <a:spLocks noChangeArrowheads="1"/>
              </p:cNvSpPr>
              <p:nvPr/>
            </p:nvSpPr>
            <p:spPr bwMode="auto">
              <a:xfrm>
                <a:off x="4314" y="3444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3" name="Line 265"/>
              <p:cNvSpPr>
                <a:spLocks noChangeShapeType="1"/>
              </p:cNvSpPr>
              <p:nvPr/>
            </p:nvSpPr>
            <p:spPr bwMode="auto">
              <a:xfrm>
                <a:off x="4363" y="3472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4" name="Line 266"/>
              <p:cNvSpPr>
                <a:spLocks noChangeShapeType="1"/>
              </p:cNvSpPr>
              <p:nvPr/>
            </p:nvSpPr>
            <p:spPr bwMode="auto">
              <a:xfrm flipH="1">
                <a:off x="4472" y="3471"/>
                <a:ext cx="6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5" name="Line 267"/>
              <p:cNvSpPr>
                <a:spLocks noChangeShapeType="1"/>
              </p:cNvSpPr>
              <p:nvPr/>
            </p:nvSpPr>
            <p:spPr bwMode="auto">
              <a:xfrm>
                <a:off x="4527" y="347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6" name="Line 268"/>
              <p:cNvSpPr>
                <a:spLocks noChangeShapeType="1"/>
              </p:cNvSpPr>
              <p:nvPr/>
            </p:nvSpPr>
            <p:spPr bwMode="auto">
              <a:xfrm>
                <a:off x="4584" y="3471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7" name="Line 269"/>
              <p:cNvSpPr>
                <a:spLocks noChangeShapeType="1"/>
              </p:cNvSpPr>
              <p:nvPr/>
            </p:nvSpPr>
            <p:spPr bwMode="auto">
              <a:xfrm>
                <a:off x="4645" y="3471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8" name="Line 270"/>
              <p:cNvSpPr>
                <a:spLocks noChangeShapeType="1"/>
              </p:cNvSpPr>
              <p:nvPr/>
            </p:nvSpPr>
            <p:spPr bwMode="auto">
              <a:xfrm>
                <a:off x="4701" y="3471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639" name="Line 271"/>
              <p:cNvSpPr>
                <a:spLocks noChangeShapeType="1"/>
              </p:cNvSpPr>
              <p:nvPr/>
            </p:nvSpPr>
            <p:spPr bwMode="auto">
              <a:xfrm>
                <a:off x="4416" y="3472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8640" name="Rectangle 272"/>
            <p:cNvSpPr>
              <a:spLocks noChangeArrowheads="1"/>
            </p:cNvSpPr>
            <p:nvPr/>
          </p:nvSpPr>
          <p:spPr bwMode="auto">
            <a:xfrm>
              <a:off x="4472" y="3779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645" name="Text Box 277"/>
            <p:cNvSpPr txBox="1">
              <a:spLocks noChangeArrowheads="1"/>
            </p:cNvSpPr>
            <p:nvPr/>
          </p:nvSpPr>
          <p:spPr bwMode="auto">
            <a:xfrm>
              <a:off x="4560" y="3335"/>
              <a:ext cx="99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outgoing </a:t>
              </a:r>
            </a:p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message queue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58785" name="Line 417"/>
          <p:cNvSpPr>
            <a:spLocks noChangeShapeType="1"/>
          </p:cNvSpPr>
          <p:nvPr/>
        </p:nvSpPr>
        <p:spPr bwMode="auto">
          <a:xfrm>
            <a:off x="5724525" y="2552700"/>
            <a:ext cx="1123950" cy="790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786" name="Group 418"/>
          <p:cNvGrpSpPr>
            <a:grpSpLocks/>
          </p:cNvGrpSpPr>
          <p:nvPr/>
        </p:nvGrpSpPr>
        <p:grpSpPr bwMode="auto">
          <a:xfrm>
            <a:off x="7116763" y="2479675"/>
            <a:ext cx="355600" cy="933450"/>
            <a:chOff x="4180" y="783"/>
            <a:chExt cx="150" cy="307"/>
          </a:xfrm>
        </p:grpSpPr>
        <p:sp>
          <p:nvSpPr>
            <p:cNvPr id="58787" name="AutoShape 41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88" name="Rectangle 42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89" name="Rectangle 42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0" name="AutoShape 42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1" name="Line 42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2" name="Line 42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3" name="Rectangle 42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4" name="Rectangle 42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8795" name="Group 427"/>
          <p:cNvGrpSpPr>
            <a:grpSpLocks/>
          </p:cNvGrpSpPr>
          <p:nvPr/>
        </p:nvGrpSpPr>
        <p:grpSpPr bwMode="auto">
          <a:xfrm>
            <a:off x="6873875" y="2932113"/>
            <a:ext cx="822325" cy="1049337"/>
            <a:chOff x="4288" y="2627"/>
            <a:chExt cx="518" cy="661"/>
          </a:xfrm>
        </p:grpSpPr>
        <p:sp>
          <p:nvSpPr>
            <p:cNvPr id="58796" name="Rectangle 428"/>
            <p:cNvSpPr>
              <a:spLocks noChangeArrowheads="1"/>
            </p:cNvSpPr>
            <p:nvPr/>
          </p:nvSpPr>
          <p:spPr bwMode="auto"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7" name="Text Box 429"/>
            <p:cNvSpPr txBox="1">
              <a:spLocks noChangeArrowheads="1"/>
            </p:cNvSpPr>
            <p:nvPr/>
          </p:nvSpPr>
          <p:spPr bwMode="auto">
            <a:xfrm>
              <a:off x="4288" y="2627"/>
              <a:ext cx="50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mail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server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58798" name="Rectangle 430"/>
            <p:cNvSpPr>
              <a:spLocks noChangeArrowheads="1"/>
            </p:cNvSpPr>
            <p:nvPr/>
          </p:nvSpPr>
          <p:spPr bwMode="auto"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799" name="Line 431"/>
            <p:cNvSpPr>
              <a:spLocks noChangeShapeType="1"/>
            </p:cNvSpPr>
            <p:nvPr/>
          </p:nvSpPr>
          <p:spPr bwMode="auto">
            <a:xfrm>
              <a:off x="4369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0" name="Line 432"/>
            <p:cNvSpPr>
              <a:spLocks noChangeShapeType="1"/>
            </p:cNvSpPr>
            <p:nvPr/>
          </p:nvSpPr>
          <p:spPr bwMode="auto">
            <a:xfrm>
              <a:off x="4478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1" name="Line 433"/>
            <p:cNvSpPr>
              <a:spLocks noChangeShapeType="1"/>
            </p:cNvSpPr>
            <p:nvPr/>
          </p:nvSpPr>
          <p:spPr bwMode="auto">
            <a:xfrm>
              <a:off x="4533" y="303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2" name="Line 434"/>
            <p:cNvSpPr>
              <a:spLocks noChangeShapeType="1"/>
            </p:cNvSpPr>
            <p:nvPr/>
          </p:nvSpPr>
          <p:spPr bwMode="auto">
            <a:xfrm>
              <a:off x="4590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3" name="Line 435"/>
            <p:cNvSpPr>
              <a:spLocks noChangeShapeType="1"/>
            </p:cNvSpPr>
            <p:nvPr/>
          </p:nvSpPr>
          <p:spPr bwMode="auto">
            <a:xfrm>
              <a:off x="4651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4" name="Line 436"/>
            <p:cNvSpPr>
              <a:spLocks noChangeShapeType="1"/>
            </p:cNvSpPr>
            <p:nvPr/>
          </p:nvSpPr>
          <p:spPr bwMode="auto">
            <a:xfrm>
              <a:off x="4707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5" name="Line 437"/>
            <p:cNvSpPr>
              <a:spLocks noChangeShapeType="1"/>
            </p:cNvSpPr>
            <p:nvPr/>
          </p:nvSpPr>
          <p:spPr bwMode="auto">
            <a:xfrm>
              <a:off x="4422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6" name="Rectangle 438"/>
            <p:cNvSpPr>
              <a:spLocks noChangeArrowheads="1"/>
            </p:cNvSpPr>
            <p:nvPr/>
          </p:nvSpPr>
          <p:spPr bwMode="auto"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7" name="Rectangle 439"/>
            <p:cNvSpPr>
              <a:spLocks noChangeArrowheads="1"/>
            </p:cNvSpPr>
            <p:nvPr/>
          </p:nvSpPr>
          <p:spPr bwMode="auto"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8" name="Rectangle 440"/>
            <p:cNvSpPr>
              <a:spLocks noChangeArrowheads="1"/>
            </p:cNvSpPr>
            <p:nvPr/>
          </p:nvSpPr>
          <p:spPr bwMode="auto"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09" name="Rectangle 441"/>
            <p:cNvSpPr>
              <a:spLocks noChangeArrowheads="1"/>
            </p:cNvSpPr>
            <p:nvPr/>
          </p:nvSpPr>
          <p:spPr bwMode="auto"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10" name="Rectangle 442"/>
            <p:cNvSpPr>
              <a:spLocks noChangeArrowheads="1"/>
            </p:cNvSpPr>
            <p:nvPr/>
          </p:nvSpPr>
          <p:spPr bwMode="auto"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8811" name="Group 443"/>
          <p:cNvGrpSpPr>
            <a:grpSpLocks/>
          </p:cNvGrpSpPr>
          <p:nvPr/>
        </p:nvGrpSpPr>
        <p:grpSpPr bwMode="auto">
          <a:xfrm>
            <a:off x="7599363" y="2070100"/>
            <a:ext cx="709612" cy="703263"/>
            <a:chOff x="4337" y="290"/>
            <a:chExt cx="447" cy="443"/>
          </a:xfrm>
        </p:grpSpPr>
        <p:graphicFrame>
          <p:nvGraphicFramePr>
            <p:cNvPr id="58812" name="Object 444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8812" name="Clip" r:id="rId4" imgW="1305000" imgH="1085760" progId="">
                <p:embed/>
              </p:oleObj>
            </a:graphicData>
          </a:graphic>
        </p:graphicFrame>
        <p:grpSp>
          <p:nvGrpSpPr>
            <p:cNvPr id="58813" name="Group 445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8814" name="Rectangle 446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15" name="Text Box 447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8816" name="Group 448"/>
          <p:cNvGrpSpPr>
            <a:grpSpLocks/>
          </p:cNvGrpSpPr>
          <p:nvPr/>
        </p:nvGrpSpPr>
        <p:grpSpPr bwMode="auto">
          <a:xfrm>
            <a:off x="7827963" y="3079750"/>
            <a:ext cx="709612" cy="703263"/>
            <a:chOff x="4337" y="290"/>
            <a:chExt cx="447" cy="443"/>
          </a:xfrm>
        </p:grpSpPr>
        <p:graphicFrame>
          <p:nvGraphicFramePr>
            <p:cNvPr id="58817" name="Object 449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8817" name="Clip" r:id="rId5" imgW="1305000" imgH="1085760" progId="">
                <p:embed/>
              </p:oleObj>
            </a:graphicData>
          </a:graphic>
        </p:graphicFrame>
        <p:grpSp>
          <p:nvGrpSpPr>
            <p:cNvPr id="58818" name="Group 450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8819" name="Rectangle 451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20" name="Text Box 452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8821" name="Group 453"/>
          <p:cNvGrpSpPr>
            <a:grpSpLocks/>
          </p:cNvGrpSpPr>
          <p:nvPr/>
        </p:nvGrpSpPr>
        <p:grpSpPr bwMode="auto">
          <a:xfrm>
            <a:off x="7599363" y="4127500"/>
            <a:ext cx="709612" cy="703263"/>
            <a:chOff x="4337" y="290"/>
            <a:chExt cx="447" cy="443"/>
          </a:xfrm>
        </p:grpSpPr>
        <p:graphicFrame>
          <p:nvGraphicFramePr>
            <p:cNvPr id="58822" name="Object 454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8822" name="Clip" r:id="rId6" imgW="1305000" imgH="1085760" progId="">
                <p:embed/>
              </p:oleObj>
            </a:graphicData>
          </a:graphic>
        </p:graphicFrame>
        <p:grpSp>
          <p:nvGrpSpPr>
            <p:cNvPr id="58823" name="Group 455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8824" name="Rectangle 456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25" name="Text Box 457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8826" name="Group 458"/>
          <p:cNvGrpSpPr>
            <a:grpSpLocks/>
          </p:cNvGrpSpPr>
          <p:nvPr/>
        </p:nvGrpSpPr>
        <p:grpSpPr bwMode="auto">
          <a:xfrm>
            <a:off x="4873625" y="3889375"/>
            <a:ext cx="822325" cy="1501775"/>
            <a:chOff x="3484" y="2522"/>
            <a:chExt cx="518" cy="946"/>
          </a:xfrm>
        </p:grpSpPr>
        <p:grpSp>
          <p:nvGrpSpPr>
            <p:cNvPr id="58827" name="Group 459"/>
            <p:cNvGrpSpPr>
              <a:grpSpLocks/>
            </p:cNvGrpSpPr>
            <p:nvPr/>
          </p:nvGrpSpPr>
          <p:grpSpPr bwMode="auto">
            <a:xfrm>
              <a:off x="3631" y="2522"/>
              <a:ext cx="224" cy="588"/>
              <a:chOff x="4180" y="783"/>
              <a:chExt cx="150" cy="307"/>
            </a:xfrm>
          </p:grpSpPr>
          <p:sp>
            <p:nvSpPr>
              <p:cNvPr id="58828" name="AutoShape 460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29" name="Rectangle 461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0" name="Rectangle 462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1" name="AutoShape 463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2" name="Line 464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3" name="Line 465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4" name="Rectangle 466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5" name="Rectangle 467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8836" name="Group 468"/>
            <p:cNvGrpSpPr>
              <a:grpSpLocks/>
            </p:cNvGrpSpPr>
            <p:nvPr/>
          </p:nvGrpSpPr>
          <p:grpSpPr bwMode="auto">
            <a:xfrm>
              <a:off x="3484" y="2807"/>
              <a:ext cx="518" cy="661"/>
              <a:chOff x="4288" y="2627"/>
              <a:chExt cx="518" cy="661"/>
            </a:xfrm>
          </p:grpSpPr>
          <p:sp>
            <p:nvSpPr>
              <p:cNvPr id="58837" name="Rectangle 469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38" name="Text Box 470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5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mail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server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58839" name="Rectangle 471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0" name="Line 472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1" name="Line 473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2" name="Line 474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3" name="Line 475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4" name="Line 476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5" name="Line 477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6" name="Line 478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7" name="Rectangle 479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8" name="Rectangle 480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49" name="Rectangle 481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50" name="Rectangle 482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51" name="Rectangle 483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8852" name="Group 484"/>
          <p:cNvGrpSpPr>
            <a:grpSpLocks/>
          </p:cNvGrpSpPr>
          <p:nvPr/>
        </p:nvGrpSpPr>
        <p:grpSpPr bwMode="auto">
          <a:xfrm>
            <a:off x="5827713" y="4994275"/>
            <a:ext cx="709612" cy="703263"/>
            <a:chOff x="4337" y="290"/>
            <a:chExt cx="447" cy="443"/>
          </a:xfrm>
        </p:grpSpPr>
        <p:graphicFrame>
          <p:nvGraphicFramePr>
            <p:cNvPr id="58853" name="Object 485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8853" name="Clip" r:id="rId7" imgW="1305000" imgH="1085760" progId="">
                <p:embed/>
              </p:oleObj>
            </a:graphicData>
          </a:graphic>
        </p:graphicFrame>
        <p:grpSp>
          <p:nvGrpSpPr>
            <p:cNvPr id="58854" name="Group 486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8855" name="Rectangle 487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56" name="Text Box 488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8857" name="Group 489"/>
          <p:cNvGrpSpPr>
            <a:grpSpLocks/>
          </p:cNvGrpSpPr>
          <p:nvPr/>
        </p:nvGrpSpPr>
        <p:grpSpPr bwMode="auto">
          <a:xfrm>
            <a:off x="4989513" y="5499100"/>
            <a:ext cx="709612" cy="703263"/>
            <a:chOff x="4337" y="290"/>
            <a:chExt cx="447" cy="443"/>
          </a:xfrm>
        </p:grpSpPr>
        <p:graphicFrame>
          <p:nvGraphicFramePr>
            <p:cNvPr id="58858" name="Object 490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8858" name="Clip" r:id="rId8" imgW="1305000" imgH="1085760" progId="">
                <p:embed/>
              </p:oleObj>
            </a:graphicData>
          </a:graphic>
        </p:graphicFrame>
        <p:grpSp>
          <p:nvGrpSpPr>
            <p:cNvPr id="58859" name="Group 491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8860" name="Rectangle 492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61" name="Text Box 493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8862" name="Group 494"/>
          <p:cNvGrpSpPr>
            <a:grpSpLocks/>
          </p:cNvGrpSpPr>
          <p:nvPr/>
        </p:nvGrpSpPr>
        <p:grpSpPr bwMode="auto">
          <a:xfrm>
            <a:off x="4873625" y="1631950"/>
            <a:ext cx="822325" cy="1501775"/>
            <a:chOff x="3484" y="2522"/>
            <a:chExt cx="518" cy="946"/>
          </a:xfrm>
        </p:grpSpPr>
        <p:grpSp>
          <p:nvGrpSpPr>
            <p:cNvPr id="58863" name="Group 495"/>
            <p:cNvGrpSpPr>
              <a:grpSpLocks/>
            </p:cNvGrpSpPr>
            <p:nvPr/>
          </p:nvGrpSpPr>
          <p:grpSpPr bwMode="auto">
            <a:xfrm>
              <a:off x="3631" y="2522"/>
              <a:ext cx="224" cy="588"/>
              <a:chOff x="4180" y="783"/>
              <a:chExt cx="150" cy="307"/>
            </a:xfrm>
          </p:grpSpPr>
          <p:sp>
            <p:nvSpPr>
              <p:cNvPr id="58864" name="AutoShape 49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65" name="Rectangle 49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66" name="Rectangle 49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67" name="AutoShape 49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68" name="Line 50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69" name="Line 50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0" name="Rectangle 50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1" name="Rectangle 50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8872" name="Group 504"/>
            <p:cNvGrpSpPr>
              <a:grpSpLocks/>
            </p:cNvGrpSpPr>
            <p:nvPr/>
          </p:nvGrpSpPr>
          <p:grpSpPr bwMode="auto">
            <a:xfrm>
              <a:off x="3484" y="2807"/>
              <a:ext cx="518" cy="661"/>
              <a:chOff x="4288" y="2627"/>
              <a:chExt cx="518" cy="661"/>
            </a:xfrm>
          </p:grpSpPr>
          <p:sp>
            <p:nvSpPr>
              <p:cNvPr id="58873" name="Rectangle 505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4" name="Text Box 506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5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mail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server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58875" name="Rectangle 507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6" name="Line 508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7" name="Line 509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8" name="Line 510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79" name="Line 511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0" name="Line 512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1" name="Line 513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2" name="Line 514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3" name="Rectangle 515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4" name="Rectangle 516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5" name="Rectangle 517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6" name="Rectangle 518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87" name="Rectangle 519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8888" name="Group 520"/>
          <p:cNvGrpSpPr>
            <a:grpSpLocks/>
          </p:cNvGrpSpPr>
          <p:nvPr/>
        </p:nvGrpSpPr>
        <p:grpSpPr bwMode="auto">
          <a:xfrm>
            <a:off x="5618163" y="1374775"/>
            <a:ext cx="709612" cy="703263"/>
            <a:chOff x="4337" y="290"/>
            <a:chExt cx="447" cy="443"/>
          </a:xfrm>
        </p:grpSpPr>
        <p:graphicFrame>
          <p:nvGraphicFramePr>
            <p:cNvPr id="58889" name="Object 521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8889" name="Clip" r:id="rId9" imgW="1305000" imgH="1085760" progId="">
                <p:embed/>
              </p:oleObj>
            </a:graphicData>
          </a:graphic>
        </p:graphicFrame>
        <p:grpSp>
          <p:nvGrpSpPr>
            <p:cNvPr id="58890" name="Group 522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8891" name="Rectangle 523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892" name="Text Box 524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58893" name="Line 525"/>
          <p:cNvSpPr>
            <a:spLocks noChangeShapeType="1"/>
          </p:cNvSpPr>
          <p:nvPr/>
        </p:nvSpPr>
        <p:spPr bwMode="auto">
          <a:xfrm flipV="1">
            <a:off x="5724525" y="3676650"/>
            <a:ext cx="1123950" cy="1085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8894" name="Line 526"/>
          <p:cNvSpPr>
            <a:spLocks noChangeShapeType="1"/>
          </p:cNvSpPr>
          <p:nvPr/>
        </p:nvSpPr>
        <p:spPr bwMode="auto">
          <a:xfrm flipH="1" flipV="1">
            <a:off x="4981575" y="3152775"/>
            <a:ext cx="0" cy="1247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895" name="Group 527"/>
          <p:cNvGrpSpPr>
            <a:grpSpLocks/>
          </p:cNvGrpSpPr>
          <p:nvPr/>
        </p:nvGrpSpPr>
        <p:grpSpPr bwMode="auto">
          <a:xfrm>
            <a:off x="5821363" y="3970338"/>
            <a:ext cx="1031875" cy="457200"/>
            <a:chOff x="3745" y="2537"/>
            <a:chExt cx="650" cy="288"/>
          </a:xfrm>
        </p:grpSpPr>
        <p:sp>
          <p:nvSpPr>
            <p:cNvPr id="58896" name="Rectangle 528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897" name="Text Box 529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58898" name="Group 530"/>
          <p:cNvGrpSpPr>
            <a:grpSpLocks/>
          </p:cNvGrpSpPr>
          <p:nvPr/>
        </p:nvGrpSpPr>
        <p:grpSpPr bwMode="auto">
          <a:xfrm>
            <a:off x="5783263" y="2713038"/>
            <a:ext cx="1031875" cy="457200"/>
            <a:chOff x="3745" y="2537"/>
            <a:chExt cx="650" cy="288"/>
          </a:xfrm>
        </p:grpSpPr>
        <p:sp>
          <p:nvSpPr>
            <p:cNvPr id="58899" name="Rectangle 531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900" name="Text Box 532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58901" name="Group 533"/>
          <p:cNvGrpSpPr>
            <a:grpSpLocks/>
          </p:cNvGrpSpPr>
          <p:nvPr/>
        </p:nvGrpSpPr>
        <p:grpSpPr bwMode="auto">
          <a:xfrm>
            <a:off x="4459288" y="3427413"/>
            <a:ext cx="1031875" cy="457200"/>
            <a:chOff x="3745" y="2537"/>
            <a:chExt cx="650" cy="288"/>
          </a:xfrm>
        </p:grpSpPr>
        <p:sp>
          <p:nvSpPr>
            <p:cNvPr id="58902" name="Rectangle 534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903" name="Text Box 535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B3AAD-CE3B-4D47-8EFA-FF5800DC1CA5}" type="slidenum">
              <a:rPr lang="en-US"/>
              <a:pPr/>
              <a:t>49</a:t>
            </a:fld>
            <a:endParaRPr lang="en-US"/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09575" y="228600"/>
            <a:ext cx="7772400" cy="1143000"/>
          </a:xfrm>
        </p:spPr>
        <p:txBody>
          <a:bodyPr/>
          <a:lstStyle/>
          <a:p>
            <a:r>
              <a:rPr lang="en-US" sz="3600"/>
              <a:t>Electronic Mail: mail servers</a:t>
            </a: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93382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Mail Servers</a:t>
            </a:r>
            <a:r>
              <a:rPr lang="en-US" sz="2400"/>
              <a:t> </a:t>
            </a:r>
          </a:p>
          <a:p>
            <a:r>
              <a:rPr lang="en-US" sz="2000">
                <a:solidFill>
                  <a:srgbClr val="FF0000"/>
                </a:solidFill>
              </a:rPr>
              <a:t>mailbox</a:t>
            </a:r>
            <a:r>
              <a:rPr lang="en-US" sz="2000"/>
              <a:t> contains incoming messages for user</a:t>
            </a:r>
          </a:p>
          <a:p>
            <a:r>
              <a:rPr lang="en-US" sz="2000">
                <a:solidFill>
                  <a:srgbClr val="FF0000"/>
                </a:solidFill>
              </a:rPr>
              <a:t>message</a:t>
            </a:r>
            <a:r>
              <a:rPr lang="en-US" sz="2000"/>
              <a:t> </a:t>
            </a:r>
            <a:r>
              <a:rPr lang="en-US" sz="2000">
                <a:solidFill>
                  <a:srgbClr val="FF0000"/>
                </a:solidFill>
              </a:rPr>
              <a:t>queue</a:t>
            </a:r>
            <a:r>
              <a:rPr lang="en-US" sz="2000"/>
              <a:t> of outgoing (to be sent) mail messages</a:t>
            </a:r>
          </a:p>
          <a:p>
            <a:r>
              <a:rPr lang="en-US" sz="2000">
                <a:solidFill>
                  <a:srgbClr val="FF0000"/>
                </a:solidFill>
              </a:rPr>
              <a:t>SMTP protocol</a:t>
            </a:r>
            <a:r>
              <a:rPr lang="en-US" sz="2000"/>
              <a:t> between mail servers to send email messages</a:t>
            </a:r>
          </a:p>
          <a:p>
            <a:pPr lvl="1"/>
            <a:r>
              <a:rPr lang="en-US" sz="2000"/>
              <a:t>client: sending mail server</a:t>
            </a:r>
          </a:p>
          <a:p>
            <a:pPr lvl="1"/>
            <a:r>
              <a:rPr lang="en-US" sz="2000"/>
              <a:t>“server”: receiving mail server</a:t>
            </a:r>
          </a:p>
        </p:txBody>
      </p:sp>
      <p:sp>
        <p:nvSpPr>
          <p:cNvPr id="59401" name="Line 9"/>
          <p:cNvSpPr>
            <a:spLocks noChangeShapeType="1"/>
          </p:cNvSpPr>
          <p:nvPr/>
        </p:nvSpPr>
        <p:spPr bwMode="auto">
          <a:xfrm>
            <a:off x="6038850" y="2628900"/>
            <a:ext cx="1123950" cy="7905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402" name="Group 10"/>
          <p:cNvGrpSpPr>
            <a:grpSpLocks/>
          </p:cNvGrpSpPr>
          <p:nvPr/>
        </p:nvGrpSpPr>
        <p:grpSpPr bwMode="auto">
          <a:xfrm>
            <a:off x="7431088" y="2555875"/>
            <a:ext cx="355600" cy="933450"/>
            <a:chOff x="4180" y="783"/>
            <a:chExt cx="150" cy="307"/>
          </a:xfrm>
        </p:grpSpPr>
        <p:sp>
          <p:nvSpPr>
            <p:cNvPr id="59403" name="AutoShape 1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4" name="Rectangle 1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5" name="Rectangle 1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6" name="AutoShape 1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8" name="Line 1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09" name="Rectangle 1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0" name="Rectangle 1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11" name="Group 19"/>
          <p:cNvGrpSpPr>
            <a:grpSpLocks/>
          </p:cNvGrpSpPr>
          <p:nvPr/>
        </p:nvGrpSpPr>
        <p:grpSpPr bwMode="auto">
          <a:xfrm>
            <a:off x="7188200" y="3008313"/>
            <a:ext cx="822325" cy="1049337"/>
            <a:chOff x="4288" y="2627"/>
            <a:chExt cx="518" cy="661"/>
          </a:xfrm>
        </p:grpSpPr>
        <p:sp>
          <p:nvSpPr>
            <p:cNvPr id="59412" name="Rectangle 20"/>
            <p:cNvSpPr>
              <a:spLocks noChangeArrowheads="1"/>
            </p:cNvSpPr>
            <p:nvPr/>
          </p:nvSpPr>
          <p:spPr bwMode="auto">
            <a:xfrm>
              <a:off x="4296" y="2652"/>
              <a:ext cx="510" cy="636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3" name="Text Box 21"/>
            <p:cNvSpPr txBox="1">
              <a:spLocks noChangeArrowheads="1"/>
            </p:cNvSpPr>
            <p:nvPr/>
          </p:nvSpPr>
          <p:spPr bwMode="auto">
            <a:xfrm>
              <a:off x="4288" y="2627"/>
              <a:ext cx="504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mail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server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59414" name="Rectangle 22"/>
            <p:cNvSpPr>
              <a:spLocks noChangeArrowheads="1"/>
            </p:cNvSpPr>
            <p:nvPr/>
          </p:nvSpPr>
          <p:spPr bwMode="auto">
            <a:xfrm>
              <a:off x="4320" y="300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5" name="Line 23"/>
            <p:cNvSpPr>
              <a:spLocks noChangeShapeType="1"/>
            </p:cNvSpPr>
            <p:nvPr/>
          </p:nvSpPr>
          <p:spPr bwMode="auto">
            <a:xfrm>
              <a:off x="4369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6" name="Line 24"/>
            <p:cNvSpPr>
              <a:spLocks noChangeShapeType="1"/>
            </p:cNvSpPr>
            <p:nvPr/>
          </p:nvSpPr>
          <p:spPr bwMode="auto">
            <a:xfrm>
              <a:off x="4478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7" name="Line 25"/>
            <p:cNvSpPr>
              <a:spLocks noChangeShapeType="1"/>
            </p:cNvSpPr>
            <p:nvPr/>
          </p:nvSpPr>
          <p:spPr bwMode="auto">
            <a:xfrm>
              <a:off x="4533" y="303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8" name="Line 26"/>
            <p:cNvSpPr>
              <a:spLocks noChangeShapeType="1"/>
            </p:cNvSpPr>
            <p:nvPr/>
          </p:nvSpPr>
          <p:spPr bwMode="auto">
            <a:xfrm>
              <a:off x="4590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19" name="Line 27"/>
            <p:cNvSpPr>
              <a:spLocks noChangeShapeType="1"/>
            </p:cNvSpPr>
            <p:nvPr/>
          </p:nvSpPr>
          <p:spPr bwMode="auto">
            <a:xfrm>
              <a:off x="4651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0" name="Line 28"/>
            <p:cNvSpPr>
              <a:spLocks noChangeShapeType="1"/>
            </p:cNvSpPr>
            <p:nvPr/>
          </p:nvSpPr>
          <p:spPr bwMode="auto">
            <a:xfrm>
              <a:off x="4707" y="303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1" name="Line 29"/>
            <p:cNvSpPr>
              <a:spLocks noChangeShapeType="1"/>
            </p:cNvSpPr>
            <p:nvPr/>
          </p:nvSpPr>
          <p:spPr bwMode="auto">
            <a:xfrm>
              <a:off x="4422" y="303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2" name="Rectangle 30"/>
            <p:cNvSpPr>
              <a:spLocks noChangeArrowheads="1"/>
            </p:cNvSpPr>
            <p:nvPr/>
          </p:nvSpPr>
          <p:spPr bwMode="auto">
            <a:xfrm>
              <a:off x="4328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3" name="Rectangle 31"/>
            <p:cNvSpPr>
              <a:spLocks noChangeArrowheads="1"/>
            </p:cNvSpPr>
            <p:nvPr/>
          </p:nvSpPr>
          <p:spPr bwMode="auto">
            <a:xfrm>
              <a:off x="4414" y="317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4" name="Rectangle 32"/>
            <p:cNvSpPr>
              <a:spLocks noChangeArrowheads="1"/>
            </p:cNvSpPr>
            <p:nvPr/>
          </p:nvSpPr>
          <p:spPr bwMode="auto">
            <a:xfrm>
              <a:off x="4500" y="317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5" name="Rectangle 33"/>
            <p:cNvSpPr>
              <a:spLocks noChangeArrowheads="1"/>
            </p:cNvSpPr>
            <p:nvPr/>
          </p:nvSpPr>
          <p:spPr bwMode="auto">
            <a:xfrm>
              <a:off x="4597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426" name="Rectangle 34"/>
            <p:cNvSpPr>
              <a:spLocks noChangeArrowheads="1"/>
            </p:cNvSpPr>
            <p:nvPr/>
          </p:nvSpPr>
          <p:spPr bwMode="auto">
            <a:xfrm>
              <a:off x="4693" y="317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27" name="Group 35"/>
          <p:cNvGrpSpPr>
            <a:grpSpLocks/>
          </p:cNvGrpSpPr>
          <p:nvPr/>
        </p:nvGrpSpPr>
        <p:grpSpPr bwMode="auto">
          <a:xfrm>
            <a:off x="7913688" y="2146300"/>
            <a:ext cx="709612" cy="703263"/>
            <a:chOff x="4337" y="290"/>
            <a:chExt cx="447" cy="443"/>
          </a:xfrm>
        </p:grpSpPr>
        <p:graphicFrame>
          <p:nvGraphicFramePr>
            <p:cNvPr id="59428" name="Object 36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9428" name="Clip" r:id="rId4" imgW="1305000" imgH="1085760" progId="">
                <p:embed/>
              </p:oleObj>
            </a:graphicData>
          </a:graphic>
        </p:graphicFrame>
        <p:grpSp>
          <p:nvGrpSpPr>
            <p:cNvPr id="59429" name="Group 37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9430" name="Rectangle 38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31" name="Text Box 39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9432" name="Group 40"/>
          <p:cNvGrpSpPr>
            <a:grpSpLocks/>
          </p:cNvGrpSpPr>
          <p:nvPr/>
        </p:nvGrpSpPr>
        <p:grpSpPr bwMode="auto">
          <a:xfrm>
            <a:off x="8142288" y="3155950"/>
            <a:ext cx="709612" cy="703263"/>
            <a:chOff x="4337" y="290"/>
            <a:chExt cx="447" cy="443"/>
          </a:xfrm>
        </p:grpSpPr>
        <p:graphicFrame>
          <p:nvGraphicFramePr>
            <p:cNvPr id="59433" name="Object 41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9433" name="Clip" r:id="rId5" imgW="1305000" imgH="1085760" progId="">
                <p:embed/>
              </p:oleObj>
            </a:graphicData>
          </a:graphic>
        </p:graphicFrame>
        <p:grpSp>
          <p:nvGrpSpPr>
            <p:cNvPr id="59434" name="Group 42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9435" name="Rectangle 43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36" name="Text Box 44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9437" name="Group 45"/>
          <p:cNvGrpSpPr>
            <a:grpSpLocks/>
          </p:cNvGrpSpPr>
          <p:nvPr/>
        </p:nvGrpSpPr>
        <p:grpSpPr bwMode="auto">
          <a:xfrm>
            <a:off x="7913688" y="4203700"/>
            <a:ext cx="709612" cy="703263"/>
            <a:chOff x="4337" y="290"/>
            <a:chExt cx="447" cy="443"/>
          </a:xfrm>
        </p:grpSpPr>
        <p:graphicFrame>
          <p:nvGraphicFramePr>
            <p:cNvPr id="59438" name="Object 46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9438" name="Clip" r:id="rId6" imgW="1305000" imgH="1085760" progId="">
                <p:embed/>
              </p:oleObj>
            </a:graphicData>
          </a:graphic>
        </p:graphicFrame>
        <p:grpSp>
          <p:nvGrpSpPr>
            <p:cNvPr id="59439" name="Group 47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9440" name="Rectangle 48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1" name="Text Box 49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9442" name="Group 50"/>
          <p:cNvGrpSpPr>
            <a:grpSpLocks/>
          </p:cNvGrpSpPr>
          <p:nvPr/>
        </p:nvGrpSpPr>
        <p:grpSpPr bwMode="auto">
          <a:xfrm>
            <a:off x="5187950" y="3965575"/>
            <a:ext cx="822325" cy="1501775"/>
            <a:chOff x="3484" y="2522"/>
            <a:chExt cx="518" cy="946"/>
          </a:xfrm>
        </p:grpSpPr>
        <p:grpSp>
          <p:nvGrpSpPr>
            <p:cNvPr id="59443" name="Group 51"/>
            <p:cNvGrpSpPr>
              <a:grpSpLocks/>
            </p:cNvGrpSpPr>
            <p:nvPr/>
          </p:nvGrpSpPr>
          <p:grpSpPr bwMode="auto">
            <a:xfrm>
              <a:off x="3631" y="2522"/>
              <a:ext cx="224" cy="588"/>
              <a:chOff x="4180" y="783"/>
              <a:chExt cx="150" cy="307"/>
            </a:xfrm>
          </p:grpSpPr>
          <p:sp>
            <p:nvSpPr>
              <p:cNvPr id="59444" name="AutoShape 5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5" name="Rectangle 5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6" name="Rectangle 5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7" name="AutoShape 5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8" name="Line 5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49" name="Line 5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0" name="Rectangle 5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1" name="Rectangle 5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452" name="Group 60"/>
            <p:cNvGrpSpPr>
              <a:grpSpLocks/>
            </p:cNvGrpSpPr>
            <p:nvPr/>
          </p:nvGrpSpPr>
          <p:grpSpPr bwMode="auto">
            <a:xfrm>
              <a:off x="3484" y="2807"/>
              <a:ext cx="518" cy="661"/>
              <a:chOff x="4288" y="2627"/>
              <a:chExt cx="518" cy="661"/>
            </a:xfrm>
          </p:grpSpPr>
          <p:sp>
            <p:nvSpPr>
              <p:cNvPr id="59453" name="Rectangle 61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4" name="Text Box 62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5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mail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server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59455" name="Rectangle 63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6" name="Line 64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7" name="Line 65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8" name="Line 66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59" name="Line 67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0" name="Line 68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1" name="Line 69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2" name="Line 70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3" name="Rectangle 71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4" name="Rectangle 72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5" name="Rectangle 73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6" name="Rectangle 74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67" name="Rectangle 75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9468" name="Group 76"/>
          <p:cNvGrpSpPr>
            <a:grpSpLocks/>
          </p:cNvGrpSpPr>
          <p:nvPr/>
        </p:nvGrpSpPr>
        <p:grpSpPr bwMode="auto">
          <a:xfrm>
            <a:off x="6142038" y="5070475"/>
            <a:ext cx="709612" cy="703263"/>
            <a:chOff x="4337" y="290"/>
            <a:chExt cx="447" cy="443"/>
          </a:xfrm>
        </p:grpSpPr>
        <p:graphicFrame>
          <p:nvGraphicFramePr>
            <p:cNvPr id="59469" name="Object 77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9469" name="Clip" r:id="rId7" imgW="1305000" imgH="1085760" progId="">
                <p:embed/>
              </p:oleObj>
            </a:graphicData>
          </a:graphic>
        </p:graphicFrame>
        <p:grpSp>
          <p:nvGrpSpPr>
            <p:cNvPr id="59470" name="Group 78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9471" name="Rectangle 79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72" name="Text Box 80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9473" name="Group 81"/>
          <p:cNvGrpSpPr>
            <a:grpSpLocks/>
          </p:cNvGrpSpPr>
          <p:nvPr/>
        </p:nvGrpSpPr>
        <p:grpSpPr bwMode="auto">
          <a:xfrm>
            <a:off x="5303838" y="5575300"/>
            <a:ext cx="709612" cy="703263"/>
            <a:chOff x="4337" y="290"/>
            <a:chExt cx="447" cy="443"/>
          </a:xfrm>
        </p:grpSpPr>
        <p:graphicFrame>
          <p:nvGraphicFramePr>
            <p:cNvPr id="59474" name="Object 82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9474" name="Clip" r:id="rId8" imgW="1305000" imgH="1085760" progId="">
                <p:embed/>
              </p:oleObj>
            </a:graphicData>
          </a:graphic>
        </p:graphicFrame>
        <p:grpSp>
          <p:nvGrpSpPr>
            <p:cNvPr id="59475" name="Group 83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9476" name="Rectangle 84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77" name="Text Box 85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59478" name="Group 86"/>
          <p:cNvGrpSpPr>
            <a:grpSpLocks/>
          </p:cNvGrpSpPr>
          <p:nvPr/>
        </p:nvGrpSpPr>
        <p:grpSpPr bwMode="auto">
          <a:xfrm>
            <a:off x="5187950" y="1708150"/>
            <a:ext cx="822325" cy="1501775"/>
            <a:chOff x="3484" y="2522"/>
            <a:chExt cx="518" cy="946"/>
          </a:xfrm>
        </p:grpSpPr>
        <p:grpSp>
          <p:nvGrpSpPr>
            <p:cNvPr id="59479" name="Group 87"/>
            <p:cNvGrpSpPr>
              <a:grpSpLocks/>
            </p:cNvGrpSpPr>
            <p:nvPr/>
          </p:nvGrpSpPr>
          <p:grpSpPr bwMode="auto">
            <a:xfrm>
              <a:off x="3631" y="2522"/>
              <a:ext cx="224" cy="588"/>
              <a:chOff x="4180" y="783"/>
              <a:chExt cx="150" cy="307"/>
            </a:xfrm>
          </p:grpSpPr>
          <p:sp>
            <p:nvSpPr>
              <p:cNvPr id="59480" name="AutoShape 8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1" name="Rectangle 8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2" name="Rectangle 9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3" name="AutoShape 9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4" name="Line 9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5" name="Line 9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6" name="Rectangle 9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87" name="Rectangle 9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488" name="Group 96"/>
            <p:cNvGrpSpPr>
              <a:grpSpLocks/>
            </p:cNvGrpSpPr>
            <p:nvPr/>
          </p:nvGrpSpPr>
          <p:grpSpPr bwMode="auto">
            <a:xfrm>
              <a:off x="3484" y="2807"/>
              <a:ext cx="518" cy="661"/>
              <a:chOff x="4288" y="2627"/>
              <a:chExt cx="518" cy="661"/>
            </a:xfrm>
          </p:grpSpPr>
          <p:sp>
            <p:nvSpPr>
              <p:cNvPr id="59489" name="Rectangle 97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0" name="Text Box 98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5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mail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server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59491" name="Rectangle 99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2" name="Line 100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3" name="Line 101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4" name="Line 102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5" name="Line 103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6" name="Line 104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7" name="Line 105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8" name="Line 106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499" name="Rectangle 107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500" name="Rectangle 108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501" name="Rectangle 109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502" name="Rectangle 110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503" name="Rectangle 111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59504" name="Group 112"/>
          <p:cNvGrpSpPr>
            <a:grpSpLocks/>
          </p:cNvGrpSpPr>
          <p:nvPr/>
        </p:nvGrpSpPr>
        <p:grpSpPr bwMode="auto">
          <a:xfrm>
            <a:off x="5932488" y="1450975"/>
            <a:ext cx="709612" cy="703263"/>
            <a:chOff x="4337" y="290"/>
            <a:chExt cx="447" cy="443"/>
          </a:xfrm>
        </p:grpSpPr>
        <p:graphicFrame>
          <p:nvGraphicFramePr>
            <p:cNvPr id="59505" name="Object 113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59505" name="Clip" r:id="rId9" imgW="1305000" imgH="1085760" progId="">
                <p:embed/>
              </p:oleObj>
            </a:graphicData>
          </a:graphic>
        </p:graphicFrame>
        <p:grpSp>
          <p:nvGrpSpPr>
            <p:cNvPr id="59506" name="Group 114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59507" name="Rectangle 115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508" name="Text Box 116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59509" name="Line 117"/>
          <p:cNvSpPr>
            <a:spLocks noChangeShapeType="1"/>
          </p:cNvSpPr>
          <p:nvPr/>
        </p:nvSpPr>
        <p:spPr bwMode="auto">
          <a:xfrm flipV="1">
            <a:off x="6038850" y="3752850"/>
            <a:ext cx="1123950" cy="1085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510" name="Line 118"/>
          <p:cNvSpPr>
            <a:spLocks noChangeShapeType="1"/>
          </p:cNvSpPr>
          <p:nvPr/>
        </p:nvSpPr>
        <p:spPr bwMode="auto">
          <a:xfrm flipH="1" flipV="1">
            <a:off x="5295900" y="3228975"/>
            <a:ext cx="0" cy="12477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511" name="Group 119"/>
          <p:cNvGrpSpPr>
            <a:grpSpLocks/>
          </p:cNvGrpSpPr>
          <p:nvPr/>
        </p:nvGrpSpPr>
        <p:grpSpPr bwMode="auto">
          <a:xfrm>
            <a:off x="6135688" y="4046538"/>
            <a:ext cx="1031875" cy="457200"/>
            <a:chOff x="3745" y="2537"/>
            <a:chExt cx="650" cy="288"/>
          </a:xfrm>
        </p:grpSpPr>
        <p:sp>
          <p:nvSpPr>
            <p:cNvPr id="59512" name="Rectangle 120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3" name="Text Box 121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59514" name="Group 122"/>
          <p:cNvGrpSpPr>
            <a:grpSpLocks/>
          </p:cNvGrpSpPr>
          <p:nvPr/>
        </p:nvGrpSpPr>
        <p:grpSpPr bwMode="auto">
          <a:xfrm>
            <a:off x="6097588" y="2789238"/>
            <a:ext cx="1031875" cy="457200"/>
            <a:chOff x="3745" y="2537"/>
            <a:chExt cx="650" cy="288"/>
          </a:xfrm>
        </p:grpSpPr>
        <p:sp>
          <p:nvSpPr>
            <p:cNvPr id="59515" name="Rectangle 123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6" name="Text Box 124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59517" name="Group 125"/>
          <p:cNvGrpSpPr>
            <a:grpSpLocks/>
          </p:cNvGrpSpPr>
          <p:nvPr/>
        </p:nvGrpSpPr>
        <p:grpSpPr bwMode="auto">
          <a:xfrm>
            <a:off x="4773613" y="3503613"/>
            <a:ext cx="1031875" cy="457200"/>
            <a:chOff x="3745" y="2537"/>
            <a:chExt cx="650" cy="288"/>
          </a:xfrm>
        </p:grpSpPr>
        <p:sp>
          <p:nvSpPr>
            <p:cNvPr id="59518" name="Rectangle 126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9" name="Text Box 127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183DF-3C3B-46A1-9284-767DA6E34718}" type="slidenum">
              <a:rPr lang="en-US"/>
              <a:pPr/>
              <a:t>50</a:t>
            </a:fld>
            <a:endParaRPr lang="en-US"/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Electronic Mail: SMTP </a:t>
            </a:r>
            <a:r>
              <a:rPr lang="en-US" sz="3200"/>
              <a:t>[RFC 2821]</a:t>
            </a: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7324725" cy="4648200"/>
          </a:xfrm>
        </p:spPr>
        <p:txBody>
          <a:bodyPr/>
          <a:lstStyle/>
          <a:p>
            <a:r>
              <a:rPr lang="en-US" sz="2000"/>
              <a:t>uses TCP to reliably transfer email message from client to server, port 25</a:t>
            </a:r>
          </a:p>
          <a:p>
            <a:r>
              <a:rPr lang="en-US" sz="2000"/>
              <a:t>direct transfer: sending server to receiving server</a:t>
            </a:r>
          </a:p>
          <a:p>
            <a:r>
              <a:rPr lang="en-US" sz="2000"/>
              <a:t>three phases of transfer</a:t>
            </a:r>
          </a:p>
          <a:p>
            <a:pPr lvl="1"/>
            <a:r>
              <a:rPr lang="en-US" sz="2000"/>
              <a:t>handshaking (greeting)</a:t>
            </a:r>
          </a:p>
          <a:p>
            <a:pPr lvl="1"/>
            <a:r>
              <a:rPr lang="en-US" sz="2000"/>
              <a:t>transfer of messages</a:t>
            </a:r>
          </a:p>
          <a:p>
            <a:pPr lvl="1"/>
            <a:r>
              <a:rPr lang="en-US" sz="2000"/>
              <a:t>closure</a:t>
            </a:r>
          </a:p>
          <a:p>
            <a:r>
              <a:rPr lang="en-US" sz="2000"/>
              <a:t>command/response interaction</a:t>
            </a:r>
            <a:endParaRPr lang="en-US" sz="2000">
              <a:solidFill>
                <a:schemeClr val="accent2"/>
              </a:solidFill>
            </a:endParaRPr>
          </a:p>
          <a:p>
            <a:pPr lvl="1"/>
            <a:r>
              <a:rPr lang="en-US" sz="2000">
                <a:solidFill>
                  <a:schemeClr val="accent2"/>
                </a:solidFill>
              </a:rPr>
              <a:t>commands:</a:t>
            </a:r>
            <a:r>
              <a:rPr lang="en-US" sz="2000"/>
              <a:t> ASCII text</a:t>
            </a:r>
          </a:p>
          <a:p>
            <a:pPr lvl="1"/>
            <a:r>
              <a:rPr lang="en-US" sz="2000">
                <a:solidFill>
                  <a:schemeClr val="accent2"/>
                </a:solidFill>
              </a:rPr>
              <a:t>response:</a:t>
            </a:r>
            <a:r>
              <a:rPr lang="en-US" sz="2000"/>
              <a:t> status code and phrase</a:t>
            </a:r>
          </a:p>
          <a:p>
            <a:pPr lvl="1"/>
            <a:endParaRPr lang="en-US" sz="2000"/>
          </a:p>
          <a:p>
            <a:pPr lvl="1"/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D8923-8ACB-4993-9DC5-2722045F7FD1}" type="slidenum">
              <a:rPr lang="en-US"/>
              <a:pPr/>
              <a:t>51</a:t>
            </a:fld>
            <a:endParaRPr lang="en-US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522288" y="0"/>
            <a:ext cx="8235950" cy="1143000"/>
          </a:xfrm>
        </p:spPr>
        <p:txBody>
          <a:bodyPr/>
          <a:lstStyle/>
          <a:p>
            <a:r>
              <a:rPr lang="en-US" sz="3600"/>
              <a:t>Scenario: Alice sends message to Bob</a:t>
            </a:r>
            <a:endParaRPr lang="en-US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0463"/>
            <a:ext cx="3810000" cy="32194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/>
              <a:t>1) Alice uses UA to compose message and “to” </a:t>
            </a:r>
            <a:r>
              <a:rPr lang="en-US" sz="2000">
                <a:latin typeface="Courier New" pitchFamily="49" charset="0"/>
              </a:rPr>
              <a:t>bob@someschool.edu</a:t>
            </a:r>
          </a:p>
          <a:p>
            <a:pPr>
              <a:buFont typeface="ZapfDingbats" pitchFamily="82" charset="2"/>
              <a:buNone/>
            </a:pPr>
            <a:r>
              <a:rPr lang="en-US" sz="2000"/>
              <a:t>2) Alice’s UA sends message to her mail server; message placed in message queue</a:t>
            </a:r>
          </a:p>
          <a:p>
            <a:pPr>
              <a:buFont typeface="ZapfDingbats" pitchFamily="82" charset="2"/>
              <a:buNone/>
            </a:pPr>
            <a:r>
              <a:rPr lang="en-US" sz="2000"/>
              <a:t>3) Client side of SMTP opens TCP connection with Bob’s mail server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08500" y="1135063"/>
            <a:ext cx="3810000" cy="3268662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/>
              <a:t>4) SMTP client sends Alice’s message over the TCP connection</a:t>
            </a:r>
          </a:p>
          <a:p>
            <a:pPr>
              <a:buFont typeface="ZapfDingbats" pitchFamily="82" charset="2"/>
              <a:buNone/>
            </a:pPr>
            <a:r>
              <a:rPr lang="en-US" sz="2000"/>
              <a:t>5) Bob’s mail server places the message in Bob’s mailbox</a:t>
            </a:r>
          </a:p>
          <a:p>
            <a:pPr>
              <a:buFont typeface="ZapfDingbats" pitchFamily="82" charset="2"/>
              <a:buNone/>
            </a:pPr>
            <a:r>
              <a:rPr lang="en-US" sz="2000"/>
              <a:t>6) Bob invokes his user agent to read message</a:t>
            </a:r>
            <a:endParaRPr lang="en-US" sz="2400"/>
          </a:p>
          <a:p>
            <a:pPr>
              <a:buFont typeface="ZapfDingbats" pitchFamily="82" charset="2"/>
              <a:buNone/>
            </a:pPr>
            <a:endParaRPr lang="en-US" sz="2400"/>
          </a:p>
        </p:txBody>
      </p:sp>
      <p:grpSp>
        <p:nvGrpSpPr>
          <p:cNvPr id="126981" name="Group 5"/>
          <p:cNvGrpSpPr>
            <a:grpSpLocks/>
          </p:cNvGrpSpPr>
          <p:nvPr/>
        </p:nvGrpSpPr>
        <p:grpSpPr bwMode="auto">
          <a:xfrm>
            <a:off x="1270000" y="5062538"/>
            <a:ext cx="709613" cy="703262"/>
            <a:chOff x="4337" y="290"/>
            <a:chExt cx="447" cy="443"/>
          </a:xfrm>
        </p:grpSpPr>
        <p:graphicFrame>
          <p:nvGraphicFramePr>
            <p:cNvPr id="126982" name="Object 6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126982" name="Clip" r:id="rId4" imgW="1305000" imgH="1085760" progId="">
                <p:embed/>
              </p:oleObj>
            </a:graphicData>
          </a:graphic>
        </p:graphicFrame>
        <p:grpSp>
          <p:nvGrpSpPr>
            <p:cNvPr id="126983" name="Group 7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126984" name="Rectangle 8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85" name="Text Box 9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126986" name="Group 10"/>
          <p:cNvGrpSpPr>
            <a:grpSpLocks/>
          </p:cNvGrpSpPr>
          <p:nvPr/>
        </p:nvGrpSpPr>
        <p:grpSpPr bwMode="auto">
          <a:xfrm>
            <a:off x="2795588" y="4503738"/>
            <a:ext cx="822325" cy="1501775"/>
            <a:chOff x="3484" y="2522"/>
            <a:chExt cx="518" cy="946"/>
          </a:xfrm>
        </p:grpSpPr>
        <p:grpSp>
          <p:nvGrpSpPr>
            <p:cNvPr id="126987" name="Group 11"/>
            <p:cNvGrpSpPr>
              <a:grpSpLocks/>
            </p:cNvGrpSpPr>
            <p:nvPr/>
          </p:nvGrpSpPr>
          <p:grpSpPr bwMode="auto">
            <a:xfrm>
              <a:off x="3631" y="2522"/>
              <a:ext cx="224" cy="588"/>
              <a:chOff x="4180" y="783"/>
              <a:chExt cx="150" cy="307"/>
            </a:xfrm>
          </p:grpSpPr>
          <p:sp>
            <p:nvSpPr>
              <p:cNvPr id="126988" name="AutoShape 12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89" name="Rectangle 13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0" name="Rectangle 14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1" name="AutoShape 15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2" name="Line 16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3" name="Line 17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4" name="Rectangle 18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5" name="Rectangle 19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6996" name="Group 20"/>
            <p:cNvGrpSpPr>
              <a:grpSpLocks/>
            </p:cNvGrpSpPr>
            <p:nvPr/>
          </p:nvGrpSpPr>
          <p:grpSpPr bwMode="auto">
            <a:xfrm>
              <a:off x="3484" y="2807"/>
              <a:ext cx="518" cy="661"/>
              <a:chOff x="4288" y="2627"/>
              <a:chExt cx="518" cy="661"/>
            </a:xfrm>
          </p:grpSpPr>
          <p:sp>
            <p:nvSpPr>
              <p:cNvPr id="126997" name="Rectangle 21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998" name="Text Box 22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5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mail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server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126999" name="Rectangle 23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0" name="Line 24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1" name="Line 25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2" name="Line 26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3" name="Line 27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4" name="Line 28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5" name="Line 29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6" name="Line 30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7" name="Rectangle 31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8" name="Rectangle 32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09" name="Rectangle 33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10" name="Rectangle 34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11" name="Rectangle 35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127012" name="Picture 36" descr="Ali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225" y="5121275"/>
            <a:ext cx="561975" cy="693738"/>
          </a:xfrm>
          <a:prstGeom prst="rect">
            <a:avLst/>
          </a:prstGeom>
          <a:noFill/>
        </p:spPr>
      </p:pic>
      <p:pic>
        <p:nvPicPr>
          <p:cNvPr id="127013" name="Picture 37" descr="Bob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93038" y="5026025"/>
            <a:ext cx="676275" cy="690563"/>
          </a:xfrm>
          <a:prstGeom prst="rect">
            <a:avLst/>
          </a:prstGeom>
          <a:noFill/>
        </p:spPr>
      </p:pic>
      <p:grpSp>
        <p:nvGrpSpPr>
          <p:cNvPr id="127014" name="Group 38"/>
          <p:cNvGrpSpPr>
            <a:grpSpLocks/>
          </p:cNvGrpSpPr>
          <p:nvPr/>
        </p:nvGrpSpPr>
        <p:grpSpPr bwMode="auto">
          <a:xfrm>
            <a:off x="4986338" y="4449763"/>
            <a:ext cx="822325" cy="1501775"/>
            <a:chOff x="3484" y="2522"/>
            <a:chExt cx="518" cy="946"/>
          </a:xfrm>
        </p:grpSpPr>
        <p:grpSp>
          <p:nvGrpSpPr>
            <p:cNvPr id="127015" name="Group 39"/>
            <p:cNvGrpSpPr>
              <a:grpSpLocks/>
            </p:cNvGrpSpPr>
            <p:nvPr/>
          </p:nvGrpSpPr>
          <p:grpSpPr bwMode="auto">
            <a:xfrm>
              <a:off x="3631" y="2522"/>
              <a:ext cx="224" cy="588"/>
              <a:chOff x="4180" y="783"/>
              <a:chExt cx="150" cy="307"/>
            </a:xfrm>
          </p:grpSpPr>
          <p:sp>
            <p:nvSpPr>
              <p:cNvPr id="127016" name="AutoShape 40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17" name="Rectangle 41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18" name="Rectangle 42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19" name="AutoShape 43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0" name="Line 44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1" name="Line 45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2" name="Rectangle 46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3" name="Rectangle 47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024" name="Group 48"/>
            <p:cNvGrpSpPr>
              <a:grpSpLocks/>
            </p:cNvGrpSpPr>
            <p:nvPr/>
          </p:nvGrpSpPr>
          <p:grpSpPr bwMode="auto">
            <a:xfrm>
              <a:off x="3484" y="2807"/>
              <a:ext cx="518" cy="661"/>
              <a:chOff x="4288" y="2627"/>
              <a:chExt cx="518" cy="661"/>
            </a:xfrm>
          </p:grpSpPr>
          <p:sp>
            <p:nvSpPr>
              <p:cNvPr id="127025" name="Rectangle 49"/>
              <p:cNvSpPr>
                <a:spLocks noChangeArrowheads="1"/>
              </p:cNvSpPr>
              <p:nvPr/>
            </p:nvSpPr>
            <p:spPr bwMode="auto">
              <a:xfrm>
                <a:off x="4296" y="2652"/>
                <a:ext cx="510" cy="636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6" name="Text Box 50"/>
              <p:cNvSpPr txBox="1">
                <a:spLocks noChangeArrowheads="1"/>
              </p:cNvSpPr>
              <p:nvPr/>
            </p:nvSpPr>
            <p:spPr bwMode="auto">
              <a:xfrm>
                <a:off x="4288" y="2627"/>
                <a:ext cx="504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mail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server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127027" name="Rectangle 51"/>
              <p:cNvSpPr>
                <a:spLocks noChangeArrowheads="1"/>
              </p:cNvSpPr>
              <p:nvPr/>
            </p:nvSpPr>
            <p:spPr bwMode="auto">
              <a:xfrm>
                <a:off x="4320" y="300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8" name="Line 52"/>
              <p:cNvSpPr>
                <a:spLocks noChangeShapeType="1"/>
              </p:cNvSpPr>
              <p:nvPr/>
            </p:nvSpPr>
            <p:spPr bwMode="auto">
              <a:xfrm>
                <a:off x="4369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29" name="Line 53"/>
              <p:cNvSpPr>
                <a:spLocks noChangeShapeType="1"/>
              </p:cNvSpPr>
              <p:nvPr/>
            </p:nvSpPr>
            <p:spPr bwMode="auto">
              <a:xfrm>
                <a:off x="4478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0" name="Line 54"/>
              <p:cNvSpPr>
                <a:spLocks noChangeShapeType="1"/>
              </p:cNvSpPr>
              <p:nvPr/>
            </p:nvSpPr>
            <p:spPr bwMode="auto">
              <a:xfrm>
                <a:off x="4533" y="303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1" name="Line 55"/>
              <p:cNvSpPr>
                <a:spLocks noChangeShapeType="1"/>
              </p:cNvSpPr>
              <p:nvPr/>
            </p:nvSpPr>
            <p:spPr bwMode="auto">
              <a:xfrm>
                <a:off x="4590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2" name="Line 56"/>
              <p:cNvSpPr>
                <a:spLocks noChangeShapeType="1"/>
              </p:cNvSpPr>
              <p:nvPr/>
            </p:nvSpPr>
            <p:spPr bwMode="auto">
              <a:xfrm>
                <a:off x="4651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3" name="Line 57"/>
              <p:cNvSpPr>
                <a:spLocks noChangeShapeType="1"/>
              </p:cNvSpPr>
              <p:nvPr/>
            </p:nvSpPr>
            <p:spPr bwMode="auto">
              <a:xfrm>
                <a:off x="4707" y="303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4" name="Line 58"/>
              <p:cNvSpPr>
                <a:spLocks noChangeShapeType="1"/>
              </p:cNvSpPr>
              <p:nvPr/>
            </p:nvSpPr>
            <p:spPr bwMode="auto">
              <a:xfrm>
                <a:off x="4422" y="303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5" name="Rectangle 59"/>
              <p:cNvSpPr>
                <a:spLocks noChangeArrowheads="1"/>
              </p:cNvSpPr>
              <p:nvPr/>
            </p:nvSpPr>
            <p:spPr bwMode="auto">
              <a:xfrm>
                <a:off x="4328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6" name="Rectangle 60"/>
              <p:cNvSpPr>
                <a:spLocks noChangeArrowheads="1"/>
              </p:cNvSpPr>
              <p:nvPr/>
            </p:nvSpPr>
            <p:spPr bwMode="auto">
              <a:xfrm>
                <a:off x="4414" y="317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7" name="Rectangle 61"/>
              <p:cNvSpPr>
                <a:spLocks noChangeArrowheads="1"/>
              </p:cNvSpPr>
              <p:nvPr/>
            </p:nvSpPr>
            <p:spPr bwMode="auto">
              <a:xfrm>
                <a:off x="4500" y="317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8" name="Rectangle 62"/>
              <p:cNvSpPr>
                <a:spLocks noChangeArrowheads="1"/>
              </p:cNvSpPr>
              <p:nvPr/>
            </p:nvSpPr>
            <p:spPr bwMode="auto">
              <a:xfrm>
                <a:off x="4597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39" name="Rectangle 63"/>
              <p:cNvSpPr>
                <a:spLocks noChangeArrowheads="1"/>
              </p:cNvSpPr>
              <p:nvPr/>
            </p:nvSpPr>
            <p:spPr bwMode="auto">
              <a:xfrm>
                <a:off x="4693" y="317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27040" name="Group 64"/>
          <p:cNvGrpSpPr>
            <a:grpSpLocks/>
          </p:cNvGrpSpPr>
          <p:nvPr/>
        </p:nvGrpSpPr>
        <p:grpSpPr bwMode="auto">
          <a:xfrm>
            <a:off x="6819900" y="4946650"/>
            <a:ext cx="709613" cy="703263"/>
            <a:chOff x="4337" y="290"/>
            <a:chExt cx="447" cy="443"/>
          </a:xfrm>
        </p:grpSpPr>
        <p:graphicFrame>
          <p:nvGraphicFramePr>
            <p:cNvPr id="127041" name="Object 65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127041" name="Clip" r:id="rId7" imgW="1305000" imgH="1085760" progId="">
                <p:embed/>
              </p:oleObj>
            </a:graphicData>
          </a:graphic>
        </p:graphicFrame>
        <p:grpSp>
          <p:nvGrpSpPr>
            <p:cNvPr id="127042" name="Group 66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127043" name="Rectangle 67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044" name="Text Box 68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127045" name="Line 69"/>
          <p:cNvSpPr>
            <a:spLocks noChangeShapeType="1"/>
          </p:cNvSpPr>
          <p:nvPr/>
        </p:nvSpPr>
        <p:spPr bwMode="auto">
          <a:xfrm>
            <a:off x="1928813" y="5494338"/>
            <a:ext cx="892175" cy="14605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046" name="Line 70"/>
          <p:cNvSpPr>
            <a:spLocks noChangeShapeType="1"/>
          </p:cNvSpPr>
          <p:nvPr/>
        </p:nvSpPr>
        <p:spPr bwMode="auto">
          <a:xfrm>
            <a:off x="3614738" y="5629275"/>
            <a:ext cx="1379537" cy="21907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047" name="Line 71"/>
          <p:cNvSpPr>
            <a:spLocks noChangeShapeType="1"/>
          </p:cNvSpPr>
          <p:nvPr/>
        </p:nvSpPr>
        <p:spPr bwMode="auto">
          <a:xfrm flipV="1">
            <a:off x="5811838" y="5408613"/>
            <a:ext cx="1027112" cy="427037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7048" name="Oval 72"/>
          <p:cNvSpPr>
            <a:spLocks noChangeArrowheads="1"/>
          </p:cNvSpPr>
          <p:nvPr/>
        </p:nvSpPr>
        <p:spPr bwMode="auto">
          <a:xfrm>
            <a:off x="1441450" y="4870450"/>
            <a:ext cx="292100" cy="244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/>
              <a:t>1</a:t>
            </a:r>
            <a:endParaRPr lang="en-US"/>
          </a:p>
        </p:txBody>
      </p:sp>
      <p:sp>
        <p:nvSpPr>
          <p:cNvPr id="127050" name="Oval 74"/>
          <p:cNvSpPr>
            <a:spLocks noChangeArrowheads="1"/>
          </p:cNvSpPr>
          <p:nvPr/>
        </p:nvSpPr>
        <p:spPr bwMode="auto">
          <a:xfrm>
            <a:off x="2168525" y="5438775"/>
            <a:ext cx="292100" cy="244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/>
              <a:t>2</a:t>
            </a:r>
            <a:endParaRPr lang="en-US"/>
          </a:p>
        </p:txBody>
      </p:sp>
      <p:sp>
        <p:nvSpPr>
          <p:cNvPr id="127051" name="Oval 75"/>
          <p:cNvSpPr>
            <a:spLocks noChangeArrowheads="1"/>
          </p:cNvSpPr>
          <p:nvPr/>
        </p:nvSpPr>
        <p:spPr bwMode="auto">
          <a:xfrm>
            <a:off x="3040063" y="5518150"/>
            <a:ext cx="292100" cy="244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/>
              <a:t>3</a:t>
            </a:r>
            <a:endParaRPr lang="en-US"/>
          </a:p>
        </p:txBody>
      </p:sp>
      <p:sp>
        <p:nvSpPr>
          <p:cNvPr id="127052" name="Oval 76"/>
          <p:cNvSpPr>
            <a:spLocks noChangeArrowheads="1"/>
          </p:cNvSpPr>
          <p:nvPr/>
        </p:nvSpPr>
        <p:spPr bwMode="auto">
          <a:xfrm>
            <a:off x="4151313" y="5603875"/>
            <a:ext cx="292100" cy="244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/>
              <a:t>4</a:t>
            </a:r>
            <a:endParaRPr lang="en-US"/>
          </a:p>
        </p:txBody>
      </p:sp>
      <p:sp>
        <p:nvSpPr>
          <p:cNvPr id="127053" name="Oval 77"/>
          <p:cNvSpPr>
            <a:spLocks noChangeArrowheads="1"/>
          </p:cNvSpPr>
          <p:nvPr/>
        </p:nvSpPr>
        <p:spPr bwMode="auto">
          <a:xfrm>
            <a:off x="5300663" y="5702300"/>
            <a:ext cx="292100" cy="244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/>
              <a:t>5</a:t>
            </a:r>
            <a:endParaRPr lang="en-US"/>
          </a:p>
        </p:txBody>
      </p:sp>
      <p:sp>
        <p:nvSpPr>
          <p:cNvPr id="127054" name="Oval 78"/>
          <p:cNvSpPr>
            <a:spLocks noChangeArrowheads="1"/>
          </p:cNvSpPr>
          <p:nvPr/>
        </p:nvSpPr>
        <p:spPr bwMode="auto">
          <a:xfrm>
            <a:off x="6178550" y="5505450"/>
            <a:ext cx="292100" cy="24447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600"/>
              <a:t>6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ACF64-E763-48AC-A2D9-EE072A28C62D}" type="slidenum">
              <a:rPr lang="en-US"/>
              <a:pPr/>
              <a:t>52</a:t>
            </a:fld>
            <a:endParaRPr lang="en-US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SMTP: final words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000"/>
              <a:t>SMTP uses persistent connections: sending mail server sends all its messages to the receiving mail server over one TCP connection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Comparison with HTTP:</a:t>
            </a:r>
          </a:p>
          <a:p>
            <a:pPr>
              <a:spcBef>
                <a:spcPct val="50000"/>
              </a:spcBef>
            </a:pPr>
            <a:r>
              <a:rPr lang="en-US" sz="2000"/>
              <a:t>HTTP: pull</a:t>
            </a:r>
          </a:p>
          <a:p>
            <a:pPr>
              <a:spcAft>
                <a:spcPct val="50000"/>
              </a:spcAft>
            </a:pPr>
            <a:r>
              <a:rPr lang="en-US" sz="2000"/>
              <a:t>SMTP: push</a:t>
            </a:r>
          </a:p>
          <a:p>
            <a:pPr>
              <a:spcAft>
                <a:spcPct val="50000"/>
              </a:spcAft>
            </a:pPr>
            <a:r>
              <a:rPr lang="en-US" sz="2000"/>
              <a:t>both have ASCII command/response interaction, status codes</a:t>
            </a:r>
          </a:p>
          <a:p>
            <a:r>
              <a:rPr lang="en-US" sz="2000"/>
              <a:t>HTTP: each object encapsulated in its own response msg</a:t>
            </a:r>
          </a:p>
          <a:p>
            <a:r>
              <a:rPr lang="en-US" sz="2000"/>
              <a:t>SMTP: multiple objects sent in multipart msg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1142-8E3C-4454-9AC9-BB1E474477F1}" type="slidenum">
              <a:rPr lang="en-US"/>
              <a:pPr/>
              <a:t>53</a:t>
            </a:fld>
            <a:endParaRPr lang="en-US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Mail message format</a:t>
            </a: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/>
              <a:t>SMTP: protocol for exchanging email msgs</a:t>
            </a:r>
          </a:p>
          <a:p>
            <a:pPr>
              <a:buFont typeface="ZapfDingbats" pitchFamily="82" charset="2"/>
              <a:buNone/>
            </a:pPr>
            <a:r>
              <a:rPr lang="en-US" sz="2000"/>
              <a:t>RFC 822: standard for text message format:</a:t>
            </a:r>
          </a:p>
          <a:p>
            <a:r>
              <a:rPr lang="en-US" sz="2000"/>
              <a:t>header lines, e.g.,</a:t>
            </a:r>
          </a:p>
          <a:p>
            <a:pPr lvl="1"/>
            <a:r>
              <a:rPr lang="en-US" sz="1800"/>
              <a:t>To:</a:t>
            </a:r>
          </a:p>
          <a:p>
            <a:pPr lvl="1"/>
            <a:r>
              <a:rPr lang="en-US" sz="1800"/>
              <a:t>From:</a:t>
            </a:r>
          </a:p>
          <a:p>
            <a:pPr lvl="1"/>
            <a:r>
              <a:rPr lang="en-US" sz="1800"/>
              <a:t>Subject:</a:t>
            </a:r>
          </a:p>
          <a:p>
            <a:pPr lvl="1">
              <a:buFont typeface="Wingdings" pitchFamily="2" charset="2"/>
              <a:buNone/>
            </a:pPr>
            <a:r>
              <a:rPr lang="en-US" sz="1800" i="1">
                <a:solidFill>
                  <a:srgbClr val="FF0000"/>
                </a:solidFill>
              </a:rPr>
              <a:t>different</a:t>
            </a:r>
            <a:r>
              <a:rPr lang="en-US" sz="1800" i="1">
                <a:solidFill>
                  <a:srgbClr val="66FFCC"/>
                </a:solidFill>
              </a:rPr>
              <a:t> </a:t>
            </a:r>
            <a:r>
              <a:rPr lang="en-US" sz="1800" i="1"/>
              <a:t>from SMTP commands</a:t>
            </a:r>
            <a:r>
              <a:rPr lang="en-US" sz="1800"/>
              <a:t>!</a:t>
            </a:r>
          </a:p>
          <a:p>
            <a:r>
              <a:rPr lang="en-US" sz="2000"/>
              <a:t>body</a:t>
            </a:r>
          </a:p>
          <a:p>
            <a:pPr lvl="1"/>
            <a:r>
              <a:rPr lang="en-US" sz="1800"/>
              <a:t>the “message”, ASCII characters only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978400" y="1892300"/>
            <a:ext cx="2832100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chemeClr val="bg1"/>
                </a:solidFill>
              </a:rPr>
              <a:t>header</a:t>
            </a:r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4978400" y="2705100"/>
            <a:ext cx="2832100" cy="17399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chemeClr val="bg1"/>
                </a:solidFill>
              </a:rPr>
              <a:t>body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775200" y="1778000"/>
            <a:ext cx="3238500" cy="3073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Line 10"/>
          <p:cNvSpPr>
            <a:spLocks noChangeShapeType="1"/>
          </p:cNvSpPr>
          <p:nvPr/>
        </p:nvSpPr>
        <p:spPr bwMode="auto">
          <a:xfrm flipV="1">
            <a:off x="3162300" y="2159000"/>
            <a:ext cx="1765300" cy="1016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 flipV="1">
            <a:off x="3009900" y="3327400"/>
            <a:ext cx="1905000" cy="1879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3501" name="Text Box 13"/>
          <p:cNvSpPr txBox="1">
            <a:spLocks noChangeArrowheads="1"/>
          </p:cNvSpPr>
          <p:nvPr/>
        </p:nvSpPr>
        <p:spPr bwMode="auto">
          <a:xfrm>
            <a:off x="8132763" y="2112963"/>
            <a:ext cx="804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blank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line</a:t>
            </a:r>
          </a:p>
        </p:txBody>
      </p:sp>
      <p:sp>
        <p:nvSpPr>
          <p:cNvPr id="63502" name="Line 14"/>
          <p:cNvSpPr>
            <a:spLocks noChangeShapeType="1"/>
          </p:cNvSpPr>
          <p:nvPr/>
        </p:nvSpPr>
        <p:spPr bwMode="auto">
          <a:xfrm flipH="1">
            <a:off x="7251700" y="2552700"/>
            <a:ext cx="9652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6D926-C24D-4B32-8BD3-2CAA00094784}" type="slidenum">
              <a:rPr lang="en-US"/>
              <a:pPr/>
              <a:t>54</a:t>
            </a:fld>
            <a:endParaRPr lang="en-US"/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Mail access protocols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1025" y="3219450"/>
            <a:ext cx="7381875" cy="2209800"/>
          </a:xfrm>
        </p:spPr>
        <p:txBody>
          <a:bodyPr/>
          <a:lstStyle/>
          <a:p>
            <a:r>
              <a:rPr lang="en-US" sz="2000"/>
              <a:t>SMTP: delivery/storage to receiver’s server</a:t>
            </a:r>
          </a:p>
          <a:p>
            <a:r>
              <a:rPr lang="en-US" sz="2000"/>
              <a:t>Mail access protocol: retrieval from server</a:t>
            </a:r>
          </a:p>
          <a:p>
            <a:pPr lvl="1"/>
            <a:r>
              <a:rPr lang="en-US" sz="2000"/>
              <a:t>POP: Post Office Protocol [RFC 1939]</a:t>
            </a:r>
          </a:p>
          <a:p>
            <a:pPr lvl="2"/>
            <a:r>
              <a:rPr lang="en-US"/>
              <a:t>authorization (agent &lt;--&gt;server) and download </a:t>
            </a:r>
          </a:p>
          <a:p>
            <a:pPr lvl="1"/>
            <a:r>
              <a:rPr lang="en-US" sz="2000"/>
              <a:t>IMAP: Internet Mail Access Protocol [RFC 1730]</a:t>
            </a:r>
          </a:p>
          <a:p>
            <a:pPr lvl="2"/>
            <a:r>
              <a:rPr lang="en-US"/>
              <a:t>more features (more complex)</a:t>
            </a:r>
          </a:p>
          <a:p>
            <a:pPr lvl="2"/>
            <a:r>
              <a:rPr lang="en-US"/>
              <a:t>manipulation of stored msgs on server</a:t>
            </a:r>
          </a:p>
          <a:p>
            <a:pPr lvl="1"/>
            <a:r>
              <a:rPr lang="en-US" sz="2000"/>
              <a:t>HTTP: gmail, Hotmail, Yahoo! Mail, etc.</a:t>
            </a:r>
            <a:endParaRPr lang="en-US"/>
          </a:p>
          <a:p>
            <a:pPr lvl="1"/>
            <a:endParaRPr lang="en-US" sz="2000"/>
          </a:p>
        </p:txBody>
      </p:sp>
      <p:sp>
        <p:nvSpPr>
          <p:cNvPr id="67590" name="Line 6"/>
          <p:cNvSpPr>
            <a:spLocks noChangeShapeType="1"/>
          </p:cNvSpPr>
          <p:nvPr/>
        </p:nvSpPr>
        <p:spPr bwMode="auto">
          <a:xfrm>
            <a:off x="2238375" y="1847850"/>
            <a:ext cx="847725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7616" name="Group 32"/>
          <p:cNvGrpSpPr>
            <a:grpSpLocks/>
          </p:cNvGrpSpPr>
          <p:nvPr/>
        </p:nvGrpSpPr>
        <p:grpSpPr bwMode="auto">
          <a:xfrm>
            <a:off x="7018338" y="1536700"/>
            <a:ext cx="709612" cy="703263"/>
            <a:chOff x="4337" y="290"/>
            <a:chExt cx="447" cy="443"/>
          </a:xfrm>
        </p:grpSpPr>
        <p:graphicFrame>
          <p:nvGraphicFramePr>
            <p:cNvPr id="67617" name="Object 33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67617" name="Clip" r:id="rId4" imgW="1305000" imgH="1085760" progId="">
                <p:embed/>
              </p:oleObj>
            </a:graphicData>
          </a:graphic>
        </p:graphicFrame>
        <p:grpSp>
          <p:nvGrpSpPr>
            <p:cNvPr id="67618" name="Group 34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67619" name="Rectangle 35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20" name="Text Box 36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67668" name="Group 84"/>
          <p:cNvGrpSpPr>
            <a:grpSpLocks/>
          </p:cNvGrpSpPr>
          <p:nvPr/>
        </p:nvGrpSpPr>
        <p:grpSpPr bwMode="auto">
          <a:xfrm>
            <a:off x="3135313" y="1631950"/>
            <a:ext cx="355600" cy="933450"/>
            <a:chOff x="4180" y="783"/>
            <a:chExt cx="150" cy="307"/>
          </a:xfrm>
        </p:grpSpPr>
        <p:sp>
          <p:nvSpPr>
            <p:cNvPr id="67669" name="AutoShape 8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0" name="Rectangle 8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1" name="Rectangle 8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2" name="AutoShape 8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3" name="Line 8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4" name="Line 9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5" name="Rectangle 9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676" name="Rectangle 9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7742" name="Group 158"/>
          <p:cNvGrpSpPr>
            <a:grpSpLocks/>
          </p:cNvGrpSpPr>
          <p:nvPr/>
        </p:nvGrpSpPr>
        <p:grpSpPr bwMode="auto">
          <a:xfrm>
            <a:off x="2563813" y="2009775"/>
            <a:ext cx="1458912" cy="1179513"/>
            <a:chOff x="1789" y="1206"/>
            <a:chExt cx="919" cy="743"/>
          </a:xfrm>
        </p:grpSpPr>
        <p:sp>
          <p:nvSpPr>
            <p:cNvPr id="67679" name="Text Box 95"/>
            <p:cNvSpPr txBox="1">
              <a:spLocks noChangeArrowheads="1"/>
            </p:cNvSpPr>
            <p:nvPr/>
          </p:nvSpPr>
          <p:spPr bwMode="auto">
            <a:xfrm>
              <a:off x="1789" y="1583"/>
              <a:ext cx="91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sender’s mail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server</a:t>
              </a:r>
              <a:endParaRPr lang="en-US">
                <a:latin typeface="Times New Roman" pitchFamily="18" charset="0"/>
              </a:endParaRPr>
            </a:p>
          </p:txBody>
        </p:sp>
        <p:grpSp>
          <p:nvGrpSpPr>
            <p:cNvPr id="67741" name="Group 157"/>
            <p:cNvGrpSpPr>
              <a:grpSpLocks/>
            </p:cNvGrpSpPr>
            <p:nvPr/>
          </p:nvGrpSpPr>
          <p:grpSpPr bwMode="auto">
            <a:xfrm>
              <a:off x="1992" y="1206"/>
              <a:ext cx="510" cy="354"/>
              <a:chOff x="2070" y="2004"/>
              <a:chExt cx="510" cy="354"/>
            </a:xfrm>
          </p:grpSpPr>
          <p:sp>
            <p:nvSpPr>
              <p:cNvPr id="67678" name="Rectangle 94"/>
              <p:cNvSpPr>
                <a:spLocks noChangeArrowheads="1"/>
              </p:cNvSpPr>
              <p:nvPr/>
            </p:nvSpPr>
            <p:spPr bwMode="auto">
              <a:xfrm>
                <a:off x="2070" y="2004"/>
                <a:ext cx="510" cy="354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0" name="Rectangle 96"/>
              <p:cNvSpPr>
                <a:spLocks noChangeArrowheads="1"/>
              </p:cNvSpPr>
              <p:nvPr/>
            </p:nvSpPr>
            <p:spPr bwMode="auto">
              <a:xfrm>
                <a:off x="2094" y="2076"/>
                <a:ext cx="450" cy="120"/>
              </a:xfrm>
              <a:prstGeom prst="rect">
                <a:avLst/>
              </a:prstGeom>
              <a:solidFill>
                <a:srgbClr val="00FF00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1" name="Line 97"/>
              <p:cNvSpPr>
                <a:spLocks noChangeShapeType="1"/>
              </p:cNvSpPr>
              <p:nvPr/>
            </p:nvSpPr>
            <p:spPr bwMode="auto">
              <a:xfrm>
                <a:off x="2143" y="210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2" name="Line 98"/>
              <p:cNvSpPr>
                <a:spLocks noChangeShapeType="1"/>
              </p:cNvSpPr>
              <p:nvPr/>
            </p:nvSpPr>
            <p:spPr bwMode="auto">
              <a:xfrm>
                <a:off x="2252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3" name="Line 99"/>
              <p:cNvSpPr>
                <a:spLocks noChangeShapeType="1"/>
              </p:cNvSpPr>
              <p:nvPr/>
            </p:nvSpPr>
            <p:spPr bwMode="auto">
              <a:xfrm>
                <a:off x="2307" y="2105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4" name="Line 100"/>
              <p:cNvSpPr>
                <a:spLocks noChangeShapeType="1"/>
              </p:cNvSpPr>
              <p:nvPr/>
            </p:nvSpPr>
            <p:spPr bwMode="auto">
              <a:xfrm>
                <a:off x="2364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5" name="Line 101"/>
              <p:cNvSpPr>
                <a:spLocks noChangeShapeType="1"/>
              </p:cNvSpPr>
              <p:nvPr/>
            </p:nvSpPr>
            <p:spPr bwMode="auto">
              <a:xfrm>
                <a:off x="2425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6" name="Line 102"/>
              <p:cNvSpPr>
                <a:spLocks noChangeShapeType="1"/>
              </p:cNvSpPr>
              <p:nvPr/>
            </p:nvSpPr>
            <p:spPr bwMode="auto">
              <a:xfrm>
                <a:off x="2481" y="2103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7" name="Line 103"/>
              <p:cNvSpPr>
                <a:spLocks noChangeShapeType="1"/>
              </p:cNvSpPr>
              <p:nvPr/>
            </p:nvSpPr>
            <p:spPr bwMode="auto">
              <a:xfrm>
                <a:off x="2196" y="2104"/>
                <a:ext cx="0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8" name="Rectangle 104"/>
              <p:cNvSpPr>
                <a:spLocks noChangeArrowheads="1"/>
              </p:cNvSpPr>
              <p:nvPr/>
            </p:nvSpPr>
            <p:spPr bwMode="auto">
              <a:xfrm>
                <a:off x="2102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89" name="Rectangle 105"/>
              <p:cNvSpPr>
                <a:spLocks noChangeArrowheads="1"/>
              </p:cNvSpPr>
              <p:nvPr/>
            </p:nvSpPr>
            <p:spPr bwMode="auto">
              <a:xfrm>
                <a:off x="2188" y="2243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0" name="Rectangle 106"/>
              <p:cNvSpPr>
                <a:spLocks noChangeArrowheads="1"/>
              </p:cNvSpPr>
              <p:nvPr/>
            </p:nvSpPr>
            <p:spPr bwMode="auto">
              <a:xfrm>
                <a:off x="2274" y="2242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1" name="Rectangle 107"/>
              <p:cNvSpPr>
                <a:spLocks noChangeArrowheads="1"/>
              </p:cNvSpPr>
              <p:nvPr/>
            </p:nvSpPr>
            <p:spPr bwMode="auto">
              <a:xfrm>
                <a:off x="2371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2" name="Rectangle 108"/>
              <p:cNvSpPr>
                <a:spLocks noChangeArrowheads="1"/>
              </p:cNvSpPr>
              <p:nvPr/>
            </p:nvSpPr>
            <p:spPr bwMode="auto">
              <a:xfrm>
                <a:off x="2467" y="2240"/>
                <a:ext cx="64" cy="9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7693" name="Group 109"/>
          <p:cNvGrpSpPr>
            <a:grpSpLocks/>
          </p:cNvGrpSpPr>
          <p:nvPr/>
        </p:nvGrpSpPr>
        <p:grpSpPr bwMode="auto">
          <a:xfrm>
            <a:off x="1570038" y="1641475"/>
            <a:ext cx="709612" cy="703263"/>
            <a:chOff x="4337" y="290"/>
            <a:chExt cx="447" cy="443"/>
          </a:xfrm>
        </p:grpSpPr>
        <p:graphicFrame>
          <p:nvGraphicFramePr>
            <p:cNvPr id="67694" name="Object 110"/>
            <p:cNvGraphicFramePr>
              <a:graphicFrameLocks noChangeAspect="1"/>
            </p:cNvGraphicFramePr>
            <p:nvPr/>
          </p:nvGraphicFramePr>
          <p:xfrm>
            <a:off x="4338" y="290"/>
            <a:ext cx="392" cy="315"/>
          </p:xfrm>
          <a:graphic>
            <a:graphicData uri="http://schemas.openxmlformats.org/presentationml/2006/ole">
              <p:oleObj spid="_x0000_s67694" name="Clip" r:id="rId5" imgW="1305000" imgH="1085760" progId="">
                <p:embed/>
              </p:oleObj>
            </a:graphicData>
          </a:graphic>
        </p:graphicFrame>
        <p:grpSp>
          <p:nvGrpSpPr>
            <p:cNvPr id="67695" name="Group 111"/>
            <p:cNvGrpSpPr>
              <a:grpSpLocks/>
            </p:cNvGrpSpPr>
            <p:nvPr/>
          </p:nvGrpSpPr>
          <p:grpSpPr bwMode="auto">
            <a:xfrm>
              <a:off x="4337" y="367"/>
              <a:ext cx="447" cy="366"/>
              <a:chOff x="4189" y="817"/>
              <a:chExt cx="521" cy="366"/>
            </a:xfrm>
          </p:grpSpPr>
          <p:sp>
            <p:nvSpPr>
              <p:cNvPr id="67696" name="Rectangle 112"/>
              <p:cNvSpPr>
                <a:spLocks noChangeArrowheads="1"/>
              </p:cNvSpPr>
              <p:nvPr/>
            </p:nvSpPr>
            <p:spPr bwMode="auto">
              <a:xfrm>
                <a:off x="4224" y="846"/>
                <a:ext cx="444" cy="330"/>
              </a:xfrm>
              <a:prstGeom prst="rect">
                <a:avLst/>
              </a:prstGeom>
              <a:solidFill>
                <a:schemeClr val="hlink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697" name="Text Box 113"/>
              <p:cNvSpPr txBox="1">
                <a:spLocks noChangeArrowheads="1"/>
              </p:cNvSpPr>
              <p:nvPr/>
            </p:nvSpPr>
            <p:spPr bwMode="auto">
              <a:xfrm>
                <a:off x="4189" y="817"/>
                <a:ext cx="521" cy="3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user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/>
                  <a:t>agent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grpSp>
        <p:nvGrpSpPr>
          <p:cNvPr id="67703" name="Group 119"/>
          <p:cNvGrpSpPr>
            <a:grpSpLocks/>
          </p:cNvGrpSpPr>
          <p:nvPr/>
        </p:nvGrpSpPr>
        <p:grpSpPr bwMode="auto">
          <a:xfrm>
            <a:off x="2173288" y="1389063"/>
            <a:ext cx="1031875" cy="457200"/>
            <a:chOff x="3745" y="2537"/>
            <a:chExt cx="650" cy="288"/>
          </a:xfrm>
        </p:grpSpPr>
        <p:sp>
          <p:nvSpPr>
            <p:cNvPr id="67704" name="Rectangle 120"/>
            <p:cNvSpPr>
              <a:spLocks noChangeArrowheads="1"/>
            </p:cNvSpPr>
            <p:nvPr/>
          </p:nvSpPr>
          <p:spPr bwMode="auto">
            <a:xfrm>
              <a:off x="3798" y="2580"/>
              <a:ext cx="540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05" name="Text Box 121"/>
            <p:cNvSpPr txBox="1">
              <a:spLocks noChangeArrowheads="1"/>
            </p:cNvSpPr>
            <p:nvPr/>
          </p:nvSpPr>
          <p:spPr bwMode="auto">
            <a:xfrm>
              <a:off x="3745" y="2537"/>
              <a:ext cx="65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>
                  <a:solidFill>
                    <a:srgbClr val="FF0000"/>
                  </a:solidFill>
                </a:rPr>
                <a:t>SMTP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67710" name="Group 126"/>
          <p:cNvGrpSpPr>
            <a:grpSpLocks/>
          </p:cNvGrpSpPr>
          <p:nvPr/>
        </p:nvGrpSpPr>
        <p:grpSpPr bwMode="auto">
          <a:xfrm>
            <a:off x="5002213" y="1631950"/>
            <a:ext cx="355600" cy="933450"/>
            <a:chOff x="4180" y="783"/>
            <a:chExt cx="150" cy="307"/>
          </a:xfrm>
        </p:grpSpPr>
        <p:sp>
          <p:nvSpPr>
            <p:cNvPr id="67711" name="AutoShape 127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2" name="Rectangle 128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3" name="Rectangle 129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4" name="AutoShape 130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5" name="Line 131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6" name="Line 132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7" name="Rectangle 133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18" name="Rectangle 134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7735" name="Line 151"/>
          <p:cNvSpPr>
            <a:spLocks noChangeShapeType="1"/>
          </p:cNvSpPr>
          <p:nvPr/>
        </p:nvSpPr>
        <p:spPr bwMode="auto">
          <a:xfrm>
            <a:off x="3524250" y="1866900"/>
            <a:ext cx="139065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737" name="Rectangle 153"/>
          <p:cNvSpPr>
            <a:spLocks noChangeArrowheads="1"/>
          </p:cNvSpPr>
          <p:nvPr/>
        </p:nvSpPr>
        <p:spPr bwMode="auto">
          <a:xfrm>
            <a:off x="3781425" y="1457325"/>
            <a:ext cx="857250" cy="304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738" name="Text Box 154"/>
          <p:cNvSpPr txBox="1">
            <a:spLocks noChangeArrowheads="1"/>
          </p:cNvSpPr>
          <p:nvPr/>
        </p:nvSpPr>
        <p:spPr bwMode="auto">
          <a:xfrm>
            <a:off x="3697288" y="1389063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FF0000"/>
                </a:solidFill>
              </a:rPr>
              <a:t>SMTP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7739" name="Line 155"/>
          <p:cNvSpPr>
            <a:spLocks noChangeShapeType="1"/>
          </p:cNvSpPr>
          <p:nvPr/>
        </p:nvSpPr>
        <p:spPr bwMode="auto">
          <a:xfrm>
            <a:off x="5400675" y="1857375"/>
            <a:ext cx="1647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740" name="Text Box 156"/>
          <p:cNvSpPr txBox="1">
            <a:spLocks noChangeArrowheads="1"/>
          </p:cNvSpPr>
          <p:nvPr/>
        </p:nvSpPr>
        <p:spPr bwMode="auto">
          <a:xfrm>
            <a:off x="5610225" y="1474788"/>
            <a:ext cx="1358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FF0000"/>
                </a:solidFill>
              </a:rPr>
              <a:t>access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FF0000"/>
                </a:solidFill>
              </a:rPr>
              <a:t>protocol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7744" name="Text Box 160"/>
          <p:cNvSpPr txBox="1">
            <a:spLocks noChangeArrowheads="1"/>
          </p:cNvSpPr>
          <p:nvPr/>
        </p:nvSpPr>
        <p:spPr bwMode="auto">
          <a:xfrm>
            <a:off x="4338638" y="2598738"/>
            <a:ext cx="16049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receiver’s mail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server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67745" name="Group 161"/>
          <p:cNvGrpSpPr>
            <a:grpSpLocks/>
          </p:cNvGrpSpPr>
          <p:nvPr/>
        </p:nvGrpSpPr>
        <p:grpSpPr bwMode="auto">
          <a:xfrm>
            <a:off x="4733925" y="2000250"/>
            <a:ext cx="809625" cy="561975"/>
            <a:chOff x="2070" y="2004"/>
            <a:chExt cx="510" cy="354"/>
          </a:xfrm>
        </p:grpSpPr>
        <p:sp>
          <p:nvSpPr>
            <p:cNvPr id="67746" name="Rectangle 162"/>
            <p:cNvSpPr>
              <a:spLocks noChangeArrowheads="1"/>
            </p:cNvSpPr>
            <p:nvPr/>
          </p:nvSpPr>
          <p:spPr bwMode="auto">
            <a:xfrm>
              <a:off x="2070" y="2004"/>
              <a:ext cx="510" cy="354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47" name="Rectangle 163"/>
            <p:cNvSpPr>
              <a:spLocks noChangeArrowheads="1"/>
            </p:cNvSpPr>
            <p:nvPr/>
          </p:nvSpPr>
          <p:spPr bwMode="auto">
            <a:xfrm>
              <a:off x="2094" y="2076"/>
              <a:ext cx="450" cy="120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48" name="Line 164"/>
            <p:cNvSpPr>
              <a:spLocks noChangeShapeType="1"/>
            </p:cNvSpPr>
            <p:nvPr/>
          </p:nvSpPr>
          <p:spPr bwMode="auto">
            <a:xfrm>
              <a:off x="2143" y="210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49" name="Line 165"/>
            <p:cNvSpPr>
              <a:spLocks noChangeShapeType="1"/>
            </p:cNvSpPr>
            <p:nvPr/>
          </p:nvSpPr>
          <p:spPr bwMode="auto">
            <a:xfrm>
              <a:off x="2252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0" name="Line 166"/>
            <p:cNvSpPr>
              <a:spLocks noChangeShapeType="1"/>
            </p:cNvSpPr>
            <p:nvPr/>
          </p:nvSpPr>
          <p:spPr bwMode="auto">
            <a:xfrm>
              <a:off x="2307" y="2105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1" name="Line 167"/>
            <p:cNvSpPr>
              <a:spLocks noChangeShapeType="1"/>
            </p:cNvSpPr>
            <p:nvPr/>
          </p:nvSpPr>
          <p:spPr bwMode="auto">
            <a:xfrm>
              <a:off x="2364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2" name="Line 168"/>
            <p:cNvSpPr>
              <a:spLocks noChangeShapeType="1"/>
            </p:cNvSpPr>
            <p:nvPr/>
          </p:nvSpPr>
          <p:spPr bwMode="auto">
            <a:xfrm>
              <a:off x="2425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3" name="Line 169"/>
            <p:cNvSpPr>
              <a:spLocks noChangeShapeType="1"/>
            </p:cNvSpPr>
            <p:nvPr/>
          </p:nvSpPr>
          <p:spPr bwMode="auto">
            <a:xfrm>
              <a:off x="2481" y="2103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4" name="Line 170"/>
            <p:cNvSpPr>
              <a:spLocks noChangeShapeType="1"/>
            </p:cNvSpPr>
            <p:nvPr/>
          </p:nvSpPr>
          <p:spPr bwMode="auto">
            <a:xfrm>
              <a:off x="2196" y="2104"/>
              <a:ext cx="0" cy="7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5" name="Rectangle 171"/>
            <p:cNvSpPr>
              <a:spLocks noChangeArrowheads="1"/>
            </p:cNvSpPr>
            <p:nvPr/>
          </p:nvSpPr>
          <p:spPr bwMode="auto">
            <a:xfrm>
              <a:off x="2102" y="224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6" name="Rectangle 172"/>
            <p:cNvSpPr>
              <a:spLocks noChangeArrowheads="1"/>
            </p:cNvSpPr>
            <p:nvPr/>
          </p:nvSpPr>
          <p:spPr bwMode="auto">
            <a:xfrm>
              <a:off x="2188" y="2243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7" name="Rectangle 173"/>
            <p:cNvSpPr>
              <a:spLocks noChangeArrowheads="1"/>
            </p:cNvSpPr>
            <p:nvPr/>
          </p:nvSpPr>
          <p:spPr bwMode="auto">
            <a:xfrm>
              <a:off x="2274" y="2242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8" name="Rectangle 174"/>
            <p:cNvSpPr>
              <a:spLocks noChangeArrowheads="1"/>
            </p:cNvSpPr>
            <p:nvPr/>
          </p:nvSpPr>
          <p:spPr bwMode="auto">
            <a:xfrm>
              <a:off x="2371" y="224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759" name="Rectangle 175"/>
            <p:cNvSpPr>
              <a:spLocks noChangeArrowheads="1"/>
            </p:cNvSpPr>
            <p:nvPr/>
          </p:nvSpPr>
          <p:spPr bwMode="auto">
            <a:xfrm>
              <a:off x="2467" y="2240"/>
              <a:ext cx="64" cy="9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67760" name="Picture 176" descr="Alic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6288" y="1633538"/>
            <a:ext cx="561975" cy="693737"/>
          </a:xfrm>
          <a:prstGeom prst="rect">
            <a:avLst/>
          </a:prstGeom>
          <a:noFill/>
        </p:spPr>
      </p:pic>
      <p:graphicFrame>
        <p:nvGraphicFramePr>
          <p:cNvPr id="67761" name="Rectangle 177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67761" name="Clip" r:id="rId7" imgW="0" imgH="0" progId="">
              <p:embed/>
            </p:oleObj>
          </a:graphicData>
        </a:graphic>
      </p:graphicFrame>
      <p:graphicFrame>
        <p:nvGraphicFramePr>
          <p:cNvPr id="67762" name="Rectangle 178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67762" name="Clip" r:id="rId8" imgW="0" imgH="0" progId="">
              <p:embed/>
            </p:oleObj>
          </a:graphicData>
        </a:graphic>
      </p:graphicFrame>
      <p:pic>
        <p:nvPicPr>
          <p:cNvPr id="67763" name="Picture 179" descr="Bo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91463" y="1571625"/>
            <a:ext cx="676275" cy="690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FA33C-8C98-4567-B2A6-32958E72EEB2}" type="slidenum">
              <a:rPr lang="en-US"/>
              <a:pPr/>
              <a:t>55</a:t>
            </a:fld>
            <a:endParaRPr lang="en-US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POP3 (more) and IMAP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20700" y="1343025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More about POP3</a:t>
            </a:r>
            <a:endParaRPr lang="en-US" sz="2400"/>
          </a:p>
          <a:p>
            <a:r>
              <a:rPr lang="en-US" sz="2400"/>
              <a:t>Unless otherwise set uses “download and delete” mode.</a:t>
            </a:r>
          </a:p>
          <a:p>
            <a:r>
              <a:rPr lang="en-US" sz="2400"/>
              <a:t>Bob cannot re-read e-mail if he changes client</a:t>
            </a:r>
          </a:p>
          <a:p>
            <a:r>
              <a:rPr lang="en-US" sz="2400"/>
              <a:t>“Download-and-keep”: copies of messages on different clients</a:t>
            </a:r>
          </a:p>
          <a:p>
            <a:r>
              <a:rPr lang="en-US" sz="2400"/>
              <a:t>POP3 is stateless across sessions</a:t>
            </a:r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83100" y="1381125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IMAP</a:t>
            </a:r>
            <a:endParaRPr lang="en-US" sz="2400"/>
          </a:p>
          <a:p>
            <a:r>
              <a:rPr lang="en-US" sz="2400"/>
              <a:t>Keep all messages in one place: the server</a:t>
            </a:r>
          </a:p>
          <a:p>
            <a:r>
              <a:rPr lang="en-US" sz="2400"/>
              <a:t>Allows user to organize messages in folders</a:t>
            </a:r>
          </a:p>
          <a:p>
            <a:r>
              <a:rPr lang="en-US" sz="2400"/>
              <a:t>IMAP keeps user state across sessions:</a:t>
            </a:r>
          </a:p>
          <a:p>
            <a:pPr lvl="1"/>
            <a:r>
              <a:rPr lang="en-US" sz="2000"/>
              <a:t>names of folders and mappings between message IDs and folder name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8BF0E-32DA-46B0-853B-576766EFA078}" type="slidenum">
              <a:rPr lang="en-US"/>
              <a:pPr/>
              <a:t>56</a:t>
            </a:fld>
            <a:endParaRPr lang="en-US"/>
          </a:p>
        </p:txBody>
      </p:sp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2.3 FTP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>
                <a:solidFill>
                  <a:srgbClr val="FF0000"/>
                </a:solidFill>
              </a:rPr>
              <a:t>2.5 DNS</a:t>
            </a:r>
          </a:p>
          <a:p>
            <a:endParaRPr lang="en-US" sz="2400"/>
          </a:p>
        </p:txBody>
      </p:sp>
      <p:sp>
        <p:nvSpPr>
          <p:cNvPr id="21811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/>
              <a:t>2.6 P2P file sharing</a:t>
            </a:r>
          </a:p>
          <a:p>
            <a:r>
              <a:rPr lang="en-US" sz="2400"/>
              <a:t>2.7 Socket programming with TCP</a:t>
            </a:r>
          </a:p>
          <a:p>
            <a:r>
              <a:rPr lang="en-US" sz="2400"/>
              <a:t>2.8 Socket programming with UDP</a:t>
            </a:r>
          </a:p>
          <a:p>
            <a:r>
              <a:rPr lang="en-US" sz="2400"/>
              <a:t>2.9 Building a Web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5B2C7-C5A9-4995-A7F6-A6904A5C6C5F}" type="slidenum">
              <a:rPr lang="en-US"/>
              <a:pPr/>
              <a:t>57</a:t>
            </a:fld>
            <a:endParaRPr lang="en-US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DNS: Domain Name System</a:t>
            </a:r>
            <a:endParaRPr lang="en-US"/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People:</a:t>
            </a:r>
            <a:r>
              <a:rPr lang="en-US" sz="2400" dirty="0"/>
              <a:t> many identifiers:</a:t>
            </a:r>
          </a:p>
          <a:p>
            <a:pPr lvl="1"/>
            <a:r>
              <a:rPr lang="en-US" sz="2000" dirty="0" err="1"/>
              <a:t>SSN</a:t>
            </a:r>
            <a:r>
              <a:rPr lang="en-US" sz="2000" dirty="0"/>
              <a:t>, name, passport #</a:t>
            </a:r>
          </a:p>
          <a:p>
            <a:pPr>
              <a:buFont typeface="ZapfDingbats" pitchFamily="82" charset="2"/>
              <a:buNone/>
            </a:pPr>
            <a:r>
              <a:rPr lang="en-US" sz="2400" dirty="0">
                <a:solidFill>
                  <a:srgbClr val="FF0000"/>
                </a:solidFill>
              </a:rPr>
              <a:t>Internet hosts, routers:</a:t>
            </a:r>
            <a:endParaRPr lang="en-US" sz="2400" dirty="0"/>
          </a:p>
          <a:p>
            <a:pPr lvl="1"/>
            <a:r>
              <a:rPr lang="en-US" sz="2000" dirty="0"/>
              <a:t>IP address (32 bit) - used for addressing </a:t>
            </a:r>
            <a:r>
              <a:rPr lang="en-US" sz="2000" dirty="0" err="1"/>
              <a:t>datagrams</a:t>
            </a:r>
            <a:endParaRPr lang="en-US" sz="2000" dirty="0"/>
          </a:p>
          <a:p>
            <a:pPr lvl="1"/>
            <a:r>
              <a:rPr lang="en-US" sz="2000" dirty="0"/>
              <a:t>“name”, e.g., ww.yahoo.com - used by humans</a:t>
            </a:r>
          </a:p>
          <a:p>
            <a:pPr>
              <a:buFont typeface="ZapfDingbats" pitchFamily="82" charset="2"/>
              <a:buNone/>
            </a:pPr>
            <a:r>
              <a:rPr lang="en-US" sz="2400" u="sng" dirty="0">
                <a:solidFill>
                  <a:srgbClr val="FF0000"/>
                </a:solidFill>
              </a:rPr>
              <a:t>Q:</a:t>
            </a:r>
            <a:r>
              <a:rPr lang="en-US" sz="2400" dirty="0"/>
              <a:t> map between IP addresses and </a:t>
            </a:r>
            <a:r>
              <a:rPr lang="en-US" sz="2400" dirty="0" smtClean="0"/>
              <a:t>name, and vice versa </a:t>
            </a:r>
            <a:r>
              <a:rPr lang="en-US" sz="2400" dirty="0"/>
              <a:t>?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529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Domain Name System:</a:t>
            </a:r>
            <a:endParaRPr lang="en-US" sz="2400"/>
          </a:p>
          <a:p>
            <a:r>
              <a:rPr lang="en-US" sz="2000" i="1">
                <a:solidFill>
                  <a:srgbClr val="FF3300"/>
                </a:solidFill>
              </a:rPr>
              <a:t>distributed database</a:t>
            </a:r>
            <a:r>
              <a:rPr lang="en-US" sz="2000"/>
              <a:t> implemented in hierarchy of many </a:t>
            </a:r>
            <a:r>
              <a:rPr lang="en-US" sz="2000" i="1">
                <a:solidFill>
                  <a:srgbClr val="FF3300"/>
                </a:solidFill>
              </a:rPr>
              <a:t>name servers</a:t>
            </a:r>
            <a:endParaRPr lang="en-US" sz="2000">
              <a:solidFill>
                <a:srgbClr val="FF3300"/>
              </a:solidFill>
            </a:endParaRPr>
          </a:p>
          <a:p>
            <a:r>
              <a:rPr lang="en-US" sz="2000" i="1">
                <a:solidFill>
                  <a:srgbClr val="FF3300"/>
                </a:solidFill>
              </a:rPr>
              <a:t>application-layer protocol</a:t>
            </a:r>
            <a:r>
              <a:rPr lang="en-US" sz="2000"/>
              <a:t> host, routers, name servers to communicate to </a:t>
            </a:r>
            <a:r>
              <a:rPr lang="en-US" sz="2000" i="1">
                <a:solidFill>
                  <a:srgbClr val="FF3300"/>
                </a:solidFill>
              </a:rPr>
              <a:t>resolve</a:t>
            </a:r>
            <a:r>
              <a:rPr lang="en-US" sz="2000">
                <a:solidFill>
                  <a:srgbClr val="FF3300"/>
                </a:solidFill>
              </a:rPr>
              <a:t> </a:t>
            </a:r>
            <a:r>
              <a:rPr lang="en-US" sz="2000"/>
              <a:t>names (address/name translation)</a:t>
            </a:r>
          </a:p>
          <a:p>
            <a:pPr lvl="1"/>
            <a:r>
              <a:rPr lang="en-US" sz="2000"/>
              <a:t>note: core Internet function, implemented as application-layer protocol</a:t>
            </a:r>
          </a:p>
          <a:p>
            <a:pPr lvl="1"/>
            <a:r>
              <a:rPr lang="en-US" sz="2000"/>
              <a:t>complexity at network’s “edge”</a:t>
            </a: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E18EE-C962-42FC-91E9-81C9ECB38D08}" type="slidenum">
              <a:rPr lang="en-US"/>
              <a:pPr/>
              <a:t>58</a:t>
            </a:fld>
            <a:endParaRPr lang="en-US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 </a:t>
            </a:r>
            <a:endParaRPr lang="en-US"/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05313" y="1427163"/>
            <a:ext cx="4191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Why not centralize DNS?</a:t>
            </a:r>
          </a:p>
          <a:p>
            <a:r>
              <a:rPr lang="en-US" sz="2400"/>
              <a:t>single point of failure</a:t>
            </a:r>
          </a:p>
          <a:p>
            <a:r>
              <a:rPr lang="en-US" sz="2400"/>
              <a:t>traffic volume</a:t>
            </a:r>
          </a:p>
          <a:p>
            <a:r>
              <a:rPr lang="en-US" sz="2400"/>
              <a:t>distant centralized database</a:t>
            </a:r>
          </a:p>
          <a:p>
            <a:r>
              <a:rPr lang="en-US" sz="2400"/>
              <a:t>maintenance</a:t>
            </a:r>
          </a:p>
          <a:p>
            <a:pPr>
              <a:buFont typeface="ZapfDingbats" pitchFamily="82" charset="2"/>
              <a:buNone/>
            </a:pPr>
            <a:endParaRPr lang="en-US" sz="2400"/>
          </a:p>
          <a:p>
            <a:pPr>
              <a:buFont typeface="ZapfDingbats" pitchFamily="82" charset="2"/>
              <a:buNone/>
            </a:pPr>
            <a:r>
              <a:rPr lang="en-US" sz="2400"/>
              <a:t>doesn’t </a:t>
            </a:r>
            <a:r>
              <a:rPr lang="en-US" sz="2400" i="1"/>
              <a:t>scale!</a:t>
            </a:r>
            <a:endParaRPr lang="en-US" sz="2400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65125" y="1500188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DNS services</a:t>
            </a:r>
          </a:p>
          <a:p>
            <a:r>
              <a:rPr lang="en-US" sz="2400"/>
              <a:t>hostname to IP address translation</a:t>
            </a:r>
          </a:p>
          <a:p>
            <a:r>
              <a:rPr lang="en-US" sz="2400"/>
              <a:t>host aliasing</a:t>
            </a:r>
          </a:p>
          <a:p>
            <a:pPr lvl="1"/>
            <a:r>
              <a:rPr lang="en-US" sz="2000"/>
              <a:t>Canonical, alias names</a:t>
            </a:r>
          </a:p>
          <a:p>
            <a:r>
              <a:rPr lang="en-US" sz="2400"/>
              <a:t>mail server aliasing</a:t>
            </a:r>
          </a:p>
          <a:p>
            <a:r>
              <a:rPr lang="en-US" sz="2400"/>
              <a:t>load distribution</a:t>
            </a:r>
          </a:p>
          <a:p>
            <a:pPr lvl="1"/>
            <a:r>
              <a:rPr lang="en-US" sz="2000"/>
              <a:t>replicated Web servers: set of IP addresses for one canonical name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D3CF8-C76F-42FA-8DDD-E7B2F876EC06}" type="slidenum">
              <a:rPr lang="en-US"/>
              <a:pPr/>
              <a:t>59</a:t>
            </a:fld>
            <a:endParaRPr lang="en-US"/>
          </a:p>
        </p:txBody>
      </p:sp>
      <p:grpSp>
        <p:nvGrpSpPr>
          <p:cNvPr id="201751" name="Group 23"/>
          <p:cNvGrpSpPr>
            <a:grpSpLocks/>
          </p:cNvGrpSpPr>
          <p:nvPr/>
        </p:nvGrpSpPr>
        <p:grpSpPr bwMode="auto">
          <a:xfrm>
            <a:off x="438150" y="1093788"/>
            <a:ext cx="8205788" cy="2444750"/>
            <a:chOff x="230" y="576"/>
            <a:chExt cx="5504" cy="1757"/>
          </a:xfrm>
        </p:grpSpPr>
        <p:sp>
          <p:nvSpPr>
            <p:cNvPr id="201730" name="Text Box 2"/>
            <p:cNvSpPr txBox="1">
              <a:spLocks noChangeArrowheads="1"/>
            </p:cNvSpPr>
            <p:nvPr/>
          </p:nvSpPr>
          <p:spPr bwMode="auto">
            <a:xfrm>
              <a:off x="2256" y="576"/>
              <a:ext cx="1385" cy="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Root DNS Servers</a:t>
              </a:r>
            </a:p>
          </p:txBody>
        </p:sp>
        <p:sp>
          <p:nvSpPr>
            <p:cNvPr id="201732" name="Text Box 4"/>
            <p:cNvSpPr txBox="1">
              <a:spLocks noChangeArrowheads="1"/>
            </p:cNvSpPr>
            <p:nvPr/>
          </p:nvSpPr>
          <p:spPr bwMode="auto">
            <a:xfrm>
              <a:off x="528" y="1344"/>
              <a:ext cx="1325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com DNS servers</a:t>
              </a:r>
            </a:p>
          </p:txBody>
        </p:sp>
        <p:sp>
          <p:nvSpPr>
            <p:cNvPr id="201733" name="Text Box 5"/>
            <p:cNvSpPr txBox="1">
              <a:spLocks noChangeArrowheads="1"/>
            </p:cNvSpPr>
            <p:nvPr/>
          </p:nvSpPr>
          <p:spPr bwMode="auto">
            <a:xfrm>
              <a:off x="2304" y="1296"/>
              <a:ext cx="1257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org DNS servers</a:t>
              </a:r>
            </a:p>
          </p:txBody>
        </p:sp>
        <p:sp>
          <p:nvSpPr>
            <p:cNvPr id="201734" name="Text Box 6"/>
            <p:cNvSpPr txBox="1">
              <a:spLocks noChangeArrowheads="1"/>
            </p:cNvSpPr>
            <p:nvPr/>
          </p:nvSpPr>
          <p:spPr bwMode="auto">
            <a:xfrm>
              <a:off x="4032" y="1296"/>
              <a:ext cx="1291" cy="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edu DNS servers</a:t>
              </a:r>
            </a:p>
          </p:txBody>
        </p:sp>
        <p:sp>
          <p:nvSpPr>
            <p:cNvPr id="201735" name="Line 7"/>
            <p:cNvSpPr>
              <a:spLocks noChangeShapeType="1"/>
            </p:cNvSpPr>
            <p:nvPr/>
          </p:nvSpPr>
          <p:spPr bwMode="auto">
            <a:xfrm flipH="1">
              <a:off x="1344" y="864"/>
              <a:ext cx="1392" cy="432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36" name="Line 8"/>
            <p:cNvSpPr>
              <a:spLocks noChangeShapeType="1"/>
            </p:cNvSpPr>
            <p:nvPr/>
          </p:nvSpPr>
          <p:spPr bwMode="auto">
            <a:xfrm>
              <a:off x="2928" y="816"/>
              <a:ext cx="0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37" name="Line 9"/>
            <p:cNvSpPr>
              <a:spLocks noChangeShapeType="1"/>
            </p:cNvSpPr>
            <p:nvPr/>
          </p:nvSpPr>
          <p:spPr bwMode="auto">
            <a:xfrm>
              <a:off x="3168" y="864"/>
              <a:ext cx="1440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38" name="Text Box 10"/>
            <p:cNvSpPr txBox="1">
              <a:spLocks noChangeArrowheads="1"/>
            </p:cNvSpPr>
            <p:nvPr/>
          </p:nvSpPr>
          <p:spPr bwMode="auto">
            <a:xfrm>
              <a:off x="3878" y="1752"/>
              <a:ext cx="99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poly.edu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DNS servers</a:t>
              </a:r>
            </a:p>
          </p:txBody>
        </p:sp>
        <p:sp>
          <p:nvSpPr>
            <p:cNvPr id="201739" name="Text Box 11"/>
            <p:cNvSpPr txBox="1">
              <a:spLocks noChangeArrowheads="1"/>
            </p:cNvSpPr>
            <p:nvPr/>
          </p:nvSpPr>
          <p:spPr bwMode="auto">
            <a:xfrm>
              <a:off x="4742" y="1752"/>
              <a:ext cx="99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umass.edu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DNS servers</a:t>
              </a:r>
            </a:p>
          </p:txBody>
        </p:sp>
        <p:sp>
          <p:nvSpPr>
            <p:cNvPr id="201740" name="Line 12"/>
            <p:cNvSpPr>
              <a:spLocks noChangeShapeType="1"/>
            </p:cNvSpPr>
            <p:nvPr/>
          </p:nvSpPr>
          <p:spPr bwMode="auto">
            <a:xfrm flipH="1">
              <a:off x="4224" y="1536"/>
              <a:ext cx="336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41" name="Line 13"/>
            <p:cNvSpPr>
              <a:spLocks noChangeShapeType="1"/>
            </p:cNvSpPr>
            <p:nvPr/>
          </p:nvSpPr>
          <p:spPr bwMode="auto">
            <a:xfrm>
              <a:off x="4848" y="1536"/>
              <a:ext cx="28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42" name="Text Box 14"/>
            <p:cNvSpPr txBox="1">
              <a:spLocks noChangeArrowheads="1"/>
            </p:cNvSpPr>
            <p:nvPr/>
          </p:nvSpPr>
          <p:spPr bwMode="auto">
            <a:xfrm>
              <a:off x="230" y="1848"/>
              <a:ext cx="992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yahoo.com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DNS servers</a:t>
              </a:r>
            </a:p>
          </p:txBody>
        </p:sp>
        <p:sp>
          <p:nvSpPr>
            <p:cNvPr id="201743" name="Text Box 15"/>
            <p:cNvSpPr txBox="1">
              <a:spLocks noChangeArrowheads="1"/>
            </p:cNvSpPr>
            <p:nvPr/>
          </p:nvSpPr>
          <p:spPr bwMode="auto">
            <a:xfrm>
              <a:off x="1248" y="1872"/>
              <a:ext cx="1001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amazon.com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DNS servers</a:t>
              </a:r>
            </a:p>
          </p:txBody>
        </p:sp>
        <p:sp>
          <p:nvSpPr>
            <p:cNvPr id="201744" name="Line 16"/>
            <p:cNvSpPr>
              <a:spLocks noChangeShapeType="1"/>
            </p:cNvSpPr>
            <p:nvPr/>
          </p:nvSpPr>
          <p:spPr bwMode="auto">
            <a:xfrm flipH="1">
              <a:off x="768" y="1584"/>
              <a:ext cx="19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45" name="Line 17"/>
            <p:cNvSpPr>
              <a:spLocks noChangeShapeType="1"/>
            </p:cNvSpPr>
            <p:nvPr/>
          </p:nvSpPr>
          <p:spPr bwMode="auto">
            <a:xfrm>
              <a:off x="1392" y="1584"/>
              <a:ext cx="240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1746" name="Text Box 18"/>
            <p:cNvSpPr txBox="1">
              <a:spLocks noChangeArrowheads="1"/>
            </p:cNvSpPr>
            <p:nvPr/>
          </p:nvSpPr>
          <p:spPr bwMode="auto">
            <a:xfrm>
              <a:off x="2534" y="1799"/>
              <a:ext cx="993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pbs.org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DNS servers</a:t>
              </a:r>
            </a:p>
          </p:txBody>
        </p:sp>
        <p:sp>
          <p:nvSpPr>
            <p:cNvPr id="201747" name="Line 19"/>
            <p:cNvSpPr>
              <a:spLocks noChangeShapeType="1"/>
            </p:cNvSpPr>
            <p:nvPr/>
          </p:nvSpPr>
          <p:spPr bwMode="auto">
            <a:xfrm>
              <a:off x="2928" y="1536"/>
              <a:ext cx="0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1748" name="Rectangle 20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7772400" cy="1143000"/>
          </a:xfrm>
        </p:spPr>
        <p:txBody>
          <a:bodyPr/>
          <a:lstStyle/>
          <a:p>
            <a:r>
              <a:rPr lang="en-US" sz="3600"/>
              <a:t>Distributed, Hierarchical Database</a:t>
            </a:r>
          </a:p>
        </p:txBody>
      </p:sp>
      <p:sp>
        <p:nvSpPr>
          <p:cNvPr id="201750" name="Rectangle 22"/>
          <p:cNvSpPr>
            <a:spLocks noGrp="1" noChangeArrowheads="1"/>
          </p:cNvSpPr>
          <p:nvPr>
            <p:ph type="body" sz="half" idx="2"/>
          </p:nvPr>
        </p:nvSpPr>
        <p:spPr>
          <a:xfrm>
            <a:off x="520700" y="3705225"/>
            <a:ext cx="8172450" cy="28130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Client wants IP for www.amazon.com; 1</a:t>
            </a:r>
            <a:r>
              <a:rPr lang="en-US" sz="2400" u="sng" baseline="30000">
                <a:solidFill>
                  <a:srgbClr val="FF0000"/>
                </a:solidFill>
              </a:rPr>
              <a:t>st</a:t>
            </a:r>
            <a:r>
              <a:rPr lang="en-US" sz="2400" u="sng">
                <a:solidFill>
                  <a:srgbClr val="FF0000"/>
                </a:solidFill>
              </a:rPr>
              <a:t> approx:</a:t>
            </a:r>
          </a:p>
          <a:p>
            <a:r>
              <a:rPr lang="en-US" sz="2400"/>
              <a:t>client queries a root server to find com DNS server</a:t>
            </a:r>
          </a:p>
          <a:p>
            <a:r>
              <a:rPr lang="en-US" sz="2400"/>
              <a:t>client queries com DNS server to get amazon.com DNS server</a:t>
            </a:r>
          </a:p>
          <a:p>
            <a:r>
              <a:rPr lang="en-US" sz="2400"/>
              <a:t>client queries amazon.com DNS server to get  IP address for www.amazon.com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91994-B595-40EB-AC70-5F364D2ED925}" type="slidenum">
              <a:rPr lang="en-US"/>
              <a:pPr/>
              <a:t>60</a:t>
            </a:fld>
            <a:endParaRPr lang="en-US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DNS: Root name servers</a:t>
            </a:r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84188" y="1362075"/>
            <a:ext cx="8478837" cy="4648200"/>
          </a:xfrm>
        </p:spPr>
        <p:txBody>
          <a:bodyPr/>
          <a:lstStyle/>
          <a:p>
            <a:r>
              <a:rPr lang="en-US" sz="2000"/>
              <a:t>contacted by local name server that can not resolve name</a:t>
            </a:r>
          </a:p>
          <a:p>
            <a:r>
              <a:rPr lang="en-US" sz="2000"/>
              <a:t>root name server:</a:t>
            </a:r>
          </a:p>
          <a:p>
            <a:pPr lvl="1"/>
            <a:r>
              <a:rPr lang="en-US" sz="2000"/>
              <a:t>contacts authoritative name server if name mapping not known</a:t>
            </a:r>
          </a:p>
          <a:p>
            <a:pPr lvl="1"/>
            <a:r>
              <a:rPr lang="en-US" sz="2000"/>
              <a:t>gets mapping</a:t>
            </a:r>
          </a:p>
          <a:p>
            <a:pPr lvl="1"/>
            <a:r>
              <a:rPr lang="en-US" sz="2000"/>
              <a:t>returns mapping to local name server</a:t>
            </a:r>
          </a:p>
        </p:txBody>
      </p:sp>
      <p:sp>
        <p:nvSpPr>
          <p:cNvPr id="78868" name="Rectangle 20"/>
          <p:cNvSpPr>
            <a:spLocks noChangeArrowheads="1"/>
          </p:cNvSpPr>
          <p:nvPr/>
        </p:nvSpPr>
        <p:spPr bwMode="auto">
          <a:xfrm>
            <a:off x="6186488" y="5022850"/>
            <a:ext cx="2681287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000"/>
              <a:t>    13 root name servers worldwide</a:t>
            </a:r>
            <a:endParaRPr lang="en-US"/>
          </a:p>
        </p:txBody>
      </p:sp>
      <p:sp>
        <p:nvSpPr>
          <p:cNvPr id="78870" name="AutoShape 22"/>
          <p:cNvSpPr>
            <a:spLocks noChangeAspect="1" noChangeArrowheads="1"/>
          </p:cNvSpPr>
          <p:nvPr/>
        </p:nvSpPr>
        <p:spPr bwMode="auto">
          <a:xfrm>
            <a:off x="481013" y="3581400"/>
            <a:ext cx="5784850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78871" name="Picture 23" descr="world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1813" y="4378325"/>
            <a:ext cx="4319587" cy="2178050"/>
          </a:xfrm>
          <a:prstGeom prst="rect">
            <a:avLst/>
          </a:prstGeom>
          <a:noFill/>
        </p:spPr>
      </p:pic>
      <p:sp>
        <p:nvSpPr>
          <p:cNvPr id="78872" name="Freeform 24"/>
          <p:cNvSpPr>
            <a:spLocks/>
          </p:cNvSpPr>
          <p:nvPr/>
        </p:nvSpPr>
        <p:spPr bwMode="auto">
          <a:xfrm>
            <a:off x="2179638" y="3725863"/>
            <a:ext cx="642937" cy="12350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930"/>
              </a:cxn>
              <a:cxn ang="0">
                <a:pos x="963" y="1893"/>
              </a:cxn>
            </a:cxnLst>
            <a:rect l="0" t="0" r="r" b="b"/>
            <a:pathLst>
              <a:path w="963" h="1893">
                <a:moveTo>
                  <a:pt x="0" y="0"/>
                </a:moveTo>
                <a:lnTo>
                  <a:pt x="0" y="930"/>
                </a:lnTo>
                <a:lnTo>
                  <a:pt x="963" y="1893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73" name="Text Box 25"/>
          <p:cNvSpPr txBox="1">
            <a:spLocks noChangeArrowheads="1"/>
          </p:cNvSpPr>
          <p:nvPr/>
        </p:nvSpPr>
        <p:spPr bwMode="auto">
          <a:xfrm>
            <a:off x="701675" y="5654675"/>
            <a:ext cx="20240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b USC-ISI Marina del Rey, CA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l  ICANN Los Angeles, CA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78874" name="Freeform 26"/>
          <p:cNvSpPr>
            <a:spLocks/>
          </p:cNvSpPr>
          <p:nvPr/>
        </p:nvSpPr>
        <p:spPr bwMode="auto">
          <a:xfrm>
            <a:off x="1527175" y="5113338"/>
            <a:ext cx="762000" cy="546100"/>
          </a:xfrm>
          <a:custGeom>
            <a:avLst/>
            <a:gdLst/>
            <a:ahLst/>
            <a:cxnLst>
              <a:cxn ang="0">
                <a:pos x="0" y="426"/>
              </a:cxn>
              <a:cxn ang="0">
                <a:pos x="582" y="0"/>
              </a:cxn>
            </a:cxnLst>
            <a:rect l="0" t="0" r="r" b="b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75" name="Text Box 27"/>
          <p:cNvSpPr txBox="1">
            <a:spLocks noChangeArrowheads="1"/>
          </p:cNvSpPr>
          <p:nvPr/>
        </p:nvSpPr>
        <p:spPr bwMode="auto">
          <a:xfrm>
            <a:off x="204788" y="4333875"/>
            <a:ext cx="19494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e NASA Mt View, CA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f  Internet Software C. Palo</a:t>
            </a:r>
            <a:r>
              <a:rPr lang="en-US" sz="900">
                <a:solidFill>
                  <a:srgbClr val="000000"/>
                </a:solidFill>
                <a:latin typeface="Arial" charset="0"/>
              </a:rPr>
              <a:t> Alto, CA (and 36 other locations)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78876" name="Freeform 28"/>
          <p:cNvSpPr>
            <a:spLocks/>
          </p:cNvSpPr>
          <p:nvPr/>
        </p:nvSpPr>
        <p:spPr bwMode="auto">
          <a:xfrm flipV="1">
            <a:off x="1423988" y="4868863"/>
            <a:ext cx="817562" cy="184150"/>
          </a:xfrm>
          <a:custGeom>
            <a:avLst/>
            <a:gdLst/>
            <a:ahLst/>
            <a:cxnLst>
              <a:cxn ang="0">
                <a:pos x="0" y="426"/>
              </a:cxn>
              <a:cxn ang="0">
                <a:pos x="582" y="0"/>
              </a:cxn>
            </a:cxnLst>
            <a:rect l="0" t="0" r="r" b="b"/>
            <a:pathLst>
              <a:path w="582" h="426">
                <a:moveTo>
                  <a:pt x="0" y="426"/>
                </a:moveTo>
                <a:lnTo>
                  <a:pt x="582" y="0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77" name="Text Box 29"/>
          <p:cNvSpPr txBox="1">
            <a:spLocks noChangeArrowheads="1"/>
          </p:cNvSpPr>
          <p:nvPr/>
        </p:nvSpPr>
        <p:spPr bwMode="auto">
          <a:xfrm>
            <a:off x="4297363" y="3973513"/>
            <a:ext cx="1997075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i </a:t>
            </a:r>
            <a:r>
              <a:rPr lang="en-US" sz="1000">
                <a:latin typeface="Arial" charset="0"/>
              </a:rPr>
              <a:t>Autonomica,</a:t>
            </a:r>
            <a:r>
              <a:rPr lang="en-US" sz="1000">
                <a:solidFill>
                  <a:srgbClr val="000000"/>
                </a:solidFill>
                <a:latin typeface="Arial" charset="0"/>
              </a:rPr>
              <a:t> Stockholm (plus     28 other locations)</a:t>
            </a:r>
          </a:p>
        </p:txBody>
      </p:sp>
      <p:sp>
        <p:nvSpPr>
          <p:cNvPr id="78878" name="Freeform 30"/>
          <p:cNvSpPr>
            <a:spLocks/>
          </p:cNvSpPr>
          <p:nvPr/>
        </p:nvSpPr>
        <p:spPr bwMode="auto">
          <a:xfrm>
            <a:off x="3932238" y="4068763"/>
            <a:ext cx="446087" cy="654050"/>
          </a:xfrm>
          <a:custGeom>
            <a:avLst/>
            <a:gdLst/>
            <a:ahLst/>
            <a:cxnLst>
              <a:cxn ang="0">
                <a:pos x="666" y="0"/>
              </a:cxn>
              <a:cxn ang="0">
                <a:pos x="0" y="1005"/>
              </a:cxn>
            </a:cxnLst>
            <a:rect l="0" t="0" r="r" b="b"/>
            <a:pathLst>
              <a:path w="666" h="1005">
                <a:moveTo>
                  <a:pt x="666" y="0"/>
                </a:moveTo>
                <a:lnTo>
                  <a:pt x="0" y="1005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79" name="Text Box 31"/>
          <p:cNvSpPr txBox="1">
            <a:spLocks noChangeArrowheads="1"/>
          </p:cNvSpPr>
          <p:nvPr/>
        </p:nvSpPr>
        <p:spPr bwMode="auto">
          <a:xfrm>
            <a:off x="4333875" y="3684588"/>
            <a:ext cx="2519363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k RIPE London (also 16 other locations)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8880" name="Freeform 32"/>
          <p:cNvSpPr>
            <a:spLocks/>
          </p:cNvSpPr>
          <p:nvPr/>
        </p:nvSpPr>
        <p:spPr bwMode="auto">
          <a:xfrm>
            <a:off x="3751263" y="3862388"/>
            <a:ext cx="615950" cy="946150"/>
          </a:xfrm>
          <a:custGeom>
            <a:avLst/>
            <a:gdLst/>
            <a:ahLst/>
            <a:cxnLst>
              <a:cxn ang="0">
                <a:pos x="922" y="0"/>
              </a:cxn>
              <a:cxn ang="0">
                <a:pos x="0" y="1448"/>
              </a:cxn>
            </a:cxnLst>
            <a:rect l="0" t="0" r="r" b="b"/>
            <a:pathLst>
              <a:path w="922" h="1448">
                <a:moveTo>
                  <a:pt x="922" y="0"/>
                </a:moveTo>
                <a:lnTo>
                  <a:pt x="0" y="1448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81" name="Text Box 33"/>
          <p:cNvSpPr txBox="1">
            <a:spLocks noChangeArrowheads="1"/>
          </p:cNvSpPr>
          <p:nvPr/>
        </p:nvSpPr>
        <p:spPr bwMode="auto">
          <a:xfrm>
            <a:off x="5737225" y="4279900"/>
            <a:ext cx="1766888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m WIDE Tokyo (also Seoul, Paris, SF)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8882" name="Freeform 34"/>
          <p:cNvSpPr>
            <a:spLocks/>
          </p:cNvSpPr>
          <p:nvPr/>
        </p:nvSpPr>
        <p:spPr bwMode="auto">
          <a:xfrm>
            <a:off x="5575300" y="4598988"/>
            <a:ext cx="400050" cy="431800"/>
          </a:xfrm>
          <a:custGeom>
            <a:avLst/>
            <a:gdLst/>
            <a:ahLst/>
            <a:cxnLst>
              <a:cxn ang="0">
                <a:pos x="252" y="0"/>
              </a:cxn>
              <a:cxn ang="0">
                <a:pos x="0" y="462"/>
              </a:cxn>
            </a:cxnLst>
            <a:rect l="0" t="0" r="r" b="b"/>
            <a:pathLst>
              <a:path w="252" h="462">
                <a:moveTo>
                  <a:pt x="252" y="0"/>
                </a:moveTo>
                <a:lnTo>
                  <a:pt x="0" y="462"/>
                </a:lnTo>
              </a:path>
            </a:pathLst>
          </a:custGeom>
          <a:noFill/>
          <a:ln w="19050" cmpd="sng">
            <a:solidFill>
              <a:srgbClr val="00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8883" name="Text Box 35"/>
          <p:cNvSpPr txBox="1">
            <a:spLocks noChangeArrowheads="1"/>
          </p:cNvSpPr>
          <p:nvPr/>
        </p:nvSpPr>
        <p:spPr bwMode="auto">
          <a:xfrm>
            <a:off x="2162175" y="3367088"/>
            <a:ext cx="2598738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a Verisign, Dulles, VA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c Cogent, Herndon, VA (also LA)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d U Maryland College Park, MD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g US DoD Vienna, VA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000">
                <a:solidFill>
                  <a:srgbClr val="000000"/>
                </a:solidFill>
                <a:latin typeface="Arial" charset="0"/>
              </a:rPr>
              <a:t>h ARL Aberdeen, MD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900">
                <a:solidFill>
                  <a:srgbClr val="000000"/>
                </a:solidFill>
                <a:latin typeface="Arial" charset="0"/>
              </a:rPr>
              <a:t>j  Verisign, ( 21 locations)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1E311-D09A-4422-ACC8-4BFBA14D68AB}" type="slidenum">
              <a:rPr lang="en-US"/>
              <a:pPr/>
              <a:t>61</a:t>
            </a:fld>
            <a:endParaRPr lang="en-US"/>
          </a:p>
        </p:txBody>
      </p:sp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TLD and Authoritative Servers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5975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FF0000"/>
                </a:solidFill>
              </a:rPr>
              <a:t>Top-level domain (TLD) servers:</a:t>
            </a:r>
          </a:p>
          <a:p>
            <a:pPr lvl="1">
              <a:lnSpc>
                <a:spcPct val="90000"/>
              </a:lnSpc>
            </a:pPr>
            <a:r>
              <a:rPr lang="en-US"/>
              <a:t> responsible for com, org, net, edu, etc, and all top-level country domains uk, fr, ca, jp.</a:t>
            </a:r>
          </a:p>
          <a:p>
            <a:pPr lvl="1">
              <a:lnSpc>
                <a:spcPct val="90000"/>
              </a:lnSpc>
            </a:pPr>
            <a:r>
              <a:rPr lang="en-US"/>
              <a:t>Network Solutions maintains servers for com TLD</a:t>
            </a:r>
          </a:p>
          <a:p>
            <a:pPr lvl="1">
              <a:lnSpc>
                <a:spcPct val="90000"/>
              </a:lnSpc>
            </a:pPr>
            <a:r>
              <a:rPr lang="en-US"/>
              <a:t>Educause for edu TLD</a:t>
            </a:r>
          </a:p>
          <a:p>
            <a:pPr>
              <a:lnSpc>
                <a:spcPct val="90000"/>
              </a:lnSpc>
            </a:pPr>
            <a:r>
              <a:rPr lang="en-US">
                <a:solidFill>
                  <a:srgbClr val="FF0000"/>
                </a:solidFill>
              </a:rPr>
              <a:t>Authoritative DNS servers:</a:t>
            </a:r>
            <a:r>
              <a:rPr lang="en-US"/>
              <a:t> </a:t>
            </a:r>
          </a:p>
          <a:p>
            <a:pPr lvl="1">
              <a:lnSpc>
                <a:spcPct val="90000"/>
              </a:lnSpc>
            </a:pPr>
            <a:r>
              <a:rPr lang="en-US"/>
              <a:t>organization’s DNS servers, providing authoritative hostname to IP mappings for organization’s servers (e.g., Web, mail).</a:t>
            </a:r>
          </a:p>
          <a:p>
            <a:pPr lvl="1">
              <a:lnSpc>
                <a:spcPct val="90000"/>
              </a:lnSpc>
            </a:pPr>
            <a:r>
              <a:rPr lang="en-US"/>
              <a:t>can be maintained by organization or service provider</a:t>
            </a:r>
          </a:p>
          <a:p>
            <a:pPr lvl="1"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C009E-9B17-448F-915B-8EFD96DF527A}" type="slidenum">
              <a:rPr lang="en-US"/>
              <a:pPr/>
              <a:t>62</a:t>
            </a:fld>
            <a:endParaRPr lang="en-US"/>
          </a:p>
        </p:txBody>
      </p:sp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Name Server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not strictly belong to hierarchy</a:t>
            </a:r>
          </a:p>
          <a:p>
            <a:r>
              <a:rPr lang="en-US"/>
              <a:t>each ISP (residential ISP, company, university) has one.</a:t>
            </a:r>
          </a:p>
          <a:p>
            <a:pPr lvl="1"/>
            <a:r>
              <a:rPr lang="en-US"/>
              <a:t>also called “default name server”</a:t>
            </a:r>
          </a:p>
          <a:p>
            <a:r>
              <a:rPr lang="en-US"/>
              <a:t>when host makes DNS query, query is sent to its local DNS server</a:t>
            </a:r>
          </a:p>
          <a:p>
            <a:pPr lvl="1"/>
            <a:r>
              <a:rPr lang="en-US"/>
              <a:t>acts as proxy, forwards query into hierarchy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ECD9-E9FC-426B-A820-7656A07667A8}" type="slidenum">
              <a:rPr lang="en-US"/>
              <a:pPr/>
              <a:t>63</a:t>
            </a:fld>
            <a:endParaRPr lang="en-US"/>
          </a:p>
        </p:txBody>
      </p:sp>
      <p:graphicFrame>
        <p:nvGraphicFramePr>
          <p:cNvPr id="202756" name="Object 4"/>
          <p:cNvGraphicFramePr>
            <a:graphicFrameLocks noChangeAspect="1"/>
          </p:cNvGraphicFramePr>
          <p:nvPr/>
        </p:nvGraphicFramePr>
        <p:xfrm>
          <a:off x="4989513" y="4303713"/>
          <a:ext cx="833437" cy="638175"/>
        </p:xfrm>
        <a:graphic>
          <a:graphicData uri="http://schemas.openxmlformats.org/presentationml/2006/ole">
            <p:oleObj spid="_x0000_s202756" name="Clip" r:id="rId4" imgW="1305000" imgH="1085760" progId="">
              <p:embed/>
            </p:oleObj>
          </a:graphicData>
        </a:graphic>
      </p:graphicFrame>
      <p:sp>
        <p:nvSpPr>
          <p:cNvPr id="202757" name="Text Box 5"/>
          <p:cNvSpPr txBox="1">
            <a:spLocks noChangeArrowheads="1"/>
          </p:cNvSpPr>
          <p:nvPr/>
        </p:nvSpPr>
        <p:spPr bwMode="auto">
          <a:xfrm>
            <a:off x="4157663" y="4881563"/>
            <a:ext cx="1844675" cy="611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requesting host</a:t>
            </a:r>
            <a:endParaRPr lang="en-US"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>
                <a:latin typeface="Arial" charset="0"/>
              </a:rPr>
              <a:t>cis.poly.edu</a:t>
            </a:r>
            <a:endParaRPr lang="en-US" sz="1600">
              <a:latin typeface="Arial" charset="0"/>
            </a:endParaRPr>
          </a:p>
        </p:txBody>
      </p:sp>
      <p:sp>
        <p:nvSpPr>
          <p:cNvPr id="202758" name="Text Box 6"/>
          <p:cNvSpPr txBox="1">
            <a:spLocks noChangeArrowheads="1"/>
          </p:cNvSpPr>
          <p:nvPr/>
        </p:nvSpPr>
        <p:spPr bwMode="auto">
          <a:xfrm>
            <a:off x="6618288" y="5656263"/>
            <a:ext cx="1990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>
                <a:latin typeface="Arial" charset="0"/>
              </a:rPr>
              <a:t>gaia.cs.umass.edu</a:t>
            </a:r>
            <a:endParaRPr lang="en-US" sz="1600">
              <a:latin typeface="Arial" charset="0"/>
            </a:endParaRPr>
          </a:p>
        </p:txBody>
      </p:sp>
      <p:graphicFrame>
        <p:nvGraphicFramePr>
          <p:cNvPr id="202759" name="Object 7"/>
          <p:cNvGraphicFramePr>
            <a:graphicFrameLocks noChangeAspect="1"/>
          </p:cNvGraphicFramePr>
          <p:nvPr/>
        </p:nvGraphicFramePr>
        <p:xfrm>
          <a:off x="7113588" y="5103813"/>
          <a:ext cx="833437" cy="638175"/>
        </p:xfrm>
        <a:graphic>
          <a:graphicData uri="http://schemas.openxmlformats.org/presentationml/2006/ole">
            <p:oleObj spid="_x0000_s202759" name="Clip" r:id="rId5" imgW="1305000" imgH="1085760" progId="">
              <p:embed/>
            </p:oleObj>
          </a:graphicData>
        </a:graphic>
      </p:graphicFrame>
      <p:grpSp>
        <p:nvGrpSpPr>
          <p:cNvPr id="202760" name="Group 8"/>
          <p:cNvGrpSpPr>
            <a:grpSpLocks/>
          </p:cNvGrpSpPr>
          <p:nvPr/>
        </p:nvGrpSpPr>
        <p:grpSpPr bwMode="auto">
          <a:xfrm>
            <a:off x="5237163" y="2228850"/>
            <a:ext cx="369887" cy="657225"/>
            <a:chOff x="4180" y="783"/>
            <a:chExt cx="150" cy="307"/>
          </a:xfrm>
        </p:grpSpPr>
        <p:sp>
          <p:nvSpPr>
            <p:cNvPr id="202761" name="AutoShape 9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2" name="Rectangle 10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3" name="Rectangle 11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4" name="AutoShape 12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5" name="Line 13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6" name="Line 14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7" name="Rectangle 15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68" name="Rectangle 16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769" name="Text Box 17"/>
          <p:cNvSpPr txBox="1">
            <a:spLocks noChangeArrowheads="1"/>
          </p:cNvSpPr>
          <p:nvPr/>
        </p:nvSpPr>
        <p:spPr bwMode="auto">
          <a:xfrm>
            <a:off x="5791200" y="481013"/>
            <a:ext cx="2011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root DNS server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202770" name="Line 18"/>
          <p:cNvSpPr>
            <a:spLocks noChangeShapeType="1"/>
          </p:cNvSpPr>
          <p:nvPr/>
        </p:nvSpPr>
        <p:spPr bwMode="auto">
          <a:xfrm flipH="1" flipV="1">
            <a:off x="5286375" y="2916238"/>
            <a:ext cx="0" cy="1314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1" name="Line 19"/>
          <p:cNvSpPr>
            <a:spLocks noChangeShapeType="1"/>
          </p:cNvSpPr>
          <p:nvPr/>
        </p:nvSpPr>
        <p:spPr bwMode="auto">
          <a:xfrm flipV="1">
            <a:off x="5400675" y="1220788"/>
            <a:ext cx="914400" cy="971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2" name="Line 20"/>
          <p:cNvSpPr>
            <a:spLocks noChangeShapeType="1"/>
          </p:cNvSpPr>
          <p:nvPr/>
        </p:nvSpPr>
        <p:spPr bwMode="auto">
          <a:xfrm flipV="1">
            <a:off x="5686425" y="2382838"/>
            <a:ext cx="1485900" cy="95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3" name="Line 21"/>
          <p:cNvSpPr>
            <a:spLocks noChangeShapeType="1"/>
          </p:cNvSpPr>
          <p:nvPr/>
        </p:nvSpPr>
        <p:spPr bwMode="auto">
          <a:xfrm flipH="1" flipV="1">
            <a:off x="5686425" y="2554288"/>
            <a:ext cx="14192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4" name="Line 22"/>
          <p:cNvSpPr>
            <a:spLocks noChangeShapeType="1"/>
          </p:cNvSpPr>
          <p:nvPr/>
        </p:nvSpPr>
        <p:spPr bwMode="auto">
          <a:xfrm flipH="1">
            <a:off x="5610225" y="1449388"/>
            <a:ext cx="733425" cy="762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2775" name="Line 23"/>
          <p:cNvSpPr>
            <a:spLocks noChangeShapeType="1"/>
          </p:cNvSpPr>
          <p:nvPr/>
        </p:nvSpPr>
        <p:spPr bwMode="auto">
          <a:xfrm>
            <a:off x="5476875" y="2944813"/>
            <a:ext cx="9525" cy="13239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2776" name="Group 24"/>
          <p:cNvGrpSpPr>
            <a:grpSpLocks/>
          </p:cNvGrpSpPr>
          <p:nvPr/>
        </p:nvGrpSpPr>
        <p:grpSpPr bwMode="auto">
          <a:xfrm>
            <a:off x="4130675" y="3062288"/>
            <a:ext cx="1998663" cy="611187"/>
            <a:chOff x="2800" y="2132"/>
            <a:chExt cx="1259" cy="385"/>
          </a:xfrm>
        </p:grpSpPr>
        <p:sp>
          <p:nvSpPr>
            <p:cNvPr id="202777" name="Rectangle 25"/>
            <p:cNvSpPr>
              <a:spLocks noChangeArrowheads="1"/>
            </p:cNvSpPr>
            <p:nvPr/>
          </p:nvSpPr>
          <p:spPr bwMode="auto">
            <a:xfrm>
              <a:off x="2838" y="2178"/>
              <a:ext cx="1182" cy="3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78" name="Text Box 26"/>
            <p:cNvSpPr txBox="1">
              <a:spLocks noChangeArrowheads="1"/>
            </p:cNvSpPr>
            <p:nvPr/>
          </p:nvSpPr>
          <p:spPr bwMode="auto">
            <a:xfrm>
              <a:off x="2800" y="2132"/>
              <a:ext cx="1259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local DNS server</a:t>
              </a:r>
              <a:endParaRPr lang="en-US">
                <a:latin typeface="Times New Roman" pitchFamily="18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latin typeface="Arial" charset="0"/>
                </a:rPr>
                <a:t>dns.poly.edu</a:t>
              </a:r>
              <a:endParaRPr lang="en-US" sz="1600">
                <a:latin typeface="Arial" charset="0"/>
              </a:endParaRPr>
            </a:p>
          </p:txBody>
        </p:sp>
      </p:grpSp>
      <p:sp>
        <p:nvSpPr>
          <p:cNvPr id="202779" name="Text Box 27"/>
          <p:cNvSpPr txBox="1">
            <a:spLocks noChangeArrowheads="1"/>
          </p:cNvSpPr>
          <p:nvPr/>
        </p:nvSpPr>
        <p:spPr bwMode="auto">
          <a:xfrm>
            <a:off x="4997450" y="3771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1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780" name="Text Box 28"/>
          <p:cNvSpPr txBox="1">
            <a:spLocks noChangeArrowheads="1"/>
          </p:cNvSpPr>
          <p:nvPr/>
        </p:nvSpPr>
        <p:spPr bwMode="auto">
          <a:xfrm>
            <a:off x="5540375" y="14382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2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781" name="Text Box 29"/>
          <p:cNvSpPr txBox="1">
            <a:spLocks noChangeArrowheads="1"/>
          </p:cNvSpPr>
          <p:nvPr/>
        </p:nvSpPr>
        <p:spPr bwMode="auto">
          <a:xfrm>
            <a:off x="5978525" y="1676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3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782" name="Text Box 30"/>
          <p:cNvSpPr txBox="1">
            <a:spLocks noChangeArrowheads="1"/>
          </p:cNvSpPr>
          <p:nvPr/>
        </p:nvSpPr>
        <p:spPr bwMode="auto">
          <a:xfrm>
            <a:off x="6292850" y="208597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4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783" name="Text Box 31"/>
          <p:cNvSpPr txBox="1">
            <a:spLocks noChangeArrowheads="1"/>
          </p:cNvSpPr>
          <p:nvPr/>
        </p:nvSpPr>
        <p:spPr bwMode="auto">
          <a:xfrm>
            <a:off x="6323013" y="2573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5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784" name="Text Box 32"/>
          <p:cNvSpPr txBox="1">
            <a:spLocks noChangeArrowheads="1"/>
          </p:cNvSpPr>
          <p:nvPr/>
        </p:nvSpPr>
        <p:spPr bwMode="auto">
          <a:xfrm>
            <a:off x="6919913" y="36131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6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202785" name="Group 33"/>
          <p:cNvGrpSpPr>
            <a:grpSpLocks/>
          </p:cNvGrpSpPr>
          <p:nvPr/>
        </p:nvGrpSpPr>
        <p:grpSpPr bwMode="auto">
          <a:xfrm>
            <a:off x="6351588" y="809625"/>
            <a:ext cx="369887" cy="657225"/>
            <a:chOff x="4180" y="783"/>
            <a:chExt cx="150" cy="307"/>
          </a:xfrm>
        </p:grpSpPr>
        <p:sp>
          <p:nvSpPr>
            <p:cNvPr id="202786" name="AutoShape 34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87" name="Rectangle 35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88" name="Rectangle 36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89" name="AutoShape 37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0" name="Line 38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1" name="Line 39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2" name="Rectangle 40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3" name="Rectangle 41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2794" name="Group 42"/>
          <p:cNvGrpSpPr>
            <a:grpSpLocks/>
          </p:cNvGrpSpPr>
          <p:nvPr/>
        </p:nvGrpSpPr>
        <p:grpSpPr bwMode="auto">
          <a:xfrm>
            <a:off x="7180263" y="2238375"/>
            <a:ext cx="369887" cy="657225"/>
            <a:chOff x="4180" y="783"/>
            <a:chExt cx="150" cy="307"/>
          </a:xfrm>
        </p:grpSpPr>
        <p:sp>
          <p:nvSpPr>
            <p:cNvPr id="202795" name="AutoShape 43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6" name="Rectangle 44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7" name="Rectangle 45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8" name="AutoShape 46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799" name="Line 47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0" name="Line 48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1" name="Rectangle 49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2" name="Rectangle 50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2803" name="Group 51"/>
          <p:cNvGrpSpPr>
            <a:grpSpLocks/>
          </p:cNvGrpSpPr>
          <p:nvPr/>
        </p:nvGrpSpPr>
        <p:grpSpPr bwMode="auto">
          <a:xfrm>
            <a:off x="7161213" y="3857625"/>
            <a:ext cx="369887" cy="657225"/>
            <a:chOff x="4180" y="783"/>
            <a:chExt cx="150" cy="307"/>
          </a:xfrm>
        </p:grpSpPr>
        <p:sp>
          <p:nvSpPr>
            <p:cNvPr id="202804" name="AutoShape 52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5" name="Rectangle 53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6" name="Rectangle 54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7" name="AutoShape 55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8" name="Line 56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09" name="Line 57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10" name="Rectangle 58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2811" name="Rectangle 59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2812" name="Text Box 60"/>
          <p:cNvSpPr txBox="1">
            <a:spLocks noChangeArrowheads="1"/>
          </p:cNvSpPr>
          <p:nvPr/>
        </p:nvSpPr>
        <p:spPr bwMode="auto">
          <a:xfrm>
            <a:off x="6243638" y="4429125"/>
            <a:ext cx="2617787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authoritative DNS server</a:t>
            </a:r>
            <a:endParaRPr lang="en-US">
              <a:latin typeface="Times New Roman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 b="1">
                <a:latin typeface="Arial" charset="0"/>
              </a:rPr>
              <a:t>dns.cs.umass.edu</a:t>
            </a:r>
            <a:endParaRPr lang="en-US" sz="1600">
              <a:latin typeface="Arial" charset="0"/>
            </a:endParaRPr>
          </a:p>
        </p:txBody>
      </p:sp>
      <p:sp>
        <p:nvSpPr>
          <p:cNvPr id="202813" name="Text Box 61"/>
          <p:cNvSpPr txBox="1">
            <a:spLocks noChangeArrowheads="1"/>
          </p:cNvSpPr>
          <p:nvPr/>
        </p:nvSpPr>
        <p:spPr bwMode="auto">
          <a:xfrm>
            <a:off x="6292850" y="364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7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814" name="Text Box 62"/>
          <p:cNvSpPr txBox="1">
            <a:spLocks noChangeArrowheads="1"/>
          </p:cNvSpPr>
          <p:nvPr/>
        </p:nvSpPr>
        <p:spPr bwMode="auto">
          <a:xfrm>
            <a:off x="5549900" y="37909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0000"/>
                </a:solidFill>
                <a:latin typeface="Arial" charset="0"/>
              </a:rPr>
              <a:t>8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02815" name="Line 63"/>
          <p:cNvSpPr>
            <a:spLocks noChangeShapeType="1"/>
          </p:cNvSpPr>
          <p:nvPr/>
        </p:nvSpPr>
        <p:spPr bwMode="auto">
          <a:xfrm>
            <a:off x="5619750" y="2714625"/>
            <a:ext cx="1493838" cy="13144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2816" name="Line 64"/>
          <p:cNvSpPr>
            <a:spLocks noChangeShapeType="1"/>
          </p:cNvSpPr>
          <p:nvPr/>
        </p:nvSpPr>
        <p:spPr bwMode="auto">
          <a:xfrm flipH="1" flipV="1">
            <a:off x="5580063" y="2830513"/>
            <a:ext cx="1493837" cy="1301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2817" name="Text Box 65"/>
          <p:cNvSpPr txBox="1">
            <a:spLocks noChangeArrowheads="1"/>
          </p:cNvSpPr>
          <p:nvPr/>
        </p:nvSpPr>
        <p:spPr bwMode="auto">
          <a:xfrm>
            <a:off x="6551613" y="1852613"/>
            <a:ext cx="20113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TLD DNS server</a:t>
            </a:r>
            <a:endParaRPr lang="en-US" sz="1600">
              <a:latin typeface="Times New Roman" pitchFamily="18" charset="0"/>
            </a:endParaRPr>
          </a:p>
        </p:txBody>
      </p:sp>
      <p:sp>
        <p:nvSpPr>
          <p:cNvPr id="202818" name="Rectangle 6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 name </a:t>
            </a:r>
            <a:br>
              <a:rPr lang="en-US" sz="3600"/>
            </a:br>
            <a:r>
              <a:rPr lang="en-US" sz="3600"/>
              <a:t>resolution example</a:t>
            </a:r>
          </a:p>
        </p:txBody>
      </p:sp>
      <p:sp>
        <p:nvSpPr>
          <p:cNvPr id="202819" name="Rectangle 67"/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1725613"/>
            <a:ext cx="3565525" cy="4648200"/>
          </a:xfrm>
        </p:spPr>
        <p:txBody>
          <a:bodyPr/>
          <a:lstStyle/>
          <a:p>
            <a:r>
              <a:rPr lang="en-US" sz="2400"/>
              <a:t>Host at cis.poly.edu wants IP address for gaia.cs.umass.edu</a:t>
            </a:r>
          </a:p>
        </p:txBody>
      </p:sp>
      <p:sp>
        <p:nvSpPr>
          <p:cNvPr id="202821" name="Rectangle 69"/>
          <p:cNvSpPr>
            <a:spLocks noChangeArrowheads="1"/>
          </p:cNvSpPr>
          <p:nvPr/>
        </p:nvSpPr>
        <p:spPr bwMode="auto">
          <a:xfrm>
            <a:off x="582613" y="3094038"/>
            <a:ext cx="3162300" cy="261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u="sng">
                <a:solidFill>
                  <a:srgbClr val="FF0000"/>
                </a:solidFill>
              </a:rPr>
              <a:t>iterated query:</a:t>
            </a:r>
            <a:endParaRPr lang="en-US" sz="2000">
              <a:solidFill>
                <a:srgbClr val="FF0000"/>
              </a:solidFill>
            </a:endParaRP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contacted server replies with name of server to contact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“I don’t know this name, but ask this server”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70" grpId="0" animBg="1"/>
      <p:bldP spid="202771" grpId="0" animBg="1"/>
      <p:bldP spid="202772" grpId="0" animBg="1"/>
      <p:bldP spid="202773" grpId="0" animBg="1"/>
      <p:bldP spid="202774" grpId="0" animBg="1"/>
      <p:bldP spid="202775" grpId="0" animBg="1"/>
      <p:bldP spid="202779" grpId="0"/>
      <p:bldP spid="202780" grpId="0"/>
      <p:bldP spid="202781" grpId="0"/>
      <p:bldP spid="202782" grpId="0"/>
      <p:bldP spid="202783" grpId="0"/>
      <p:bldP spid="202784" grpId="0"/>
      <p:bldP spid="202813" grpId="0"/>
      <p:bldP spid="202814" grpId="0"/>
      <p:bldP spid="202815" grpId="0" animBg="1"/>
      <p:bldP spid="20281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0EBA7-5BB4-45AC-BEFC-1B9ABBF506C3}" type="slidenum">
              <a:rPr lang="en-US"/>
              <a:pPr/>
              <a:t>64</a:t>
            </a:fld>
            <a:endParaRPr lang="en-US"/>
          </a:p>
        </p:txBody>
      </p:sp>
      <p:grpSp>
        <p:nvGrpSpPr>
          <p:cNvPr id="203841" name="Group 65"/>
          <p:cNvGrpSpPr>
            <a:grpSpLocks/>
          </p:cNvGrpSpPr>
          <p:nvPr/>
        </p:nvGrpSpPr>
        <p:grpSpPr bwMode="auto">
          <a:xfrm>
            <a:off x="3416300" y="790575"/>
            <a:ext cx="5727700" cy="5511800"/>
            <a:chOff x="1499" y="384"/>
            <a:chExt cx="3608" cy="3472"/>
          </a:xfrm>
        </p:grpSpPr>
        <p:graphicFrame>
          <p:nvGraphicFramePr>
            <p:cNvPr id="203778" name="Object 2"/>
            <p:cNvGraphicFramePr>
              <a:graphicFrameLocks noChangeAspect="1"/>
            </p:cNvGraphicFramePr>
            <p:nvPr/>
          </p:nvGraphicFramePr>
          <p:xfrm>
            <a:off x="2040" y="2792"/>
            <a:ext cx="525" cy="402"/>
          </p:xfrm>
          <a:graphic>
            <a:graphicData uri="http://schemas.openxmlformats.org/presentationml/2006/ole">
              <p:oleObj spid="_x0000_s203778" name="Clip" r:id="rId4" imgW="1305000" imgH="1085760" progId="">
                <p:embed/>
              </p:oleObj>
            </a:graphicData>
          </a:graphic>
        </p:graphicFrame>
        <p:sp>
          <p:nvSpPr>
            <p:cNvPr id="203779" name="Text Box 3"/>
            <p:cNvSpPr txBox="1">
              <a:spLocks noChangeArrowheads="1"/>
            </p:cNvSpPr>
            <p:nvPr/>
          </p:nvSpPr>
          <p:spPr bwMode="auto">
            <a:xfrm>
              <a:off x="1516" y="3156"/>
              <a:ext cx="1162" cy="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requesting host</a:t>
              </a:r>
              <a:endParaRPr lang="en-US">
                <a:latin typeface="Times New Roman" pitchFamily="18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latin typeface="Arial" charset="0"/>
                </a:rPr>
                <a:t>cis.poly.edu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203780" name="Text Box 4"/>
            <p:cNvSpPr txBox="1">
              <a:spLocks noChangeArrowheads="1"/>
            </p:cNvSpPr>
            <p:nvPr/>
          </p:nvSpPr>
          <p:spPr bwMode="auto">
            <a:xfrm>
              <a:off x="3066" y="3644"/>
              <a:ext cx="125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latin typeface="Arial" charset="0"/>
                </a:rPr>
                <a:t>gaia.cs.umass.edu</a:t>
              </a:r>
              <a:endParaRPr lang="en-US" sz="1600">
                <a:latin typeface="Arial" charset="0"/>
              </a:endParaRPr>
            </a:p>
          </p:txBody>
        </p:sp>
        <p:graphicFrame>
          <p:nvGraphicFramePr>
            <p:cNvPr id="203781" name="Object 5"/>
            <p:cNvGraphicFramePr>
              <a:graphicFrameLocks noChangeAspect="1"/>
            </p:cNvGraphicFramePr>
            <p:nvPr/>
          </p:nvGraphicFramePr>
          <p:xfrm>
            <a:off x="3378" y="3296"/>
            <a:ext cx="525" cy="402"/>
          </p:xfrm>
          <a:graphic>
            <a:graphicData uri="http://schemas.openxmlformats.org/presentationml/2006/ole">
              <p:oleObj spid="_x0000_s203781" name="Clip" r:id="rId5" imgW="1305000" imgH="1085760" progId="">
                <p:embed/>
              </p:oleObj>
            </a:graphicData>
          </a:graphic>
        </p:graphicFrame>
        <p:grpSp>
          <p:nvGrpSpPr>
            <p:cNvPr id="203782" name="Group 6"/>
            <p:cNvGrpSpPr>
              <a:grpSpLocks/>
            </p:cNvGrpSpPr>
            <p:nvPr/>
          </p:nvGrpSpPr>
          <p:grpSpPr bwMode="auto">
            <a:xfrm>
              <a:off x="2196" y="1485"/>
              <a:ext cx="233" cy="414"/>
              <a:chOff x="4180" y="783"/>
              <a:chExt cx="150" cy="307"/>
            </a:xfrm>
          </p:grpSpPr>
          <p:sp>
            <p:nvSpPr>
              <p:cNvPr id="203783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4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5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6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7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8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89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0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3791" name="Text Box 15"/>
            <p:cNvSpPr txBox="1">
              <a:spLocks noChangeArrowheads="1"/>
            </p:cNvSpPr>
            <p:nvPr/>
          </p:nvSpPr>
          <p:spPr bwMode="auto">
            <a:xfrm>
              <a:off x="2545" y="384"/>
              <a:ext cx="126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root DNS server</a:t>
              </a:r>
              <a:endParaRPr lang="en-US" sz="1600">
                <a:latin typeface="Times New Roman" pitchFamily="18" charset="0"/>
              </a:endParaRPr>
            </a:p>
          </p:txBody>
        </p:sp>
        <p:sp>
          <p:nvSpPr>
            <p:cNvPr id="203792" name="Line 16"/>
            <p:cNvSpPr>
              <a:spLocks noChangeShapeType="1"/>
            </p:cNvSpPr>
            <p:nvPr/>
          </p:nvSpPr>
          <p:spPr bwMode="auto">
            <a:xfrm flipH="1" flipV="1">
              <a:off x="2227" y="1918"/>
              <a:ext cx="0" cy="8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793" name="Line 17"/>
            <p:cNvSpPr>
              <a:spLocks noChangeShapeType="1"/>
            </p:cNvSpPr>
            <p:nvPr/>
          </p:nvSpPr>
          <p:spPr bwMode="auto">
            <a:xfrm flipV="1">
              <a:off x="2299" y="850"/>
              <a:ext cx="576" cy="61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794" name="Line 18"/>
            <p:cNvSpPr>
              <a:spLocks noChangeShapeType="1"/>
            </p:cNvSpPr>
            <p:nvPr/>
          </p:nvSpPr>
          <p:spPr bwMode="auto">
            <a:xfrm>
              <a:off x="2347" y="1936"/>
              <a:ext cx="6" cy="83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03795" name="Group 19"/>
            <p:cNvGrpSpPr>
              <a:grpSpLocks/>
            </p:cNvGrpSpPr>
            <p:nvPr/>
          </p:nvGrpSpPr>
          <p:grpSpPr bwMode="auto">
            <a:xfrm>
              <a:off x="1499" y="2010"/>
              <a:ext cx="1259" cy="385"/>
              <a:chOff x="2800" y="2132"/>
              <a:chExt cx="1259" cy="385"/>
            </a:xfrm>
          </p:grpSpPr>
          <p:sp>
            <p:nvSpPr>
              <p:cNvPr id="203796" name="Rectangle 20"/>
              <p:cNvSpPr>
                <a:spLocks noChangeArrowheads="1"/>
              </p:cNvSpPr>
              <p:nvPr/>
            </p:nvSpPr>
            <p:spPr bwMode="auto">
              <a:xfrm>
                <a:off x="2838" y="2178"/>
                <a:ext cx="1182" cy="30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797" name="Text Box 21"/>
              <p:cNvSpPr txBox="1">
                <a:spLocks noChangeArrowheads="1"/>
              </p:cNvSpPr>
              <p:nvPr/>
            </p:nvSpPr>
            <p:spPr bwMode="auto">
              <a:xfrm>
                <a:off x="2800" y="2132"/>
                <a:ext cx="1259" cy="3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local DNS server</a:t>
                </a:r>
                <a:endParaRPr lang="en-US">
                  <a:latin typeface="Times New Roman" pitchFamily="18" charset="0"/>
                </a:endParaRP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latin typeface="Arial" charset="0"/>
                  </a:rPr>
                  <a:t>dns.poly.edu</a:t>
                </a:r>
                <a:endParaRPr lang="en-US" sz="1600">
                  <a:latin typeface="Arial" charset="0"/>
                </a:endParaRPr>
              </a:p>
            </p:txBody>
          </p:sp>
        </p:grpSp>
        <p:sp>
          <p:nvSpPr>
            <p:cNvPr id="203798" name="Text Box 22"/>
            <p:cNvSpPr txBox="1">
              <a:spLocks noChangeArrowheads="1"/>
            </p:cNvSpPr>
            <p:nvPr/>
          </p:nvSpPr>
          <p:spPr bwMode="auto">
            <a:xfrm>
              <a:off x="2045" y="245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1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799" name="Text Box 23"/>
            <p:cNvSpPr txBox="1">
              <a:spLocks noChangeArrowheads="1"/>
            </p:cNvSpPr>
            <p:nvPr/>
          </p:nvSpPr>
          <p:spPr bwMode="auto">
            <a:xfrm>
              <a:off x="2387" y="9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2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800" name="Text Box 24"/>
            <p:cNvSpPr txBox="1">
              <a:spLocks noChangeArrowheads="1"/>
            </p:cNvSpPr>
            <p:nvPr/>
          </p:nvSpPr>
          <p:spPr bwMode="auto">
            <a:xfrm>
              <a:off x="3600" y="21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4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801" name="Text Box 25"/>
            <p:cNvSpPr txBox="1">
              <a:spLocks noChangeArrowheads="1"/>
            </p:cNvSpPr>
            <p:nvPr/>
          </p:nvSpPr>
          <p:spPr bwMode="auto">
            <a:xfrm>
              <a:off x="3312" y="216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5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802" name="Text Box 26"/>
            <p:cNvSpPr txBox="1">
              <a:spLocks noChangeArrowheads="1"/>
            </p:cNvSpPr>
            <p:nvPr/>
          </p:nvSpPr>
          <p:spPr bwMode="auto">
            <a:xfrm>
              <a:off x="3120" y="129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6</a:t>
              </a:r>
              <a:endParaRPr lang="en-US">
                <a:latin typeface="Times New Roman" pitchFamily="18" charset="0"/>
              </a:endParaRPr>
            </a:p>
          </p:txBody>
        </p:sp>
        <p:grpSp>
          <p:nvGrpSpPr>
            <p:cNvPr id="203803" name="Group 27"/>
            <p:cNvGrpSpPr>
              <a:grpSpLocks/>
            </p:cNvGrpSpPr>
            <p:nvPr/>
          </p:nvGrpSpPr>
          <p:grpSpPr bwMode="auto">
            <a:xfrm>
              <a:off x="2898" y="591"/>
              <a:ext cx="233" cy="414"/>
              <a:chOff x="4180" y="783"/>
              <a:chExt cx="150" cy="307"/>
            </a:xfrm>
          </p:grpSpPr>
          <p:sp>
            <p:nvSpPr>
              <p:cNvPr id="203804" name="AutoShape 28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5" name="Rectangle 29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6" name="Rectangle 30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7" name="AutoShape 31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8" name="Line 32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09" name="Line 33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0" name="Rectangle 34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1" name="Rectangle 35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812" name="Group 36"/>
            <p:cNvGrpSpPr>
              <a:grpSpLocks/>
            </p:cNvGrpSpPr>
            <p:nvPr/>
          </p:nvGrpSpPr>
          <p:grpSpPr bwMode="auto">
            <a:xfrm>
              <a:off x="3420" y="1491"/>
              <a:ext cx="233" cy="414"/>
              <a:chOff x="4180" y="783"/>
              <a:chExt cx="150" cy="307"/>
            </a:xfrm>
          </p:grpSpPr>
          <p:sp>
            <p:nvSpPr>
              <p:cNvPr id="203813" name="AutoShape 3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4" name="Rectangle 3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5" name="Rectangle 3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6" name="AutoShape 4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7" name="Line 4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8" name="Line 4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19" name="Rectangle 4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0" name="Rectangle 4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3821" name="Group 45"/>
            <p:cNvGrpSpPr>
              <a:grpSpLocks/>
            </p:cNvGrpSpPr>
            <p:nvPr/>
          </p:nvGrpSpPr>
          <p:grpSpPr bwMode="auto">
            <a:xfrm>
              <a:off x="3408" y="2511"/>
              <a:ext cx="233" cy="414"/>
              <a:chOff x="4180" y="783"/>
              <a:chExt cx="150" cy="307"/>
            </a:xfrm>
          </p:grpSpPr>
          <p:sp>
            <p:nvSpPr>
              <p:cNvPr id="203822" name="AutoShape 4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3" name="Rectangle 4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4" name="Rectangle 4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5" name="AutoShape 4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6" name="Line 5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7" name="Line 5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8" name="Rectangle 5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3829" name="Rectangle 5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3830" name="Text Box 54"/>
            <p:cNvSpPr txBox="1">
              <a:spLocks noChangeArrowheads="1"/>
            </p:cNvSpPr>
            <p:nvPr/>
          </p:nvSpPr>
          <p:spPr bwMode="auto">
            <a:xfrm>
              <a:off x="2830" y="2871"/>
              <a:ext cx="164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authoritative DNS server</a:t>
              </a:r>
              <a:endParaRPr lang="en-US">
                <a:latin typeface="Times New Roman" pitchFamily="18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latin typeface="Arial" charset="0"/>
                </a:rPr>
                <a:t>dns.cs.umass.edu</a:t>
              </a:r>
              <a:endParaRPr lang="en-US" sz="1600">
                <a:latin typeface="Arial" charset="0"/>
              </a:endParaRPr>
            </a:p>
          </p:txBody>
        </p:sp>
        <p:sp>
          <p:nvSpPr>
            <p:cNvPr id="203831" name="Text Box 55"/>
            <p:cNvSpPr txBox="1">
              <a:spLocks noChangeArrowheads="1"/>
            </p:cNvSpPr>
            <p:nvPr/>
          </p:nvSpPr>
          <p:spPr bwMode="auto">
            <a:xfrm>
              <a:off x="2592" y="1344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7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832" name="Text Box 56"/>
            <p:cNvSpPr txBox="1">
              <a:spLocks noChangeArrowheads="1"/>
            </p:cNvSpPr>
            <p:nvPr/>
          </p:nvSpPr>
          <p:spPr bwMode="auto">
            <a:xfrm>
              <a:off x="2393" y="2469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8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833" name="Line 57"/>
            <p:cNvSpPr>
              <a:spLocks noChangeShapeType="1"/>
            </p:cNvSpPr>
            <p:nvPr/>
          </p:nvSpPr>
          <p:spPr bwMode="auto">
            <a:xfrm>
              <a:off x="3120" y="768"/>
              <a:ext cx="432" cy="72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3835" name="Text Box 59"/>
            <p:cNvSpPr txBox="1">
              <a:spLocks noChangeArrowheads="1"/>
            </p:cNvSpPr>
            <p:nvPr/>
          </p:nvSpPr>
          <p:spPr bwMode="auto">
            <a:xfrm>
              <a:off x="3840" y="1536"/>
              <a:ext cx="126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TLD DNS server</a:t>
              </a:r>
              <a:endParaRPr lang="en-US" sz="1600">
                <a:latin typeface="Times New Roman" pitchFamily="18" charset="0"/>
              </a:endParaRPr>
            </a:p>
          </p:txBody>
        </p:sp>
        <p:sp>
          <p:nvSpPr>
            <p:cNvPr id="203836" name="Line 60"/>
            <p:cNvSpPr>
              <a:spLocks noChangeShapeType="1"/>
            </p:cNvSpPr>
            <p:nvPr/>
          </p:nvSpPr>
          <p:spPr bwMode="auto">
            <a:xfrm>
              <a:off x="3600" y="1872"/>
              <a:ext cx="0" cy="62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37" name="Line 61"/>
            <p:cNvSpPr>
              <a:spLocks noChangeShapeType="1"/>
            </p:cNvSpPr>
            <p:nvPr/>
          </p:nvSpPr>
          <p:spPr bwMode="auto">
            <a:xfrm flipH="1" flipV="1">
              <a:off x="3504" y="1920"/>
              <a:ext cx="0" cy="57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38" name="Line 62"/>
            <p:cNvSpPr>
              <a:spLocks noChangeShapeType="1"/>
            </p:cNvSpPr>
            <p:nvPr/>
          </p:nvSpPr>
          <p:spPr bwMode="auto">
            <a:xfrm flipH="1" flipV="1">
              <a:off x="3072" y="1008"/>
              <a:ext cx="336" cy="57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3839" name="Text Box 63"/>
            <p:cNvSpPr txBox="1">
              <a:spLocks noChangeArrowheads="1"/>
            </p:cNvSpPr>
            <p:nvPr/>
          </p:nvSpPr>
          <p:spPr bwMode="auto">
            <a:xfrm>
              <a:off x="3408" y="1008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  <a:latin typeface="Arial" charset="0"/>
                </a:rPr>
                <a:t>3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03840" name="Line 64"/>
            <p:cNvSpPr>
              <a:spLocks noChangeShapeType="1"/>
            </p:cNvSpPr>
            <p:nvPr/>
          </p:nvSpPr>
          <p:spPr bwMode="auto">
            <a:xfrm flipH="1">
              <a:off x="2448" y="1008"/>
              <a:ext cx="480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3843" name="Rectangle 67"/>
          <p:cNvSpPr>
            <a:spLocks noChangeArrowheads="1"/>
          </p:cNvSpPr>
          <p:nvPr/>
        </p:nvSpPr>
        <p:spPr bwMode="auto">
          <a:xfrm>
            <a:off x="468313" y="1687513"/>
            <a:ext cx="3162300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u="sng">
                <a:solidFill>
                  <a:srgbClr val="FF0000"/>
                </a:solidFill>
              </a:rPr>
              <a:t>recursive query:</a:t>
            </a:r>
            <a:endParaRPr lang="en-US" sz="2000"/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puts burden of name resolution on contacted name server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/>
              <a:t>heavy load?</a:t>
            </a:r>
          </a:p>
        </p:txBody>
      </p:sp>
      <p:sp>
        <p:nvSpPr>
          <p:cNvPr id="203846" name="Rectangle 7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z="3600"/>
              <a:t>DNS name </a:t>
            </a:r>
            <a:br>
              <a:rPr lang="en-US" sz="3600"/>
            </a:br>
            <a:r>
              <a:rPr lang="en-US" sz="3600"/>
              <a:t>resolution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FFC82-1DCF-40B9-9FA3-C9F61F99C848}" type="slidenum">
              <a:rPr lang="en-US"/>
              <a:pPr/>
              <a:t>65</a:t>
            </a:fld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DNS: caching and updating records</a:t>
            </a: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19125" y="1438275"/>
            <a:ext cx="7515225" cy="4733925"/>
          </a:xfrm>
        </p:spPr>
        <p:txBody>
          <a:bodyPr/>
          <a:lstStyle/>
          <a:p>
            <a:r>
              <a:rPr lang="en-US" sz="2400"/>
              <a:t>once (any) name server learns mapping, it </a:t>
            </a:r>
            <a:r>
              <a:rPr lang="en-US" sz="2400" i="1">
                <a:solidFill>
                  <a:schemeClr val="accent2"/>
                </a:solidFill>
              </a:rPr>
              <a:t>caches</a:t>
            </a:r>
            <a:r>
              <a:rPr lang="en-US" sz="2400"/>
              <a:t> mapping</a:t>
            </a:r>
          </a:p>
          <a:p>
            <a:pPr lvl="1"/>
            <a:r>
              <a:rPr lang="en-US"/>
              <a:t>cache entries timeout (disappear) after some time</a:t>
            </a:r>
          </a:p>
          <a:p>
            <a:pPr lvl="1"/>
            <a:r>
              <a:rPr lang="en-US"/>
              <a:t>TLD servers typically cached in local name servers</a:t>
            </a:r>
          </a:p>
          <a:p>
            <a:pPr lvl="2"/>
            <a:r>
              <a:rPr lang="en-US"/>
              <a:t>Thus root name servers not often visited</a:t>
            </a:r>
          </a:p>
          <a:p>
            <a:r>
              <a:rPr lang="en-US" sz="2400"/>
              <a:t>update/notify mechanisms under design by IETF</a:t>
            </a:r>
          </a:p>
          <a:p>
            <a:pPr lvl="1"/>
            <a:r>
              <a:rPr lang="en-US" sz="2000"/>
              <a:t>RFC 2136</a:t>
            </a:r>
            <a:endParaRPr lang="en-US" sz="1800"/>
          </a:p>
          <a:p>
            <a:pPr lvl="1"/>
            <a:r>
              <a:rPr lang="en-US" sz="1800"/>
              <a:t>http://www.ietf.org/html.charters/dnsind-charter.html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1" y="5715001"/>
            <a:ext cx="5840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 kind of attacks possible on DNS?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F43AC-8AA3-4DE1-9C3D-D42620A203E4}" type="slidenum">
              <a:rPr lang="en-US"/>
              <a:pPr/>
              <a:t>66</a:t>
            </a:fld>
            <a:endParaRPr lang="en-US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 records</a:t>
            </a:r>
            <a:endParaRPr 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343025"/>
            <a:ext cx="7820025" cy="5143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chemeClr val="accent2"/>
                </a:solidFill>
              </a:rPr>
              <a:t>DNS:</a:t>
            </a:r>
            <a:r>
              <a:rPr lang="en-US" sz="2400"/>
              <a:t> distributed db storing resource records </a:t>
            </a:r>
            <a:r>
              <a:rPr lang="en-US" sz="2400">
                <a:solidFill>
                  <a:srgbClr val="FF0000"/>
                </a:solidFill>
              </a:rPr>
              <a:t>(RR)</a:t>
            </a:r>
            <a:endParaRPr lang="en-US" sz="2400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3875" y="3895725"/>
            <a:ext cx="4000500" cy="1866900"/>
          </a:xfrm>
        </p:spPr>
        <p:txBody>
          <a:bodyPr/>
          <a:lstStyle/>
          <a:p>
            <a:r>
              <a:rPr lang="en-US" sz="2400"/>
              <a:t>Type=NS</a:t>
            </a:r>
          </a:p>
          <a:p>
            <a:pPr lvl="1"/>
            <a:r>
              <a:rPr lang="en-US" sz="2000" b="1">
                <a:latin typeface="Courier New" pitchFamily="49" charset="0"/>
              </a:rPr>
              <a:t>name</a:t>
            </a:r>
            <a:r>
              <a:rPr lang="en-US" sz="2000"/>
              <a:t> is domain (e.g. foo.com)</a:t>
            </a:r>
          </a:p>
          <a:p>
            <a:pPr lvl="1"/>
            <a:r>
              <a:rPr lang="en-US" sz="2000" b="1">
                <a:latin typeface="Courier New" pitchFamily="49" charset="0"/>
              </a:rPr>
              <a:t>value</a:t>
            </a:r>
            <a:r>
              <a:rPr lang="en-US" sz="2000"/>
              <a:t> is hostname of authoritative name server for this domain</a:t>
            </a:r>
          </a:p>
          <a:p>
            <a:endParaRPr lang="en-US" sz="2400"/>
          </a:p>
        </p:txBody>
      </p:sp>
      <p:grpSp>
        <p:nvGrpSpPr>
          <p:cNvPr id="83973" name="Group 5"/>
          <p:cNvGrpSpPr>
            <a:grpSpLocks/>
          </p:cNvGrpSpPr>
          <p:nvPr/>
        </p:nvGrpSpPr>
        <p:grpSpPr bwMode="auto">
          <a:xfrm>
            <a:off x="1795463" y="1895475"/>
            <a:ext cx="5364162" cy="571500"/>
            <a:chOff x="1407" y="1206"/>
            <a:chExt cx="3379" cy="360"/>
          </a:xfrm>
        </p:grpSpPr>
        <p:sp>
          <p:nvSpPr>
            <p:cNvPr id="83974" name="Text Box 6"/>
            <p:cNvSpPr txBox="1">
              <a:spLocks noChangeArrowheads="1"/>
            </p:cNvSpPr>
            <p:nvPr/>
          </p:nvSpPr>
          <p:spPr bwMode="auto">
            <a:xfrm>
              <a:off x="1407" y="1214"/>
              <a:ext cx="337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/>
                <a:t>RR format: </a:t>
              </a:r>
              <a:r>
                <a:rPr lang="en-US" sz="1800" b="1">
                  <a:latin typeface="Courier New" pitchFamily="49" charset="0"/>
                </a:rPr>
                <a:t>(name, value, type, ttl)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83975" name="Rectangle 7"/>
            <p:cNvSpPr>
              <a:spLocks noChangeArrowheads="1"/>
            </p:cNvSpPr>
            <p:nvPr/>
          </p:nvSpPr>
          <p:spPr bwMode="auto">
            <a:xfrm>
              <a:off x="1458" y="1206"/>
              <a:ext cx="3318" cy="360"/>
            </a:xfrm>
            <a:prstGeom prst="rect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523875" y="2657475"/>
            <a:ext cx="3810000" cy="130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Type=A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 b="1">
                <a:latin typeface="Courier New" pitchFamily="49" charset="0"/>
              </a:rPr>
              <a:t>name</a:t>
            </a:r>
            <a:r>
              <a:rPr lang="en-US" sz="2000"/>
              <a:t> is hostname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 b="1">
                <a:latin typeface="Courier New" pitchFamily="49" charset="0"/>
              </a:rPr>
              <a:t>value</a:t>
            </a:r>
            <a:r>
              <a:rPr lang="en-US" sz="2000"/>
              <a:t> is IP address</a:t>
            </a:r>
          </a:p>
          <a:p>
            <a:pPr marL="342900" indent="-342900">
              <a:buFont typeface="ZapfDingbats" pitchFamily="82" charset="2"/>
              <a:buChar char="r"/>
            </a:pPr>
            <a:endParaRPr lang="en-US"/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4217988" y="2697163"/>
            <a:ext cx="451485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Type=CNAME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 b="1">
                <a:latin typeface="Courier New" pitchFamily="49" charset="0"/>
              </a:rPr>
              <a:t>name</a:t>
            </a:r>
            <a:r>
              <a:rPr lang="en-US" sz="2000"/>
              <a:t> is alias name for some “canonical” (the real) name</a:t>
            </a:r>
          </a:p>
          <a:p>
            <a:pPr marL="742950" lvl="1" indent="-285750">
              <a:buSzPct val="75000"/>
              <a:buFont typeface="Wingdings" pitchFamily="2" charset="2"/>
              <a:buNone/>
            </a:pPr>
            <a:r>
              <a:rPr lang="en-US" sz="1800">
                <a:latin typeface="Courier New" pitchFamily="49" charset="0"/>
              </a:rPr>
              <a:t>  www.ibm.com </a:t>
            </a:r>
            <a:r>
              <a:rPr lang="en-US" sz="2000"/>
              <a:t>is really</a:t>
            </a:r>
            <a:endParaRPr lang="en-US" sz="1800">
              <a:latin typeface="Courier New" pitchFamily="49" charset="0"/>
            </a:endParaRPr>
          </a:p>
          <a:p>
            <a:pPr marL="742950" lvl="1" indent="-285750">
              <a:buSzPct val="75000"/>
              <a:buFont typeface="Wingdings" pitchFamily="2" charset="2"/>
              <a:buNone/>
            </a:pPr>
            <a:r>
              <a:rPr lang="en-US" sz="1800">
                <a:latin typeface="Courier New" pitchFamily="49" charset="0"/>
              </a:rPr>
              <a:t>  servereast.backup2.ibm.com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 b="1">
                <a:latin typeface="Courier New" pitchFamily="49" charset="0"/>
              </a:rPr>
              <a:t>value</a:t>
            </a:r>
            <a:r>
              <a:rPr lang="en-US" sz="2000"/>
              <a:t> is canonical name</a:t>
            </a:r>
          </a:p>
          <a:p>
            <a:pPr marL="342900" indent="-342900">
              <a:buFont typeface="ZapfDingbats" pitchFamily="82" charset="2"/>
              <a:buChar char="r"/>
            </a:pPr>
            <a:endParaRPr lang="en-US"/>
          </a:p>
        </p:txBody>
      </p:sp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4252913" y="5032375"/>
            <a:ext cx="4408487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Type=MX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 b="1">
                <a:latin typeface="Courier New" pitchFamily="49" charset="0"/>
              </a:rPr>
              <a:t>value</a:t>
            </a:r>
            <a:r>
              <a:rPr lang="en-US" sz="2000"/>
              <a:t> is name of mailserver associated with </a:t>
            </a:r>
            <a:r>
              <a:rPr lang="en-US" sz="2000" b="1">
                <a:latin typeface="Courier New" pitchFamily="49" charset="0"/>
              </a:rPr>
              <a:t>name</a:t>
            </a:r>
            <a:endParaRPr lang="en-US" sz="2000"/>
          </a:p>
          <a:p>
            <a:pPr marL="342900" indent="-342900">
              <a:buFont typeface="ZapfDingbats" pitchFamily="82" charset="2"/>
              <a:buChar char="r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8C4EE-9CD1-435F-ABB2-96F7AA7D7C48}" type="slidenum">
              <a:rPr lang="en-US"/>
              <a:pPr/>
              <a:t>67</a:t>
            </a:fld>
            <a:endParaRPr lang="en-US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 protocol, messages</a:t>
            </a: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2925" y="1343025"/>
            <a:ext cx="7820025" cy="5143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chemeClr val="accent2"/>
                </a:solidFill>
              </a:rPr>
              <a:t>DNS protocol :</a:t>
            </a:r>
            <a:r>
              <a:rPr lang="en-US" sz="2400"/>
              <a:t> </a:t>
            </a:r>
            <a:r>
              <a:rPr lang="en-US" sz="2400" i="1">
                <a:solidFill>
                  <a:srgbClr val="FF0000"/>
                </a:solidFill>
              </a:rPr>
              <a:t>query</a:t>
            </a:r>
            <a:r>
              <a:rPr lang="en-US" sz="2400">
                <a:solidFill>
                  <a:srgbClr val="FF0000"/>
                </a:solidFill>
              </a:rPr>
              <a:t> </a:t>
            </a:r>
            <a:r>
              <a:rPr lang="en-US" sz="2400"/>
              <a:t>and </a:t>
            </a:r>
            <a:r>
              <a:rPr lang="en-US" sz="2400" i="1">
                <a:solidFill>
                  <a:srgbClr val="FF0000"/>
                </a:solidFill>
              </a:rPr>
              <a:t>reply</a:t>
            </a:r>
            <a:r>
              <a:rPr lang="en-US" sz="2400"/>
              <a:t> messages, both with same </a:t>
            </a:r>
            <a:r>
              <a:rPr lang="en-US" sz="2400" i="1">
                <a:solidFill>
                  <a:srgbClr val="FF0000"/>
                </a:solidFill>
              </a:rPr>
              <a:t>message format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533400" y="2352675"/>
            <a:ext cx="3575050" cy="383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/>
              <a:t>msg header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>
                <a:solidFill>
                  <a:schemeClr val="accent2"/>
                </a:solidFill>
              </a:rPr>
              <a:t>identification:</a:t>
            </a:r>
            <a:r>
              <a:rPr lang="en-US" sz="2000"/>
              <a:t> 16 bit # for query, reply to query uses same #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 sz="2000">
                <a:solidFill>
                  <a:schemeClr val="accent2"/>
                </a:solidFill>
              </a:rPr>
              <a:t>flags:</a:t>
            </a:r>
            <a:endParaRPr lang="en-US" sz="2000"/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query or reply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recursion desired 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recursion available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reply is authoritative</a:t>
            </a:r>
          </a:p>
        </p:txBody>
      </p:sp>
      <p:pic>
        <p:nvPicPr>
          <p:cNvPr id="84997" name="Picture 5" descr="DNSmess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1475" y="2090738"/>
            <a:ext cx="5132388" cy="41671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87F16-4D6B-4A50-8B32-9DEE72E7BD52}" type="slidenum">
              <a:rPr lang="en-US"/>
              <a:pPr/>
              <a:t>68</a:t>
            </a:fld>
            <a:endParaRPr lang="en-US"/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DNS protocol, messages</a:t>
            </a:r>
            <a:endParaRPr lang="en-US"/>
          </a:p>
        </p:txBody>
      </p:sp>
      <p:pic>
        <p:nvPicPr>
          <p:cNvPr id="86019" name="Picture 3" descr="DNSmess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3725" y="1509713"/>
            <a:ext cx="4387850" cy="3562350"/>
          </a:xfrm>
          <a:prstGeom prst="rect">
            <a:avLst/>
          </a:prstGeom>
          <a:noFill/>
        </p:spPr>
      </p:pic>
      <p:sp>
        <p:nvSpPr>
          <p:cNvPr id="86020" name="Text Box 4"/>
          <p:cNvSpPr txBox="1">
            <a:spLocks noChangeArrowheads="1"/>
          </p:cNvSpPr>
          <p:nvPr/>
        </p:nvSpPr>
        <p:spPr bwMode="auto">
          <a:xfrm>
            <a:off x="942975" y="1830388"/>
            <a:ext cx="228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Name, type fields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 for a query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1063625" y="2830513"/>
            <a:ext cx="2168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RRs in response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to query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6022" name="Text Box 6"/>
          <p:cNvSpPr txBox="1">
            <a:spLocks noChangeArrowheads="1"/>
          </p:cNvSpPr>
          <p:nvPr/>
        </p:nvSpPr>
        <p:spPr bwMode="auto">
          <a:xfrm>
            <a:off x="522288" y="3716338"/>
            <a:ext cx="2713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records for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authoritative servers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6023" name="Text Box 7"/>
          <p:cNvSpPr txBox="1">
            <a:spLocks noChangeArrowheads="1"/>
          </p:cNvSpPr>
          <p:nvPr/>
        </p:nvSpPr>
        <p:spPr bwMode="auto">
          <a:xfrm>
            <a:off x="458788" y="4668838"/>
            <a:ext cx="2763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additional “helpful”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info that may be used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6024" name="Line 8"/>
          <p:cNvSpPr>
            <a:spLocks noChangeShapeType="1"/>
          </p:cNvSpPr>
          <p:nvPr/>
        </p:nvSpPr>
        <p:spPr bwMode="auto">
          <a:xfrm>
            <a:off x="3152775" y="2171700"/>
            <a:ext cx="1447800" cy="8001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5" name="Line 9"/>
          <p:cNvSpPr>
            <a:spLocks noChangeShapeType="1"/>
          </p:cNvSpPr>
          <p:nvPr/>
        </p:nvSpPr>
        <p:spPr bwMode="auto">
          <a:xfrm>
            <a:off x="3152775" y="3200400"/>
            <a:ext cx="1514475" cy="3714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6" name="Line 10"/>
          <p:cNvSpPr>
            <a:spLocks noChangeShapeType="1"/>
          </p:cNvSpPr>
          <p:nvPr/>
        </p:nvSpPr>
        <p:spPr bwMode="auto">
          <a:xfrm>
            <a:off x="3181350" y="4076700"/>
            <a:ext cx="1447800" cy="133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7" name="Line 11"/>
          <p:cNvSpPr>
            <a:spLocks noChangeShapeType="1"/>
          </p:cNvSpPr>
          <p:nvPr/>
        </p:nvSpPr>
        <p:spPr bwMode="auto">
          <a:xfrm flipV="1">
            <a:off x="3190875" y="4743450"/>
            <a:ext cx="1438275" cy="2762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586C0-7FAB-4963-ABBE-BAACEF3290BB}" type="slidenum">
              <a:rPr lang="en-US"/>
              <a:pPr/>
              <a:t>69</a:t>
            </a:fld>
            <a:endParaRPr lang="en-US"/>
          </a:p>
        </p:txBody>
      </p:sp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Inserting records into DNS</a:t>
            </a:r>
          </a:p>
        </p:txBody>
      </p:sp>
      <p:sp>
        <p:nvSpPr>
          <p:cNvPr id="2242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107363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example: new startup “Network Utopia”</a:t>
            </a:r>
          </a:p>
          <a:p>
            <a:pPr>
              <a:lnSpc>
                <a:spcPct val="80000"/>
              </a:lnSpc>
            </a:pPr>
            <a:r>
              <a:rPr lang="en-US" sz="2400"/>
              <a:t>register name networkuptopia.com at </a:t>
            </a:r>
            <a:r>
              <a:rPr lang="en-US" sz="2400" i="1"/>
              <a:t>DNS </a:t>
            </a:r>
            <a:r>
              <a:rPr lang="en-US" sz="2400" i="1">
                <a:solidFill>
                  <a:srgbClr val="FF0000"/>
                </a:solidFill>
              </a:rPr>
              <a:t>registrar</a:t>
            </a:r>
            <a:r>
              <a:rPr lang="en-US" sz="2400"/>
              <a:t> (e.g., Network Solutions)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provide names, IP addresses of authoritative name server (primary and secondary)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registrar inserts two RRs into com TLD server:</a:t>
            </a:r>
            <a:br>
              <a:rPr lang="en-US" sz="2000"/>
            </a:br>
            <a:endParaRPr lang="en-US" sz="2000"/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(networkutopia.com, dns1.networkutopia.com, NS)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000">
                <a:latin typeface="Courier New" pitchFamily="49" charset="0"/>
              </a:rPr>
              <a:t>(dns1.networkutopia.com, 212.212.212.1, A)</a:t>
            </a:r>
            <a:r>
              <a:rPr lang="en-US" sz="2000">
                <a:solidFill>
                  <a:schemeClr val="accent2"/>
                </a:solidFill>
                <a:latin typeface="Courier New" pitchFamily="49" charset="0"/>
              </a:rPr>
              <a:t/>
            </a:r>
            <a:br>
              <a:rPr lang="en-US" sz="2000">
                <a:solidFill>
                  <a:schemeClr val="accent2"/>
                </a:solidFill>
                <a:latin typeface="Courier New" pitchFamily="49" charset="0"/>
              </a:rPr>
            </a:br>
            <a:endParaRPr lang="en-US" sz="2000">
              <a:solidFill>
                <a:schemeClr val="accent2"/>
              </a:solidFill>
              <a:latin typeface="Courier New" pitchFamily="49" charset="0"/>
            </a:endParaRPr>
          </a:p>
          <a:p>
            <a:pPr>
              <a:lnSpc>
                <a:spcPct val="80000"/>
              </a:lnSpc>
            </a:pPr>
            <a:r>
              <a:rPr lang="en-US" sz="2400"/>
              <a:t>create authoritative server Type A record for www.networkuptopia.com; Type MX record for networkutopia.com</a:t>
            </a:r>
          </a:p>
          <a:p>
            <a:pPr>
              <a:lnSpc>
                <a:spcPct val="80000"/>
              </a:lnSpc>
            </a:pPr>
            <a:r>
              <a:rPr lang="en-US" sz="2400">
                <a:solidFill>
                  <a:srgbClr val="FF0000"/>
                </a:solidFill>
              </a:rPr>
              <a:t>How do people get IP address of your Web site?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BC1E4-D100-42F4-8463-0B585776A501}" type="slidenum">
              <a:rPr lang="en-US"/>
              <a:pPr/>
              <a:t>70</a:t>
            </a:fld>
            <a:endParaRPr lang="en-US"/>
          </a:p>
        </p:txBody>
      </p:sp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 </a:t>
            </a:r>
          </a:p>
          <a:p>
            <a:pPr lvl="1"/>
            <a:r>
              <a:rPr lang="en-US" sz="2000"/>
              <a:t>app architectures</a:t>
            </a:r>
          </a:p>
          <a:p>
            <a:pPr lvl="1"/>
            <a:r>
              <a:rPr lang="en-US" sz="2000"/>
              <a:t>app requirements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1577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>
                <a:solidFill>
                  <a:srgbClr val="FF0000"/>
                </a:solidFill>
              </a:rPr>
              <a:t>2.6 P2P file sharing</a:t>
            </a:r>
          </a:p>
          <a:p>
            <a:r>
              <a:rPr lang="en-US" sz="2400"/>
              <a:t>2.7 Socket programming with TCP</a:t>
            </a:r>
          </a:p>
          <a:p>
            <a:r>
              <a:rPr lang="en-US" sz="2400"/>
              <a:t>2.8 Socket programming with UDP</a:t>
            </a:r>
          </a:p>
          <a:p>
            <a:r>
              <a:rPr lang="en-US" sz="2400"/>
              <a:t>2.9 Building a Web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3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0"/>
            <a:ext cx="7772400" cy="1143000"/>
          </a:xfrm>
        </p:spPr>
        <p:txBody>
          <a:bodyPr/>
          <a:lstStyle/>
          <a:p>
            <a:r>
              <a:rPr lang="en-US" smtClean="0"/>
              <a:t>Pure P2P architecture</a:t>
            </a:r>
          </a:p>
        </p:txBody>
      </p:sp>
      <p:sp>
        <p:nvSpPr>
          <p:cNvPr id="1947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5600" y="1209675"/>
            <a:ext cx="4049713" cy="4648200"/>
          </a:xfrm>
        </p:spPr>
        <p:txBody>
          <a:bodyPr/>
          <a:lstStyle/>
          <a:p>
            <a:r>
              <a:rPr lang="en-US" sz="2400" i="1" smtClean="0"/>
              <a:t>no</a:t>
            </a:r>
            <a:r>
              <a:rPr lang="en-US" sz="2400" smtClean="0"/>
              <a:t> always-on server</a:t>
            </a:r>
          </a:p>
          <a:p>
            <a:r>
              <a:rPr lang="en-US" sz="2400" smtClean="0"/>
              <a:t>arbitrary end systems directly communicate</a:t>
            </a:r>
          </a:p>
          <a:p>
            <a:r>
              <a:rPr lang="en-US" sz="2400" smtClean="0"/>
              <a:t>peers are intermittently connected and change IP addresses</a:t>
            </a:r>
          </a:p>
          <a:p>
            <a:endParaRPr lang="en-US" sz="2400" smtClean="0"/>
          </a:p>
          <a:p>
            <a:pPr>
              <a:buFont typeface="Wingdings" pitchFamily="2" charset="2"/>
              <a:buNone/>
            </a:pPr>
            <a:r>
              <a:rPr lang="en-US" sz="2400" u="sng" smtClean="0">
                <a:solidFill>
                  <a:srgbClr val="FF0000"/>
                </a:solidFill>
              </a:rPr>
              <a:t>Three topics:</a:t>
            </a:r>
          </a:p>
          <a:p>
            <a:pPr lvl="1"/>
            <a:r>
              <a:rPr lang="en-US" sz="2000" smtClean="0"/>
              <a:t>file distribution</a:t>
            </a:r>
          </a:p>
          <a:p>
            <a:pPr lvl="1"/>
            <a:r>
              <a:rPr lang="en-US" sz="2000" smtClean="0"/>
              <a:t>searching for information</a:t>
            </a:r>
          </a:p>
          <a:p>
            <a:pPr lvl="1"/>
            <a:r>
              <a:rPr lang="en-US" sz="2000" smtClean="0"/>
              <a:t>case Study: Skype</a:t>
            </a:r>
          </a:p>
          <a:p>
            <a:pPr>
              <a:buFont typeface="Wingdings" pitchFamily="2" charset="2"/>
              <a:buNone/>
            </a:pPr>
            <a:endParaRPr lang="en-US" sz="2400" smtClean="0"/>
          </a:p>
          <a:p>
            <a:endParaRPr lang="en-US" sz="2400" smtClean="0"/>
          </a:p>
        </p:txBody>
      </p:sp>
      <p:sp>
        <p:nvSpPr>
          <p:cNvPr id="19475" name="Freeform 4"/>
          <p:cNvSpPr>
            <a:spLocks/>
          </p:cNvSpPr>
          <p:nvPr/>
        </p:nvSpPr>
        <p:spPr bwMode="auto">
          <a:xfrm>
            <a:off x="7000875" y="3435350"/>
            <a:ext cx="1314450" cy="674688"/>
          </a:xfrm>
          <a:custGeom>
            <a:avLst/>
            <a:gdLst>
              <a:gd name="T0" fmla="*/ 382 w 828"/>
              <a:gd name="T1" fmla="*/ 30 h 425"/>
              <a:gd name="T2" fmla="*/ 370 w 828"/>
              <a:gd name="T3" fmla="*/ 30 h 425"/>
              <a:gd name="T4" fmla="*/ 126 w 828"/>
              <a:gd name="T5" fmla="*/ 32 h 425"/>
              <a:gd name="T6" fmla="*/ 6 w 828"/>
              <a:gd name="T7" fmla="*/ 126 h 425"/>
              <a:gd name="T8" fmla="*/ 92 w 828"/>
              <a:gd name="T9" fmla="*/ 274 h 425"/>
              <a:gd name="T10" fmla="*/ 292 w 828"/>
              <a:gd name="T11" fmla="*/ 384 h 425"/>
              <a:gd name="T12" fmla="*/ 540 w 828"/>
              <a:gd name="T13" fmla="*/ 416 h 425"/>
              <a:gd name="T14" fmla="*/ 698 w 828"/>
              <a:gd name="T15" fmla="*/ 330 h 425"/>
              <a:gd name="T16" fmla="*/ 776 w 828"/>
              <a:gd name="T17" fmla="*/ 170 h 425"/>
              <a:gd name="T18" fmla="*/ 792 w 828"/>
              <a:gd name="T19" fmla="*/ 22 h 425"/>
              <a:gd name="T20" fmla="*/ 560 w 828"/>
              <a:gd name="T21" fmla="*/ 38 h 425"/>
              <a:gd name="T22" fmla="*/ 382 w 828"/>
              <a:gd name="T23" fmla="*/ 30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Freeform 5"/>
          <p:cNvSpPr>
            <a:spLocks/>
          </p:cNvSpPr>
          <p:nvPr/>
        </p:nvSpPr>
        <p:spPr bwMode="auto">
          <a:xfrm>
            <a:off x="7019925" y="1909763"/>
            <a:ext cx="1730375" cy="1044575"/>
          </a:xfrm>
          <a:custGeom>
            <a:avLst/>
            <a:gdLst>
              <a:gd name="T0" fmla="*/ 424 w 765"/>
              <a:gd name="T1" fmla="*/ 10 h 459"/>
              <a:gd name="T2" fmla="*/ 288 w 765"/>
              <a:gd name="T3" fmla="*/ 70 h 459"/>
              <a:gd name="T4" fmla="*/ 96 w 765"/>
              <a:gd name="T5" fmla="*/ 100 h 459"/>
              <a:gd name="T6" fmla="*/ 14 w 765"/>
              <a:gd name="T7" fmla="*/ 336 h 459"/>
              <a:gd name="T8" fmla="*/ 180 w 765"/>
              <a:gd name="T9" fmla="*/ 444 h 459"/>
              <a:gd name="T10" fmla="*/ 346 w 765"/>
              <a:gd name="T11" fmla="*/ 426 h 459"/>
              <a:gd name="T12" fmla="*/ 584 w 765"/>
              <a:gd name="T13" fmla="*/ 444 h 459"/>
              <a:gd name="T14" fmla="*/ 698 w 765"/>
              <a:gd name="T15" fmla="*/ 434 h 459"/>
              <a:gd name="T16" fmla="*/ 752 w 765"/>
              <a:gd name="T17" fmla="*/ 372 h 459"/>
              <a:gd name="T18" fmla="*/ 750 w 765"/>
              <a:gd name="T19" fmla="*/ 158 h 459"/>
              <a:gd name="T20" fmla="*/ 662 w 765"/>
              <a:gd name="T21" fmla="*/ 34 h 459"/>
              <a:gd name="T22" fmla="*/ 424 w 765"/>
              <a:gd name="T23" fmla="*/ 10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Freeform 6"/>
          <p:cNvSpPr>
            <a:spLocks/>
          </p:cNvSpPr>
          <p:nvPr/>
        </p:nvSpPr>
        <p:spPr bwMode="auto">
          <a:xfrm>
            <a:off x="5280025" y="1617663"/>
            <a:ext cx="1644650" cy="1071562"/>
          </a:xfrm>
          <a:custGeom>
            <a:avLst/>
            <a:gdLst>
              <a:gd name="T0" fmla="*/ 648 w 1036"/>
              <a:gd name="T1" fmla="*/ 11 h 675"/>
              <a:gd name="T2" fmla="*/ 390 w 1036"/>
              <a:gd name="T3" fmla="*/ 53 h 675"/>
              <a:gd name="T4" fmla="*/ 206 w 1036"/>
              <a:gd name="T5" fmla="*/ 129 h 675"/>
              <a:gd name="T6" fmla="*/ 152 w 1036"/>
              <a:gd name="T7" fmla="*/ 229 h 675"/>
              <a:gd name="T8" fmla="*/ 22 w 1036"/>
              <a:gd name="T9" fmla="*/ 297 h 675"/>
              <a:gd name="T10" fmla="*/ 18 w 1036"/>
              <a:gd name="T11" fmla="*/ 459 h 675"/>
              <a:gd name="T12" fmla="*/ 132 w 1036"/>
              <a:gd name="T13" fmla="*/ 489 h 675"/>
              <a:gd name="T14" fmla="*/ 458 w 1036"/>
              <a:gd name="T15" fmla="*/ 489 h 675"/>
              <a:gd name="T16" fmla="*/ 598 w 1036"/>
              <a:gd name="T17" fmla="*/ 555 h 675"/>
              <a:gd name="T18" fmla="*/ 752 w 1036"/>
              <a:gd name="T19" fmla="*/ 657 h 675"/>
              <a:gd name="T20" fmla="*/ 870 w 1036"/>
              <a:gd name="T21" fmla="*/ 661 h 675"/>
              <a:gd name="T22" fmla="*/ 952 w 1036"/>
              <a:gd name="T23" fmla="*/ 603 h 675"/>
              <a:gd name="T24" fmla="*/ 992 w 1036"/>
              <a:gd name="T25" fmla="*/ 445 h 675"/>
              <a:gd name="T26" fmla="*/ 1018 w 1036"/>
              <a:gd name="T27" fmla="*/ 291 h 675"/>
              <a:gd name="T28" fmla="*/ 1022 w 1036"/>
              <a:gd name="T29" fmla="*/ 107 h 675"/>
              <a:gd name="T30" fmla="*/ 934 w 1036"/>
              <a:gd name="T31" fmla="*/ 17 h 675"/>
              <a:gd name="T32" fmla="*/ 776 w 1036"/>
              <a:gd name="T33" fmla="*/ 3 h 675"/>
              <a:gd name="T34" fmla="*/ 648 w 1036"/>
              <a:gd name="T35" fmla="*/ 11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367338" y="2952750"/>
            <a:ext cx="1458912" cy="933450"/>
            <a:chOff x="2889" y="1631"/>
            <a:chExt cx="980" cy="743"/>
          </a:xfrm>
        </p:grpSpPr>
        <p:sp>
          <p:nvSpPr>
            <p:cNvPr id="19802" name="Rectangle 8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803" name="AutoShape 9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rgbClr val="00CCFF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069013" y="1809750"/>
            <a:ext cx="336550" cy="531813"/>
            <a:chOff x="3796" y="1043"/>
            <a:chExt cx="865" cy="1237"/>
          </a:xfrm>
        </p:grpSpPr>
        <p:sp>
          <p:nvSpPr>
            <p:cNvPr id="19772" name="Line 11"/>
            <p:cNvSpPr>
              <a:spLocks noChangeShapeType="1"/>
            </p:cNvSpPr>
            <p:nvPr/>
          </p:nvSpPr>
          <p:spPr bwMode="auto">
            <a:xfrm flipH="1">
              <a:off x="3992" y="1481"/>
              <a:ext cx="235" cy="72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3" name="Line 12"/>
            <p:cNvSpPr>
              <a:spLocks noChangeShapeType="1"/>
            </p:cNvSpPr>
            <p:nvPr/>
          </p:nvSpPr>
          <p:spPr bwMode="auto">
            <a:xfrm>
              <a:off x="4227" y="1481"/>
              <a:ext cx="236" cy="72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4" name="Line 13"/>
            <p:cNvSpPr>
              <a:spLocks noChangeShapeType="1"/>
            </p:cNvSpPr>
            <p:nvPr/>
          </p:nvSpPr>
          <p:spPr bwMode="auto">
            <a:xfrm>
              <a:off x="3992" y="2201"/>
              <a:ext cx="235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5" name="Line 14"/>
            <p:cNvSpPr>
              <a:spLocks noChangeShapeType="1"/>
            </p:cNvSpPr>
            <p:nvPr/>
          </p:nvSpPr>
          <p:spPr bwMode="auto">
            <a:xfrm flipH="1">
              <a:off x="4227" y="2201"/>
              <a:ext cx="236" cy="7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6" name="Line 15"/>
            <p:cNvSpPr>
              <a:spLocks noChangeShapeType="1"/>
            </p:cNvSpPr>
            <p:nvPr/>
          </p:nvSpPr>
          <p:spPr bwMode="auto">
            <a:xfrm>
              <a:off x="4227" y="1497"/>
              <a:ext cx="0" cy="78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7" name="Line 16"/>
            <p:cNvSpPr>
              <a:spLocks noChangeShapeType="1"/>
            </p:cNvSpPr>
            <p:nvPr/>
          </p:nvSpPr>
          <p:spPr bwMode="auto">
            <a:xfrm flipV="1">
              <a:off x="3992" y="2127"/>
              <a:ext cx="235" cy="78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8" name="Line 17"/>
            <p:cNvSpPr>
              <a:spLocks noChangeShapeType="1"/>
            </p:cNvSpPr>
            <p:nvPr/>
          </p:nvSpPr>
          <p:spPr bwMode="auto">
            <a:xfrm flipH="1" flipV="1">
              <a:off x="4227" y="2127"/>
              <a:ext cx="236" cy="74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79" name="Line 18"/>
            <p:cNvSpPr>
              <a:spLocks noChangeShapeType="1"/>
            </p:cNvSpPr>
            <p:nvPr/>
          </p:nvSpPr>
          <p:spPr bwMode="auto">
            <a:xfrm>
              <a:off x="4092" y="1890"/>
              <a:ext cx="135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0" name="Line 19"/>
            <p:cNvSpPr>
              <a:spLocks noChangeShapeType="1"/>
            </p:cNvSpPr>
            <p:nvPr/>
          </p:nvSpPr>
          <p:spPr bwMode="auto">
            <a:xfrm flipV="1">
              <a:off x="4227" y="1890"/>
              <a:ext cx="143" cy="6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1" name="Line 20"/>
            <p:cNvSpPr>
              <a:spLocks noChangeShapeType="1"/>
            </p:cNvSpPr>
            <p:nvPr/>
          </p:nvSpPr>
          <p:spPr bwMode="auto">
            <a:xfrm>
              <a:off x="4047" y="1996"/>
              <a:ext cx="175" cy="8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2" name="Line 21"/>
            <p:cNvSpPr>
              <a:spLocks noChangeShapeType="1"/>
            </p:cNvSpPr>
            <p:nvPr/>
          </p:nvSpPr>
          <p:spPr bwMode="auto">
            <a:xfrm flipV="1">
              <a:off x="4227" y="2012"/>
              <a:ext cx="176" cy="71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3" name="Line 22"/>
            <p:cNvSpPr>
              <a:spLocks noChangeShapeType="1"/>
            </p:cNvSpPr>
            <p:nvPr/>
          </p:nvSpPr>
          <p:spPr bwMode="auto">
            <a:xfrm flipV="1">
              <a:off x="4227" y="1782"/>
              <a:ext cx="90" cy="2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4" name="Line 23"/>
            <p:cNvSpPr>
              <a:spLocks noChangeShapeType="1"/>
            </p:cNvSpPr>
            <p:nvPr/>
          </p:nvSpPr>
          <p:spPr bwMode="auto">
            <a:xfrm flipV="1">
              <a:off x="4227" y="1632"/>
              <a:ext cx="57" cy="2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5" name="Line 24"/>
            <p:cNvSpPr>
              <a:spLocks noChangeShapeType="1"/>
            </p:cNvSpPr>
            <p:nvPr/>
          </p:nvSpPr>
          <p:spPr bwMode="auto">
            <a:xfrm>
              <a:off x="4126" y="1772"/>
              <a:ext cx="109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786" name="Line 25"/>
            <p:cNvSpPr>
              <a:spLocks noChangeShapeType="1"/>
            </p:cNvSpPr>
            <p:nvPr/>
          </p:nvSpPr>
          <p:spPr bwMode="auto">
            <a:xfrm>
              <a:off x="4175" y="1625"/>
              <a:ext cx="63" cy="39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4269" y="1415"/>
              <a:ext cx="392" cy="137"/>
              <a:chOff x="4227" y="1360"/>
              <a:chExt cx="863" cy="270"/>
            </a:xfrm>
          </p:grpSpPr>
          <p:sp>
            <p:nvSpPr>
              <p:cNvPr id="19798" name="Line 27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9" name="Line 28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800" name="Line 29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801" name="Line 30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" name="Group 31"/>
            <p:cNvGrpSpPr>
              <a:grpSpLocks/>
            </p:cNvGrpSpPr>
            <p:nvPr/>
          </p:nvGrpSpPr>
          <p:grpSpPr bwMode="auto">
            <a:xfrm rot="5700496">
              <a:off x="4053" y="1170"/>
              <a:ext cx="392" cy="137"/>
              <a:chOff x="4227" y="1360"/>
              <a:chExt cx="863" cy="270"/>
            </a:xfrm>
          </p:grpSpPr>
          <p:sp>
            <p:nvSpPr>
              <p:cNvPr id="19794" name="Line 32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5" name="Line 33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6" name="Line 34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7" name="Line 35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7" name="Group 36"/>
            <p:cNvGrpSpPr>
              <a:grpSpLocks/>
            </p:cNvGrpSpPr>
            <p:nvPr/>
          </p:nvGrpSpPr>
          <p:grpSpPr bwMode="auto">
            <a:xfrm rot="10800000">
              <a:off x="3796" y="1402"/>
              <a:ext cx="392" cy="137"/>
              <a:chOff x="4227" y="1360"/>
              <a:chExt cx="863" cy="270"/>
            </a:xfrm>
          </p:grpSpPr>
          <p:sp>
            <p:nvSpPr>
              <p:cNvPr id="19790" name="Line 37"/>
              <p:cNvSpPr>
                <a:spLocks noChangeShapeType="1"/>
              </p:cNvSpPr>
              <p:nvPr/>
            </p:nvSpPr>
            <p:spPr bwMode="auto">
              <a:xfrm>
                <a:off x="4227" y="1604"/>
                <a:ext cx="0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1" name="Line 38"/>
              <p:cNvSpPr>
                <a:spLocks noChangeShapeType="1"/>
              </p:cNvSpPr>
              <p:nvPr/>
            </p:nvSpPr>
            <p:spPr bwMode="auto">
              <a:xfrm rot="6361956" flipH="1" flipV="1">
                <a:off x="4464" y="1205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2" name="Line 39"/>
              <p:cNvSpPr>
                <a:spLocks noChangeShapeType="1"/>
              </p:cNvSpPr>
              <p:nvPr/>
            </p:nvSpPr>
            <p:spPr bwMode="auto">
              <a:xfrm rot="6361956">
                <a:off x="4602" y="1393"/>
                <a:ext cx="189" cy="203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9793" name="Line 40"/>
              <p:cNvSpPr>
                <a:spLocks noChangeShapeType="1"/>
              </p:cNvSpPr>
              <p:nvPr/>
            </p:nvSpPr>
            <p:spPr bwMode="auto">
              <a:xfrm rot="6361956" flipH="1" flipV="1">
                <a:off x="4745" y="1286"/>
                <a:ext cx="189" cy="500"/>
              </a:xfrm>
              <a:prstGeom prst="line">
                <a:avLst/>
              </a:prstGeom>
              <a:noFill/>
              <a:ln w="3175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19480" name="Oval 41"/>
          <p:cNvSpPr>
            <a:spLocks noChangeArrowheads="1"/>
          </p:cNvSpPr>
          <p:nvPr/>
        </p:nvSpPr>
        <p:spPr bwMode="auto">
          <a:xfrm>
            <a:off x="7126288" y="3630613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Line 42"/>
          <p:cNvSpPr>
            <a:spLocks noChangeShapeType="1"/>
          </p:cNvSpPr>
          <p:nvPr/>
        </p:nvSpPr>
        <p:spPr bwMode="auto">
          <a:xfrm>
            <a:off x="7126288" y="36226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Line 43"/>
          <p:cNvSpPr>
            <a:spLocks noChangeShapeType="1"/>
          </p:cNvSpPr>
          <p:nvPr/>
        </p:nvSpPr>
        <p:spPr bwMode="auto">
          <a:xfrm>
            <a:off x="7485063" y="36226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Rectangle 44"/>
          <p:cNvSpPr>
            <a:spLocks noChangeArrowheads="1"/>
          </p:cNvSpPr>
          <p:nvPr/>
        </p:nvSpPr>
        <p:spPr bwMode="auto">
          <a:xfrm>
            <a:off x="7126288" y="3622675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484" name="Oval 45"/>
          <p:cNvSpPr>
            <a:spLocks noChangeArrowheads="1"/>
          </p:cNvSpPr>
          <p:nvPr/>
        </p:nvSpPr>
        <p:spPr bwMode="auto">
          <a:xfrm>
            <a:off x="7123113" y="3554413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7208838" y="3578225"/>
            <a:ext cx="179387" cy="65088"/>
            <a:chOff x="2848" y="848"/>
            <a:chExt cx="140" cy="98"/>
          </a:xfrm>
        </p:grpSpPr>
        <p:sp>
          <p:nvSpPr>
            <p:cNvPr id="19769" name="Line 4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70" name="Line 4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71" name="Line 4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50"/>
          <p:cNvGrpSpPr>
            <a:grpSpLocks/>
          </p:cNvGrpSpPr>
          <p:nvPr/>
        </p:nvGrpSpPr>
        <p:grpSpPr bwMode="auto">
          <a:xfrm flipV="1">
            <a:off x="7208838" y="3578225"/>
            <a:ext cx="179387" cy="65088"/>
            <a:chOff x="2848" y="848"/>
            <a:chExt cx="140" cy="98"/>
          </a:xfrm>
        </p:grpSpPr>
        <p:sp>
          <p:nvSpPr>
            <p:cNvPr id="19766" name="Line 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7" name="Line 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8" name="Line 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87" name="Oval 54"/>
          <p:cNvSpPr>
            <a:spLocks noChangeArrowheads="1"/>
          </p:cNvSpPr>
          <p:nvPr/>
        </p:nvSpPr>
        <p:spPr bwMode="auto">
          <a:xfrm>
            <a:off x="7481888" y="3910013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8" name="Line 55"/>
          <p:cNvSpPr>
            <a:spLocks noChangeShapeType="1"/>
          </p:cNvSpPr>
          <p:nvPr/>
        </p:nvSpPr>
        <p:spPr bwMode="auto">
          <a:xfrm>
            <a:off x="7481888" y="39020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Line 56"/>
          <p:cNvSpPr>
            <a:spLocks noChangeShapeType="1"/>
          </p:cNvSpPr>
          <p:nvPr/>
        </p:nvSpPr>
        <p:spPr bwMode="auto">
          <a:xfrm>
            <a:off x="7840663" y="39020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Rectangle 57"/>
          <p:cNvSpPr>
            <a:spLocks noChangeArrowheads="1"/>
          </p:cNvSpPr>
          <p:nvPr/>
        </p:nvSpPr>
        <p:spPr bwMode="auto">
          <a:xfrm>
            <a:off x="7481888" y="3902075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491" name="Oval 58"/>
          <p:cNvSpPr>
            <a:spLocks noChangeArrowheads="1"/>
          </p:cNvSpPr>
          <p:nvPr/>
        </p:nvSpPr>
        <p:spPr bwMode="auto">
          <a:xfrm>
            <a:off x="7478713" y="3833813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59"/>
          <p:cNvGrpSpPr>
            <a:grpSpLocks/>
          </p:cNvGrpSpPr>
          <p:nvPr/>
        </p:nvGrpSpPr>
        <p:grpSpPr bwMode="auto">
          <a:xfrm>
            <a:off x="7564438" y="3857625"/>
            <a:ext cx="179387" cy="65088"/>
            <a:chOff x="2848" y="848"/>
            <a:chExt cx="140" cy="98"/>
          </a:xfrm>
        </p:grpSpPr>
        <p:sp>
          <p:nvSpPr>
            <p:cNvPr id="19763" name="Line 6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4" name="Line 6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5" name="Line 6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 flipV="1">
            <a:off x="7564438" y="3857625"/>
            <a:ext cx="179387" cy="65088"/>
            <a:chOff x="2848" y="848"/>
            <a:chExt cx="140" cy="98"/>
          </a:xfrm>
        </p:grpSpPr>
        <p:sp>
          <p:nvSpPr>
            <p:cNvPr id="19760" name="Line 6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1" name="Line 6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62" name="Line 6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94" name="Oval 67"/>
          <p:cNvSpPr>
            <a:spLocks noChangeArrowheads="1"/>
          </p:cNvSpPr>
          <p:nvPr/>
        </p:nvSpPr>
        <p:spPr bwMode="auto">
          <a:xfrm>
            <a:off x="7761288" y="3643313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Line 68"/>
          <p:cNvSpPr>
            <a:spLocks noChangeShapeType="1"/>
          </p:cNvSpPr>
          <p:nvPr/>
        </p:nvSpPr>
        <p:spPr bwMode="auto">
          <a:xfrm>
            <a:off x="7761288" y="36353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Line 69"/>
          <p:cNvSpPr>
            <a:spLocks noChangeShapeType="1"/>
          </p:cNvSpPr>
          <p:nvPr/>
        </p:nvSpPr>
        <p:spPr bwMode="auto">
          <a:xfrm>
            <a:off x="8120063" y="36353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Rectangle 70"/>
          <p:cNvSpPr>
            <a:spLocks noChangeArrowheads="1"/>
          </p:cNvSpPr>
          <p:nvPr/>
        </p:nvSpPr>
        <p:spPr bwMode="auto">
          <a:xfrm>
            <a:off x="7761288" y="3635375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498" name="Oval 71"/>
          <p:cNvSpPr>
            <a:spLocks noChangeArrowheads="1"/>
          </p:cNvSpPr>
          <p:nvPr/>
        </p:nvSpPr>
        <p:spPr bwMode="auto">
          <a:xfrm>
            <a:off x="7758113" y="3567113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72"/>
          <p:cNvGrpSpPr>
            <a:grpSpLocks/>
          </p:cNvGrpSpPr>
          <p:nvPr/>
        </p:nvGrpSpPr>
        <p:grpSpPr bwMode="auto">
          <a:xfrm>
            <a:off x="7843838" y="3590925"/>
            <a:ext cx="179387" cy="65088"/>
            <a:chOff x="2848" y="848"/>
            <a:chExt cx="140" cy="98"/>
          </a:xfrm>
        </p:grpSpPr>
        <p:sp>
          <p:nvSpPr>
            <p:cNvPr id="19757" name="Line 7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8" name="Line 7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9" name="Line 7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76"/>
          <p:cNvGrpSpPr>
            <a:grpSpLocks/>
          </p:cNvGrpSpPr>
          <p:nvPr/>
        </p:nvGrpSpPr>
        <p:grpSpPr bwMode="auto">
          <a:xfrm flipV="1">
            <a:off x="7843838" y="3590925"/>
            <a:ext cx="179387" cy="65088"/>
            <a:chOff x="2848" y="848"/>
            <a:chExt cx="140" cy="98"/>
          </a:xfrm>
        </p:grpSpPr>
        <p:sp>
          <p:nvSpPr>
            <p:cNvPr id="19754" name="Line 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5" name="Line 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6" name="Line 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01" name="Oval 80"/>
          <p:cNvSpPr>
            <a:spLocks noChangeArrowheads="1"/>
          </p:cNvSpPr>
          <p:nvPr/>
        </p:nvSpPr>
        <p:spPr bwMode="auto">
          <a:xfrm>
            <a:off x="7226300" y="2481263"/>
            <a:ext cx="347663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2" name="Line 81"/>
          <p:cNvSpPr>
            <a:spLocks noChangeShapeType="1"/>
          </p:cNvSpPr>
          <p:nvPr/>
        </p:nvSpPr>
        <p:spPr bwMode="auto">
          <a:xfrm>
            <a:off x="7226300" y="2473325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Line 82"/>
          <p:cNvSpPr>
            <a:spLocks noChangeShapeType="1"/>
          </p:cNvSpPr>
          <p:nvPr/>
        </p:nvSpPr>
        <p:spPr bwMode="auto">
          <a:xfrm>
            <a:off x="7573963" y="2473325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Rectangle 83"/>
          <p:cNvSpPr>
            <a:spLocks noChangeArrowheads="1"/>
          </p:cNvSpPr>
          <p:nvPr/>
        </p:nvSpPr>
        <p:spPr bwMode="auto">
          <a:xfrm>
            <a:off x="7226300" y="2473325"/>
            <a:ext cx="344488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505" name="Oval 84"/>
          <p:cNvSpPr>
            <a:spLocks noChangeArrowheads="1"/>
          </p:cNvSpPr>
          <p:nvPr/>
        </p:nvSpPr>
        <p:spPr bwMode="auto">
          <a:xfrm>
            <a:off x="7223125" y="2409825"/>
            <a:ext cx="347663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" name="Group 85"/>
          <p:cNvGrpSpPr>
            <a:grpSpLocks/>
          </p:cNvGrpSpPr>
          <p:nvPr/>
        </p:nvGrpSpPr>
        <p:grpSpPr bwMode="auto">
          <a:xfrm>
            <a:off x="7307263" y="2432050"/>
            <a:ext cx="171450" cy="61913"/>
            <a:chOff x="2848" y="848"/>
            <a:chExt cx="140" cy="98"/>
          </a:xfrm>
        </p:grpSpPr>
        <p:sp>
          <p:nvSpPr>
            <p:cNvPr id="19751" name="Line 8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2" name="Line 8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3" name="Line 8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89"/>
          <p:cNvGrpSpPr>
            <a:grpSpLocks/>
          </p:cNvGrpSpPr>
          <p:nvPr/>
        </p:nvGrpSpPr>
        <p:grpSpPr bwMode="auto">
          <a:xfrm flipV="1">
            <a:off x="7307263" y="2432050"/>
            <a:ext cx="171450" cy="60325"/>
            <a:chOff x="2848" y="848"/>
            <a:chExt cx="140" cy="98"/>
          </a:xfrm>
        </p:grpSpPr>
        <p:sp>
          <p:nvSpPr>
            <p:cNvPr id="19748" name="Line 9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9" name="Line 9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50" name="Line 9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08" name="Oval 93"/>
          <p:cNvSpPr>
            <a:spLocks noChangeArrowheads="1"/>
          </p:cNvSpPr>
          <p:nvPr/>
        </p:nvSpPr>
        <p:spPr bwMode="auto">
          <a:xfrm>
            <a:off x="7224713" y="2741613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9" name="Line 94"/>
          <p:cNvSpPr>
            <a:spLocks noChangeShapeType="1"/>
          </p:cNvSpPr>
          <p:nvPr/>
        </p:nvSpPr>
        <p:spPr bwMode="auto">
          <a:xfrm>
            <a:off x="7224713" y="27336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Line 95"/>
          <p:cNvSpPr>
            <a:spLocks noChangeShapeType="1"/>
          </p:cNvSpPr>
          <p:nvPr/>
        </p:nvSpPr>
        <p:spPr bwMode="auto">
          <a:xfrm>
            <a:off x="7583488" y="27336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Rectangle 96"/>
          <p:cNvSpPr>
            <a:spLocks noChangeArrowheads="1"/>
          </p:cNvSpPr>
          <p:nvPr/>
        </p:nvSpPr>
        <p:spPr bwMode="auto">
          <a:xfrm>
            <a:off x="7224713" y="2733675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512" name="Oval 97"/>
          <p:cNvSpPr>
            <a:spLocks noChangeArrowheads="1"/>
          </p:cNvSpPr>
          <p:nvPr/>
        </p:nvSpPr>
        <p:spPr bwMode="auto">
          <a:xfrm>
            <a:off x="7221538" y="2665413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6" name="Group 98"/>
          <p:cNvGrpSpPr>
            <a:grpSpLocks/>
          </p:cNvGrpSpPr>
          <p:nvPr/>
        </p:nvGrpSpPr>
        <p:grpSpPr bwMode="auto">
          <a:xfrm>
            <a:off x="7307263" y="2689225"/>
            <a:ext cx="179387" cy="65088"/>
            <a:chOff x="2848" y="848"/>
            <a:chExt cx="140" cy="98"/>
          </a:xfrm>
        </p:grpSpPr>
        <p:sp>
          <p:nvSpPr>
            <p:cNvPr id="19745" name="Line 9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6" name="Line 10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7" name="Line 10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102"/>
          <p:cNvGrpSpPr>
            <a:grpSpLocks/>
          </p:cNvGrpSpPr>
          <p:nvPr/>
        </p:nvGrpSpPr>
        <p:grpSpPr bwMode="auto">
          <a:xfrm flipV="1">
            <a:off x="7307263" y="2689225"/>
            <a:ext cx="179387" cy="65088"/>
            <a:chOff x="2848" y="848"/>
            <a:chExt cx="140" cy="98"/>
          </a:xfrm>
        </p:grpSpPr>
        <p:sp>
          <p:nvSpPr>
            <p:cNvPr id="19742" name="Line 10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3" name="Line 10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4" name="Line 10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15" name="Oval 106"/>
          <p:cNvSpPr>
            <a:spLocks noChangeArrowheads="1"/>
          </p:cNvSpPr>
          <p:nvPr/>
        </p:nvSpPr>
        <p:spPr bwMode="auto">
          <a:xfrm>
            <a:off x="7700963" y="2382838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6" name="Line 107"/>
          <p:cNvSpPr>
            <a:spLocks noChangeShapeType="1"/>
          </p:cNvSpPr>
          <p:nvPr/>
        </p:nvSpPr>
        <p:spPr bwMode="auto">
          <a:xfrm>
            <a:off x="7700963" y="2376488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7" name="Line 108"/>
          <p:cNvSpPr>
            <a:spLocks noChangeShapeType="1"/>
          </p:cNvSpPr>
          <p:nvPr/>
        </p:nvSpPr>
        <p:spPr bwMode="auto">
          <a:xfrm>
            <a:off x="8031163" y="2376488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8" name="Rectangle 109"/>
          <p:cNvSpPr>
            <a:spLocks noChangeArrowheads="1"/>
          </p:cNvSpPr>
          <p:nvPr/>
        </p:nvSpPr>
        <p:spPr bwMode="auto">
          <a:xfrm>
            <a:off x="7700963" y="2376488"/>
            <a:ext cx="327025" cy="52387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19519" name="Oval 110"/>
          <p:cNvSpPr>
            <a:spLocks noChangeArrowheads="1"/>
          </p:cNvSpPr>
          <p:nvPr/>
        </p:nvSpPr>
        <p:spPr bwMode="auto">
          <a:xfrm>
            <a:off x="7697788" y="2314575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" name="Group 111"/>
          <p:cNvGrpSpPr>
            <a:grpSpLocks/>
          </p:cNvGrpSpPr>
          <p:nvPr/>
        </p:nvGrpSpPr>
        <p:grpSpPr bwMode="auto">
          <a:xfrm>
            <a:off x="7777163" y="2336800"/>
            <a:ext cx="163512" cy="57150"/>
            <a:chOff x="2848" y="848"/>
            <a:chExt cx="140" cy="98"/>
          </a:xfrm>
        </p:grpSpPr>
        <p:sp>
          <p:nvSpPr>
            <p:cNvPr id="19739" name="Line 11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0" name="Line 11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41" name="Line 11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9" name="Group 115"/>
          <p:cNvGrpSpPr>
            <a:grpSpLocks/>
          </p:cNvGrpSpPr>
          <p:nvPr/>
        </p:nvGrpSpPr>
        <p:grpSpPr bwMode="auto">
          <a:xfrm flipV="1">
            <a:off x="7777163" y="2335213"/>
            <a:ext cx="163512" cy="58737"/>
            <a:chOff x="2848" y="848"/>
            <a:chExt cx="140" cy="98"/>
          </a:xfrm>
        </p:grpSpPr>
        <p:sp>
          <p:nvSpPr>
            <p:cNvPr id="19736" name="Line 1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37" name="Line 1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38" name="Line 1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22" name="Oval 119"/>
          <p:cNvSpPr>
            <a:spLocks noChangeArrowheads="1"/>
          </p:cNvSpPr>
          <p:nvPr/>
        </p:nvSpPr>
        <p:spPr bwMode="auto">
          <a:xfrm>
            <a:off x="7786688" y="2741613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23" name="Line 120"/>
          <p:cNvSpPr>
            <a:spLocks noChangeShapeType="1"/>
          </p:cNvSpPr>
          <p:nvPr/>
        </p:nvSpPr>
        <p:spPr bwMode="auto">
          <a:xfrm>
            <a:off x="7786688" y="27336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24" name="Line 121"/>
          <p:cNvSpPr>
            <a:spLocks noChangeShapeType="1"/>
          </p:cNvSpPr>
          <p:nvPr/>
        </p:nvSpPr>
        <p:spPr bwMode="auto">
          <a:xfrm>
            <a:off x="8145463" y="2733675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25" name="Rectangle 122"/>
          <p:cNvSpPr>
            <a:spLocks noChangeArrowheads="1"/>
          </p:cNvSpPr>
          <p:nvPr/>
        </p:nvSpPr>
        <p:spPr bwMode="auto">
          <a:xfrm>
            <a:off x="7786688" y="2733675"/>
            <a:ext cx="355600" cy="58738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526" name="Oval 123"/>
          <p:cNvSpPr>
            <a:spLocks noChangeArrowheads="1"/>
          </p:cNvSpPr>
          <p:nvPr/>
        </p:nvSpPr>
        <p:spPr bwMode="auto">
          <a:xfrm>
            <a:off x="7783513" y="2665413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" name="Group 124"/>
          <p:cNvGrpSpPr>
            <a:grpSpLocks/>
          </p:cNvGrpSpPr>
          <p:nvPr/>
        </p:nvGrpSpPr>
        <p:grpSpPr bwMode="auto">
          <a:xfrm>
            <a:off x="7869238" y="2689225"/>
            <a:ext cx="179387" cy="65088"/>
            <a:chOff x="2848" y="848"/>
            <a:chExt cx="140" cy="98"/>
          </a:xfrm>
        </p:grpSpPr>
        <p:sp>
          <p:nvSpPr>
            <p:cNvPr id="19733" name="Line 12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34" name="Line 12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35" name="Line 12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" name="Group 128"/>
          <p:cNvGrpSpPr>
            <a:grpSpLocks/>
          </p:cNvGrpSpPr>
          <p:nvPr/>
        </p:nvGrpSpPr>
        <p:grpSpPr bwMode="auto">
          <a:xfrm flipV="1">
            <a:off x="7869238" y="2689225"/>
            <a:ext cx="179387" cy="65088"/>
            <a:chOff x="2848" y="848"/>
            <a:chExt cx="140" cy="98"/>
          </a:xfrm>
        </p:grpSpPr>
        <p:sp>
          <p:nvSpPr>
            <p:cNvPr id="19730" name="Line 1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31" name="Line 1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32" name="Line 1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29" name="Oval 132"/>
          <p:cNvSpPr>
            <a:spLocks noChangeArrowheads="1"/>
          </p:cNvSpPr>
          <p:nvPr/>
        </p:nvSpPr>
        <p:spPr bwMode="auto">
          <a:xfrm>
            <a:off x="6376988" y="2476500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30" name="Line 133"/>
          <p:cNvSpPr>
            <a:spLocks noChangeShapeType="1"/>
          </p:cNvSpPr>
          <p:nvPr/>
        </p:nvSpPr>
        <p:spPr bwMode="auto">
          <a:xfrm>
            <a:off x="6376988" y="2468563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31" name="Line 134"/>
          <p:cNvSpPr>
            <a:spLocks noChangeShapeType="1"/>
          </p:cNvSpPr>
          <p:nvPr/>
        </p:nvSpPr>
        <p:spPr bwMode="auto">
          <a:xfrm>
            <a:off x="6723063" y="2468563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32" name="Rectangle 135"/>
          <p:cNvSpPr>
            <a:spLocks noChangeArrowheads="1"/>
          </p:cNvSpPr>
          <p:nvPr/>
        </p:nvSpPr>
        <p:spPr bwMode="auto">
          <a:xfrm>
            <a:off x="6376988" y="2468563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533" name="Oval 136"/>
          <p:cNvSpPr>
            <a:spLocks noChangeArrowheads="1"/>
          </p:cNvSpPr>
          <p:nvPr/>
        </p:nvSpPr>
        <p:spPr bwMode="auto">
          <a:xfrm>
            <a:off x="6373813" y="2405063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2" name="Group 137"/>
          <p:cNvGrpSpPr>
            <a:grpSpLocks/>
          </p:cNvGrpSpPr>
          <p:nvPr/>
        </p:nvGrpSpPr>
        <p:grpSpPr bwMode="auto">
          <a:xfrm>
            <a:off x="6457950" y="2427288"/>
            <a:ext cx="171450" cy="60325"/>
            <a:chOff x="2848" y="848"/>
            <a:chExt cx="140" cy="98"/>
          </a:xfrm>
        </p:grpSpPr>
        <p:sp>
          <p:nvSpPr>
            <p:cNvPr id="19727" name="Line 13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8" name="Line 13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9" name="Line 14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3" name="Group 141"/>
          <p:cNvGrpSpPr>
            <a:grpSpLocks/>
          </p:cNvGrpSpPr>
          <p:nvPr/>
        </p:nvGrpSpPr>
        <p:grpSpPr bwMode="auto">
          <a:xfrm flipV="1">
            <a:off x="6457950" y="2427288"/>
            <a:ext cx="171450" cy="58737"/>
            <a:chOff x="2848" y="848"/>
            <a:chExt cx="140" cy="98"/>
          </a:xfrm>
        </p:grpSpPr>
        <p:sp>
          <p:nvSpPr>
            <p:cNvPr id="19724" name="Line 14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5" name="Line 14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6" name="Line 14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36" name="Oval 145"/>
          <p:cNvSpPr>
            <a:spLocks noChangeArrowheads="1"/>
          </p:cNvSpPr>
          <p:nvPr/>
        </p:nvSpPr>
        <p:spPr bwMode="auto">
          <a:xfrm>
            <a:off x="6070600" y="3625850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37" name="Line 146"/>
          <p:cNvSpPr>
            <a:spLocks noChangeShapeType="1"/>
          </p:cNvSpPr>
          <p:nvPr/>
        </p:nvSpPr>
        <p:spPr bwMode="auto">
          <a:xfrm>
            <a:off x="6070600" y="3617913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38" name="Line 147"/>
          <p:cNvSpPr>
            <a:spLocks noChangeShapeType="1"/>
          </p:cNvSpPr>
          <p:nvPr/>
        </p:nvSpPr>
        <p:spPr bwMode="auto">
          <a:xfrm>
            <a:off x="6416675" y="3617913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39" name="Rectangle 148"/>
          <p:cNvSpPr>
            <a:spLocks noChangeArrowheads="1"/>
          </p:cNvSpPr>
          <p:nvPr/>
        </p:nvSpPr>
        <p:spPr bwMode="auto">
          <a:xfrm>
            <a:off x="6070600" y="3617913"/>
            <a:ext cx="342900" cy="53975"/>
          </a:xfrm>
          <a:prstGeom prst="rect">
            <a:avLst/>
          </a:prstGeom>
          <a:solidFill>
            <a:srgbClr val="DDDDDD"/>
          </a:solidFill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>
              <a:latin typeface="Times New Roman" pitchFamily="18" charset="0"/>
            </a:endParaRPr>
          </a:p>
        </p:txBody>
      </p:sp>
      <p:sp>
        <p:nvSpPr>
          <p:cNvPr id="19540" name="Oval 149"/>
          <p:cNvSpPr>
            <a:spLocks noChangeArrowheads="1"/>
          </p:cNvSpPr>
          <p:nvPr/>
        </p:nvSpPr>
        <p:spPr bwMode="auto">
          <a:xfrm>
            <a:off x="6067425" y="3554413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" name="Group 150"/>
          <p:cNvGrpSpPr>
            <a:grpSpLocks/>
          </p:cNvGrpSpPr>
          <p:nvPr/>
        </p:nvGrpSpPr>
        <p:grpSpPr bwMode="auto">
          <a:xfrm>
            <a:off x="6151563" y="3576638"/>
            <a:ext cx="171450" cy="60325"/>
            <a:chOff x="2848" y="848"/>
            <a:chExt cx="140" cy="98"/>
          </a:xfrm>
        </p:grpSpPr>
        <p:sp>
          <p:nvSpPr>
            <p:cNvPr id="19721" name="Line 1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2" name="Line 1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3" name="Line 1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154"/>
          <p:cNvGrpSpPr>
            <a:grpSpLocks/>
          </p:cNvGrpSpPr>
          <p:nvPr/>
        </p:nvGrpSpPr>
        <p:grpSpPr bwMode="auto">
          <a:xfrm flipV="1">
            <a:off x="6151563" y="3576638"/>
            <a:ext cx="171450" cy="58737"/>
            <a:chOff x="2848" y="848"/>
            <a:chExt cx="140" cy="98"/>
          </a:xfrm>
        </p:grpSpPr>
        <p:sp>
          <p:nvSpPr>
            <p:cNvPr id="19718" name="Line 1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19" name="Line 1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20" name="Line 1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43" name="Line 158"/>
          <p:cNvSpPr>
            <a:spLocks noChangeShapeType="1"/>
          </p:cNvSpPr>
          <p:nvPr/>
        </p:nvSpPr>
        <p:spPr bwMode="auto">
          <a:xfrm flipV="1">
            <a:off x="7269163" y="3983038"/>
            <a:ext cx="227012" cy="4365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4" name="Line 159"/>
          <p:cNvSpPr>
            <a:spLocks noChangeShapeType="1"/>
          </p:cNvSpPr>
          <p:nvPr/>
        </p:nvSpPr>
        <p:spPr bwMode="auto">
          <a:xfrm>
            <a:off x="7392988" y="3721100"/>
            <a:ext cx="163512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5" name="Line 160"/>
          <p:cNvSpPr>
            <a:spLocks noChangeShapeType="1"/>
          </p:cNvSpPr>
          <p:nvPr/>
        </p:nvSpPr>
        <p:spPr bwMode="auto">
          <a:xfrm>
            <a:off x="7489825" y="3641725"/>
            <a:ext cx="279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6" name="Line 161"/>
          <p:cNvSpPr>
            <a:spLocks noChangeShapeType="1"/>
          </p:cNvSpPr>
          <p:nvPr/>
        </p:nvSpPr>
        <p:spPr bwMode="auto">
          <a:xfrm flipV="1">
            <a:off x="7726363" y="3727450"/>
            <a:ext cx="134937" cy="1047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7" name="Line 162"/>
          <p:cNvSpPr>
            <a:spLocks noChangeShapeType="1"/>
          </p:cNvSpPr>
          <p:nvPr/>
        </p:nvSpPr>
        <p:spPr bwMode="auto">
          <a:xfrm>
            <a:off x="6424613" y="3648075"/>
            <a:ext cx="6794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8" name="Line 163"/>
          <p:cNvSpPr>
            <a:spLocks noChangeShapeType="1"/>
          </p:cNvSpPr>
          <p:nvPr/>
        </p:nvSpPr>
        <p:spPr bwMode="auto">
          <a:xfrm>
            <a:off x="6719888" y="2495550"/>
            <a:ext cx="509587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49" name="Line 164"/>
          <p:cNvSpPr>
            <a:spLocks noChangeShapeType="1"/>
          </p:cNvSpPr>
          <p:nvPr/>
        </p:nvSpPr>
        <p:spPr bwMode="auto">
          <a:xfrm>
            <a:off x="6286500" y="2324100"/>
            <a:ext cx="15240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0" name="Freeform 165"/>
          <p:cNvSpPr>
            <a:spLocks/>
          </p:cNvSpPr>
          <p:nvPr/>
        </p:nvSpPr>
        <p:spPr bwMode="auto">
          <a:xfrm>
            <a:off x="5607050" y="4330700"/>
            <a:ext cx="2979738" cy="1455738"/>
          </a:xfrm>
          <a:custGeom>
            <a:avLst/>
            <a:gdLst>
              <a:gd name="T0" fmla="*/ 889 w 1877"/>
              <a:gd name="T1" fmla="*/ 23 h 917"/>
              <a:gd name="T2" fmla="*/ 692 w 1877"/>
              <a:gd name="T3" fmla="*/ 109 h 917"/>
              <a:gd name="T4" fmla="*/ 415 w 1877"/>
              <a:gd name="T5" fmla="*/ 91 h 917"/>
              <a:gd name="T6" fmla="*/ 112 w 1877"/>
              <a:gd name="T7" fmla="*/ 170 h 917"/>
              <a:gd name="T8" fmla="*/ 50 w 1877"/>
              <a:gd name="T9" fmla="*/ 353 h 917"/>
              <a:gd name="T10" fmla="*/ 14 w 1877"/>
              <a:gd name="T11" fmla="*/ 528 h 917"/>
              <a:gd name="T12" fmla="*/ 139 w 1877"/>
              <a:gd name="T13" fmla="*/ 650 h 917"/>
              <a:gd name="T14" fmla="*/ 505 w 1877"/>
              <a:gd name="T15" fmla="*/ 781 h 917"/>
              <a:gd name="T16" fmla="*/ 933 w 1877"/>
              <a:gd name="T17" fmla="*/ 886 h 917"/>
              <a:gd name="T18" fmla="*/ 1370 w 1877"/>
              <a:gd name="T19" fmla="*/ 901 h 917"/>
              <a:gd name="T20" fmla="*/ 1676 w 1877"/>
              <a:gd name="T21" fmla="*/ 793 h 917"/>
              <a:gd name="T22" fmla="*/ 1860 w 1877"/>
              <a:gd name="T23" fmla="*/ 624 h 917"/>
              <a:gd name="T24" fmla="*/ 1776 w 1877"/>
              <a:gd name="T25" fmla="*/ 219 h 917"/>
              <a:gd name="T26" fmla="*/ 1503 w 1877"/>
              <a:gd name="T27" fmla="*/ 100 h 917"/>
              <a:gd name="T28" fmla="*/ 1200 w 1877"/>
              <a:gd name="T29" fmla="*/ 13 h 917"/>
              <a:gd name="T30" fmla="*/ 889 w 1877"/>
              <a:gd name="T31" fmla="*/ 23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1" name="Line 166"/>
          <p:cNvSpPr>
            <a:spLocks noChangeShapeType="1"/>
          </p:cNvSpPr>
          <p:nvPr/>
        </p:nvSpPr>
        <p:spPr bwMode="auto">
          <a:xfrm rot="-5400000">
            <a:off x="7842250" y="5067301"/>
            <a:ext cx="523875" cy="1397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52" name="Line 167"/>
          <p:cNvSpPr>
            <a:spLocks noChangeShapeType="1"/>
          </p:cNvSpPr>
          <p:nvPr/>
        </p:nvSpPr>
        <p:spPr bwMode="auto">
          <a:xfrm rot="5400000" flipV="1">
            <a:off x="7988300" y="5348288"/>
            <a:ext cx="3175" cy="85725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53" name="Line 168"/>
          <p:cNvSpPr>
            <a:spLocks noChangeShapeType="1"/>
          </p:cNvSpPr>
          <p:nvPr/>
        </p:nvSpPr>
        <p:spPr bwMode="auto">
          <a:xfrm rot="-5400000">
            <a:off x="8174038" y="5024438"/>
            <a:ext cx="0" cy="11430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6" name="Group 169"/>
          <p:cNvGrpSpPr>
            <a:grpSpLocks/>
          </p:cNvGrpSpPr>
          <p:nvPr/>
        </p:nvGrpSpPr>
        <p:grpSpPr bwMode="auto">
          <a:xfrm>
            <a:off x="7753350" y="4733925"/>
            <a:ext cx="501650" cy="234950"/>
            <a:chOff x="4701" y="2996"/>
            <a:chExt cx="316" cy="148"/>
          </a:xfrm>
        </p:grpSpPr>
        <p:sp>
          <p:nvSpPr>
            <p:cNvPr id="19705" name="Oval 170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06" name="Line 171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07" name="Line 172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708" name="Rectangle 173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9709" name="Oval 174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7" name="Group 175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9715" name="Line 17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16" name="Line 17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17" name="Line 17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" name="Group 179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9712" name="Line 18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13" name="Line 18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14" name="Line 18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9" name="Group 183"/>
          <p:cNvGrpSpPr>
            <a:grpSpLocks/>
          </p:cNvGrpSpPr>
          <p:nvPr/>
        </p:nvGrpSpPr>
        <p:grpSpPr bwMode="auto">
          <a:xfrm>
            <a:off x="6937375" y="4457700"/>
            <a:ext cx="501650" cy="234950"/>
            <a:chOff x="3600" y="219"/>
            <a:chExt cx="360" cy="175"/>
          </a:xfrm>
        </p:grpSpPr>
        <p:sp>
          <p:nvSpPr>
            <p:cNvPr id="19692" name="Oval 184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93" name="Line 18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94" name="Line 18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95" name="Rectangle 187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9696" name="Oval 18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0" name="Group 18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9702" name="Line 19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03" name="Line 19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04" name="Line 19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" name="Group 19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9699" name="Line 19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00" name="Line 19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701" name="Line 19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456" name="Group 197"/>
          <p:cNvGrpSpPr>
            <a:grpSpLocks/>
          </p:cNvGrpSpPr>
          <p:nvPr/>
        </p:nvGrpSpPr>
        <p:grpSpPr bwMode="auto">
          <a:xfrm>
            <a:off x="6272213" y="4762500"/>
            <a:ext cx="501650" cy="234950"/>
            <a:chOff x="3600" y="219"/>
            <a:chExt cx="360" cy="175"/>
          </a:xfrm>
        </p:grpSpPr>
        <p:sp>
          <p:nvSpPr>
            <p:cNvPr id="19679" name="Oval 19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80" name="Line 19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81" name="Line 20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82" name="Rectangle 20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9683" name="Oval 20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457" name="Group 20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9689" name="Line 20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90" name="Line 20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91" name="Line 20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471" name="Group 20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9686" name="Line 20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87" name="Line 20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88" name="Line 21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557" name="Line 211"/>
          <p:cNvSpPr>
            <a:spLocks noChangeShapeType="1"/>
          </p:cNvSpPr>
          <p:nvPr/>
        </p:nvSpPr>
        <p:spPr bwMode="auto">
          <a:xfrm>
            <a:off x="7386638" y="4668838"/>
            <a:ext cx="358775" cy="1206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8" name="Line 212"/>
          <p:cNvSpPr>
            <a:spLocks noChangeShapeType="1"/>
          </p:cNvSpPr>
          <p:nvPr/>
        </p:nvSpPr>
        <p:spPr bwMode="auto">
          <a:xfrm flipV="1">
            <a:off x="6734175" y="4681538"/>
            <a:ext cx="277813" cy="10953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59" name="Line 213"/>
          <p:cNvSpPr>
            <a:spLocks noChangeShapeType="1"/>
          </p:cNvSpPr>
          <p:nvPr/>
        </p:nvSpPr>
        <p:spPr bwMode="auto">
          <a:xfrm flipV="1">
            <a:off x="6777038" y="4884738"/>
            <a:ext cx="9715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0" name="Line 214"/>
          <p:cNvSpPr>
            <a:spLocks noChangeShapeType="1"/>
          </p:cNvSpPr>
          <p:nvPr/>
        </p:nvSpPr>
        <p:spPr bwMode="auto">
          <a:xfrm flipH="1">
            <a:off x="6072188" y="4630738"/>
            <a:ext cx="254000" cy="4699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1" name="Line 215"/>
          <p:cNvSpPr>
            <a:spLocks noChangeShapeType="1"/>
          </p:cNvSpPr>
          <p:nvPr/>
        </p:nvSpPr>
        <p:spPr bwMode="auto">
          <a:xfrm>
            <a:off x="6097588" y="4681538"/>
            <a:ext cx="19685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2" name="Line 216"/>
          <p:cNvSpPr>
            <a:spLocks noChangeShapeType="1"/>
          </p:cNvSpPr>
          <p:nvPr/>
        </p:nvSpPr>
        <p:spPr bwMode="auto">
          <a:xfrm>
            <a:off x="5957888" y="5018088"/>
            <a:ext cx="153987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3" name="Line 217"/>
          <p:cNvSpPr>
            <a:spLocks noChangeShapeType="1"/>
          </p:cNvSpPr>
          <p:nvPr/>
        </p:nvSpPr>
        <p:spPr bwMode="auto">
          <a:xfrm>
            <a:off x="6210300" y="5097463"/>
            <a:ext cx="490538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4" name="Line 218"/>
          <p:cNvSpPr>
            <a:spLocks noChangeShapeType="1"/>
          </p:cNvSpPr>
          <p:nvPr/>
        </p:nvSpPr>
        <p:spPr bwMode="auto">
          <a:xfrm flipH="1">
            <a:off x="6450013" y="5005388"/>
            <a:ext cx="53975" cy="857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5" name="Line 219"/>
          <p:cNvSpPr>
            <a:spLocks noChangeShapeType="1"/>
          </p:cNvSpPr>
          <p:nvPr/>
        </p:nvSpPr>
        <p:spPr bwMode="auto">
          <a:xfrm>
            <a:off x="6262688" y="5094288"/>
            <a:ext cx="1587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6" name="Line 220"/>
          <p:cNvSpPr>
            <a:spLocks noChangeShapeType="1"/>
          </p:cNvSpPr>
          <p:nvPr/>
        </p:nvSpPr>
        <p:spPr bwMode="auto">
          <a:xfrm flipH="1" flipV="1">
            <a:off x="6659563" y="5102225"/>
            <a:ext cx="0" cy="76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7" name="Line 221"/>
          <p:cNvSpPr>
            <a:spLocks noChangeShapeType="1"/>
          </p:cNvSpPr>
          <p:nvPr/>
        </p:nvSpPr>
        <p:spPr bwMode="auto">
          <a:xfrm>
            <a:off x="6740525" y="4960938"/>
            <a:ext cx="503238" cy="2698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68" name="Line 222"/>
          <p:cNvSpPr>
            <a:spLocks noChangeShapeType="1"/>
          </p:cNvSpPr>
          <p:nvPr/>
        </p:nvSpPr>
        <p:spPr bwMode="auto">
          <a:xfrm>
            <a:off x="6189663" y="4895850"/>
            <a:ext cx="8096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9472" name="Group 223"/>
          <p:cNvGrpSpPr>
            <a:grpSpLocks/>
          </p:cNvGrpSpPr>
          <p:nvPr/>
        </p:nvGrpSpPr>
        <p:grpSpPr bwMode="auto">
          <a:xfrm>
            <a:off x="5375275" y="1655763"/>
            <a:ext cx="3021013" cy="3981450"/>
            <a:chOff x="-1203" y="1352"/>
            <a:chExt cx="1903" cy="2508"/>
          </a:xfrm>
        </p:grpSpPr>
        <p:grpSp>
          <p:nvGrpSpPr>
            <p:cNvPr id="19478" name="Group 224"/>
            <p:cNvGrpSpPr>
              <a:grpSpLocks/>
            </p:cNvGrpSpPr>
            <p:nvPr/>
          </p:nvGrpSpPr>
          <p:grpSpPr bwMode="auto">
            <a:xfrm>
              <a:off x="-1203" y="1647"/>
              <a:ext cx="436" cy="114"/>
              <a:chOff x="3072" y="739"/>
              <a:chExt cx="652" cy="146"/>
            </a:xfrm>
          </p:grpSpPr>
          <p:pic>
            <p:nvPicPr>
              <p:cNvPr id="19676" name="Picture 225" descr="lgv_fqmg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677" name="Line 226"/>
              <p:cNvSpPr>
                <a:spLocks noChangeShapeType="1"/>
              </p:cNvSpPr>
              <p:nvPr/>
            </p:nvSpPr>
            <p:spPr bwMode="auto">
              <a:xfrm flipH="1">
                <a:off x="3104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78" name="Line 227"/>
              <p:cNvSpPr>
                <a:spLocks noChangeShapeType="1"/>
              </p:cNvSpPr>
              <p:nvPr/>
            </p:nvSpPr>
            <p:spPr bwMode="auto">
              <a:xfrm flipH="1">
                <a:off x="3072" y="760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9653" name="Picture 228" descr="imgyjavg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1027" y="1466"/>
              <a:ext cx="232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9479" name="Group 229"/>
            <p:cNvGrpSpPr>
              <a:grpSpLocks/>
            </p:cNvGrpSpPr>
            <p:nvPr/>
          </p:nvGrpSpPr>
          <p:grpSpPr bwMode="auto">
            <a:xfrm>
              <a:off x="-546" y="1352"/>
              <a:ext cx="256" cy="269"/>
              <a:chOff x="2870" y="1518"/>
              <a:chExt cx="292" cy="320"/>
            </a:xfrm>
          </p:grpSpPr>
          <p:graphicFrame>
            <p:nvGraphicFramePr>
              <p:cNvPr id="19469" name="Object 23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3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19470" name="Object 23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4" name="Clip" r:id="rId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19485" name="Group 232"/>
            <p:cNvGrpSpPr>
              <a:grpSpLocks/>
            </p:cNvGrpSpPr>
            <p:nvPr/>
          </p:nvGrpSpPr>
          <p:grpSpPr bwMode="auto">
            <a:xfrm>
              <a:off x="-1002" y="2262"/>
              <a:ext cx="209" cy="224"/>
              <a:chOff x="2870" y="1518"/>
              <a:chExt cx="292" cy="320"/>
            </a:xfrm>
          </p:grpSpPr>
          <p:graphicFrame>
            <p:nvGraphicFramePr>
              <p:cNvPr id="19467" name="Object 23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1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19468" name="Object 23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2" name="Clip" r:id="rId8" imgW="1266840" imgH="1200240" progId="MS_ClipArt_Gallery.2">
                  <p:embed/>
                </p:oleObj>
              </a:graphicData>
            </a:graphic>
          </p:graphicFrame>
        </p:grpSp>
        <p:graphicFrame>
          <p:nvGraphicFramePr>
            <p:cNvPr id="19458" name="Object 235"/>
            <p:cNvGraphicFramePr>
              <a:graphicFrameLocks noChangeAspect="1"/>
            </p:cNvGraphicFramePr>
            <p:nvPr/>
          </p:nvGraphicFramePr>
          <p:xfrm>
            <a:off x="-732" y="2289"/>
            <a:ext cx="207" cy="173"/>
          </p:xfrm>
          <a:graphic>
            <a:graphicData uri="http://schemas.openxmlformats.org/presentationml/2006/ole">
              <p:oleObj spid="_x0000_s399362" name="Clip" r:id="rId9" imgW="1305000" imgH="1085760" progId="MS_ClipArt_Gallery.2">
                <p:embed/>
              </p:oleObj>
            </a:graphicData>
          </a:graphic>
        </p:graphicFrame>
        <p:grpSp>
          <p:nvGrpSpPr>
            <p:cNvPr id="19486" name="Group 236"/>
            <p:cNvGrpSpPr>
              <a:grpSpLocks/>
            </p:cNvGrpSpPr>
            <p:nvPr/>
          </p:nvGrpSpPr>
          <p:grpSpPr bwMode="auto">
            <a:xfrm>
              <a:off x="310" y="3575"/>
              <a:ext cx="125" cy="230"/>
              <a:chOff x="4180" y="783"/>
              <a:chExt cx="150" cy="307"/>
            </a:xfrm>
          </p:grpSpPr>
          <p:sp>
            <p:nvSpPr>
              <p:cNvPr id="19668" name="AutoShape 23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9" name="Rectangle 23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0" name="Rectangle 23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1" name="AutoShape 24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2" name="Line 24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3" name="Line 24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4" name="Rectangle 24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75" name="Rectangle 24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9459" name="Object 245"/>
            <p:cNvGraphicFramePr>
              <a:graphicFrameLocks noChangeAspect="1"/>
            </p:cNvGraphicFramePr>
            <p:nvPr/>
          </p:nvGraphicFramePr>
          <p:xfrm>
            <a:off x="-975" y="3384"/>
            <a:ext cx="216" cy="180"/>
          </p:xfrm>
          <a:graphic>
            <a:graphicData uri="http://schemas.openxmlformats.org/presentationml/2006/ole">
              <p:oleObj spid="_x0000_s399363" name="Clip" r:id="rId10" imgW="1305000" imgH="1085760" progId="MS_ClipArt_Gallery.2">
                <p:embed/>
              </p:oleObj>
            </a:graphicData>
          </a:graphic>
        </p:graphicFrame>
        <p:graphicFrame>
          <p:nvGraphicFramePr>
            <p:cNvPr id="19460" name="Object 246"/>
            <p:cNvGraphicFramePr>
              <a:graphicFrameLocks noChangeAspect="1"/>
            </p:cNvGraphicFramePr>
            <p:nvPr/>
          </p:nvGraphicFramePr>
          <p:xfrm>
            <a:off x="-871" y="3184"/>
            <a:ext cx="216" cy="180"/>
          </p:xfrm>
          <a:graphic>
            <a:graphicData uri="http://schemas.openxmlformats.org/presentationml/2006/ole">
              <p:oleObj spid="_x0000_s399364" name="Clip" r:id="rId11" imgW="1305000" imgH="1085760" progId="MS_ClipArt_Gallery.2">
                <p:embed/>
              </p:oleObj>
            </a:graphicData>
          </a:graphic>
        </p:graphicFrame>
        <p:graphicFrame>
          <p:nvGraphicFramePr>
            <p:cNvPr id="19461" name="Object 247"/>
            <p:cNvGraphicFramePr>
              <a:graphicFrameLocks noChangeAspect="1"/>
            </p:cNvGraphicFramePr>
            <p:nvPr/>
          </p:nvGraphicFramePr>
          <p:xfrm>
            <a:off x="-703" y="3544"/>
            <a:ext cx="216" cy="180"/>
          </p:xfrm>
          <a:graphic>
            <a:graphicData uri="http://schemas.openxmlformats.org/presentationml/2006/ole">
              <p:oleObj spid="_x0000_s399365" name="Clip" r:id="rId12" imgW="1305000" imgH="1085760" progId="MS_ClipArt_Gallery.2">
                <p:embed/>
              </p:oleObj>
            </a:graphicData>
          </a:graphic>
        </p:graphicFrame>
        <p:graphicFrame>
          <p:nvGraphicFramePr>
            <p:cNvPr id="19462" name="Object 248"/>
            <p:cNvGraphicFramePr>
              <a:graphicFrameLocks noChangeAspect="1"/>
            </p:cNvGraphicFramePr>
            <p:nvPr/>
          </p:nvGraphicFramePr>
          <p:xfrm>
            <a:off x="-489" y="3546"/>
            <a:ext cx="216" cy="180"/>
          </p:xfrm>
          <a:graphic>
            <a:graphicData uri="http://schemas.openxmlformats.org/presentationml/2006/ole">
              <p:oleObj spid="_x0000_s399366" name="Clip" r:id="rId13" imgW="1305000" imgH="1085760" progId="MS_ClipArt_Gallery.2">
                <p:embed/>
              </p:oleObj>
            </a:graphicData>
          </a:graphic>
        </p:graphicFrame>
        <p:grpSp>
          <p:nvGrpSpPr>
            <p:cNvPr id="19492" name="Group 249"/>
            <p:cNvGrpSpPr>
              <a:grpSpLocks/>
            </p:cNvGrpSpPr>
            <p:nvPr/>
          </p:nvGrpSpPr>
          <p:grpSpPr bwMode="auto">
            <a:xfrm>
              <a:off x="83" y="3625"/>
              <a:ext cx="172" cy="215"/>
              <a:chOff x="2870" y="1518"/>
              <a:chExt cx="292" cy="320"/>
            </a:xfrm>
          </p:grpSpPr>
          <p:graphicFrame>
            <p:nvGraphicFramePr>
              <p:cNvPr id="19465" name="Object 25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69" name="Clip" r:id="rId14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19466" name="Object 25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0" name="Clip" r:id="rId15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19493" name="Group 252"/>
            <p:cNvGrpSpPr>
              <a:grpSpLocks/>
            </p:cNvGrpSpPr>
            <p:nvPr/>
          </p:nvGrpSpPr>
          <p:grpSpPr bwMode="auto">
            <a:xfrm>
              <a:off x="-201" y="3657"/>
              <a:ext cx="220" cy="203"/>
              <a:chOff x="2870" y="1518"/>
              <a:chExt cx="292" cy="320"/>
            </a:xfrm>
          </p:grpSpPr>
          <p:graphicFrame>
            <p:nvGraphicFramePr>
              <p:cNvPr id="19463" name="Object 253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67" name="Clip" r:id="rId16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19464" name="Object 254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68" name="Clip" r:id="rId17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19499" name="Group 255"/>
            <p:cNvGrpSpPr>
              <a:grpSpLocks/>
            </p:cNvGrpSpPr>
            <p:nvPr/>
          </p:nvGrpSpPr>
          <p:grpSpPr bwMode="auto">
            <a:xfrm>
              <a:off x="569" y="3419"/>
              <a:ext cx="131" cy="258"/>
              <a:chOff x="4180" y="783"/>
              <a:chExt cx="150" cy="307"/>
            </a:xfrm>
          </p:grpSpPr>
          <p:sp>
            <p:nvSpPr>
              <p:cNvPr id="19660" name="AutoShape 25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1" name="Rectangle 257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2" name="Rectangle 25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3" name="AutoShape 25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4" name="Line 26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5" name="Line 26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6" name="Rectangle 26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67" name="Rectangle 26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570" name="Line 264"/>
          <p:cNvSpPr>
            <a:spLocks noChangeShapeType="1"/>
          </p:cNvSpPr>
          <p:nvPr/>
        </p:nvSpPr>
        <p:spPr bwMode="auto">
          <a:xfrm flipH="1">
            <a:off x="6278563" y="3417888"/>
            <a:ext cx="3175" cy="144462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1" name="Line 265"/>
          <p:cNvSpPr>
            <a:spLocks noChangeShapeType="1"/>
          </p:cNvSpPr>
          <p:nvPr/>
        </p:nvSpPr>
        <p:spPr bwMode="auto">
          <a:xfrm flipV="1">
            <a:off x="7575550" y="2400300"/>
            <a:ext cx="123825" cy="87313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2" name="Line 266"/>
          <p:cNvSpPr>
            <a:spLocks noChangeShapeType="1"/>
          </p:cNvSpPr>
          <p:nvPr/>
        </p:nvSpPr>
        <p:spPr bwMode="auto">
          <a:xfrm>
            <a:off x="7402513" y="2573338"/>
            <a:ext cx="0" cy="825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3" name="Line 267"/>
          <p:cNvSpPr>
            <a:spLocks noChangeShapeType="1"/>
          </p:cNvSpPr>
          <p:nvPr/>
        </p:nvSpPr>
        <p:spPr bwMode="auto">
          <a:xfrm flipV="1">
            <a:off x="7586663" y="2470150"/>
            <a:ext cx="263525" cy="28892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4" name="Line 268"/>
          <p:cNvSpPr>
            <a:spLocks noChangeShapeType="1"/>
          </p:cNvSpPr>
          <p:nvPr/>
        </p:nvSpPr>
        <p:spPr bwMode="auto">
          <a:xfrm>
            <a:off x="7939088" y="2468563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5" name="Line 269"/>
          <p:cNvSpPr>
            <a:spLocks noChangeShapeType="1"/>
          </p:cNvSpPr>
          <p:nvPr/>
        </p:nvSpPr>
        <p:spPr bwMode="auto">
          <a:xfrm>
            <a:off x="7593013" y="2774950"/>
            <a:ext cx="188912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6" name="Line 270"/>
          <p:cNvSpPr>
            <a:spLocks noChangeShapeType="1"/>
          </p:cNvSpPr>
          <p:nvPr/>
        </p:nvSpPr>
        <p:spPr bwMode="auto">
          <a:xfrm flipV="1">
            <a:off x="5888038" y="3641725"/>
            <a:ext cx="168275" cy="31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7" name="Line 271"/>
          <p:cNvSpPr>
            <a:spLocks noChangeShapeType="1"/>
          </p:cNvSpPr>
          <p:nvPr/>
        </p:nvSpPr>
        <p:spPr bwMode="auto">
          <a:xfrm flipV="1">
            <a:off x="8007350" y="2168525"/>
            <a:ext cx="238125" cy="1682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8" name="Line 272"/>
          <p:cNvSpPr>
            <a:spLocks noChangeShapeType="1"/>
          </p:cNvSpPr>
          <p:nvPr/>
        </p:nvSpPr>
        <p:spPr bwMode="auto">
          <a:xfrm>
            <a:off x="8147050" y="2765425"/>
            <a:ext cx="177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79" name="Line 273"/>
          <p:cNvSpPr>
            <a:spLocks noChangeShapeType="1"/>
          </p:cNvSpPr>
          <p:nvPr/>
        </p:nvSpPr>
        <p:spPr bwMode="auto">
          <a:xfrm flipH="1">
            <a:off x="7292975" y="2841625"/>
            <a:ext cx="98425" cy="704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80" name="Line 274"/>
          <p:cNvSpPr>
            <a:spLocks noChangeShapeType="1"/>
          </p:cNvSpPr>
          <p:nvPr/>
        </p:nvSpPr>
        <p:spPr bwMode="auto">
          <a:xfrm flipH="1">
            <a:off x="7883525" y="2841625"/>
            <a:ext cx="111125" cy="727075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9500" name="Group 275"/>
          <p:cNvGrpSpPr>
            <a:grpSpLocks/>
          </p:cNvGrpSpPr>
          <p:nvPr/>
        </p:nvGrpSpPr>
        <p:grpSpPr bwMode="auto">
          <a:xfrm>
            <a:off x="6935788" y="4459288"/>
            <a:ext cx="501650" cy="234950"/>
            <a:chOff x="4701" y="2996"/>
            <a:chExt cx="316" cy="148"/>
          </a:xfrm>
        </p:grpSpPr>
        <p:sp>
          <p:nvSpPr>
            <p:cNvPr id="19639" name="Oval 276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40" name="Line 277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41" name="Line 278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42" name="Rectangle 279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9643" name="Oval 280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506" name="Group 281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9649" name="Line 28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0" name="Line 28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51" name="Line 28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07" name="Group 285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9646" name="Line 28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7" name="Line 28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48" name="Line 28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513" name="Group 289"/>
          <p:cNvGrpSpPr>
            <a:grpSpLocks/>
          </p:cNvGrpSpPr>
          <p:nvPr/>
        </p:nvGrpSpPr>
        <p:grpSpPr bwMode="auto">
          <a:xfrm>
            <a:off x="6270625" y="4760913"/>
            <a:ext cx="501650" cy="234950"/>
            <a:chOff x="4701" y="2996"/>
            <a:chExt cx="316" cy="148"/>
          </a:xfrm>
        </p:grpSpPr>
        <p:sp>
          <p:nvSpPr>
            <p:cNvPr id="19626" name="Oval 290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27" name="Line 291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28" name="Line 292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29" name="Rectangle 293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19630" name="Oval 294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9514" name="Group 295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19636" name="Line 29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7" name="Line 29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8" name="Line 29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520" name="Group 299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19633" name="Line 30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4" name="Line 30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635" name="Line 30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521" name="Group 303"/>
          <p:cNvGrpSpPr>
            <a:grpSpLocks/>
          </p:cNvGrpSpPr>
          <p:nvPr/>
        </p:nvGrpSpPr>
        <p:grpSpPr bwMode="auto">
          <a:xfrm>
            <a:off x="7100888" y="4946650"/>
            <a:ext cx="290512" cy="404813"/>
            <a:chOff x="4290" y="3130"/>
            <a:chExt cx="183" cy="255"/>
          </a:xfrm>
        </p:grpSpPr>
        <p:pic>
          <p:nvPicPr>
            <p:cNvPr id="19608" name="Picture 304" descr="31u_bnrz[1]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9609" name="Freeform 305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70 w 199"/>
                <a:gd name="T1" fmla="*/ 29 h 232"/>
                <a:gd name="T2" fmla="*/ 55 w 199"/>
                <a:gd name="T3" fmla="*/ 39 h 232"/>
                <a:gd name="T4" fmla="*/ 42 w 199"/>
                <a:gd name="T5" fmla="*/ 50 h 232"/>
                <a:gd name="T6" fmla="*/ 30 w 199"/>
                <a:gd name="T7" fmla="*/ 63 h 232"/>
                <a:gd name="T8" fmla="*/ 20 w 199"/>
                <a:gd name="T9" fmla="*/ 77 h 232"/>
                <a:gd name="T10" fmla="*/ 12 w 199"/>
                <a:gd name="T11" fmla="*/ 91 h 232"/>
                <a:gd name="T12" fmla="*/ 6 w 199"/>
                <a:gd name="T13" fmla="*/ 108 h 232"/>
                <a:gd name="T14" fmla="*/ 2 w 199"/>
                <a:gd name="T15" fmla="*/ 125 h 232"/>
                <a:gd name="T16" fmla="*/ 0 w 199"/>
                <a:gd name="T17" fmla="*/ 142 h 232"/>
                <a:gd name="T18" fmla="*/ 2 w 199"/>
                <a:gd name="T19" fmla="*/ 166 h 232"/>
                <a:gd name="T20" fmla="*/ 12 w 199"/>
                <a:gd name="T21" fmla="*/ 186 h 232"/>
                <a:gd name="T22" fmla="*/ 26 w 199"/>
                <a:gd name="T23" fmla="*/ 203 h 232"/>
                <a:gd name="T24" fmla="*/ 45 w 199"/>
                <a:gd name="T25" fmla="*/ 216 h 232"/>
                <a:gd name="T26" fmla="*/ 66 w 199"/>
                <a:gd name="T27" fmla="*/ 226 h 232"/>
                <a:gd name="T28" fmla="*/ 88 w 199"/>
                <a:gd name="T29" fmla="*/ 230 h 232"/>
                <a:gd name="T30" fmla="*/ 111 w 199"/>
                <a:gd name="T31" fmla="*/ 232 h 232"/>
                <a:gd name="T32" fmla="*/ 134 w 199"/>
                <a:gd name="T33" fmla="*/ 228 h 232"/>
                <a:gd name="T34" fmla="*/ 138 w 199"/>
                <a:gd name="T35" fmla="*/ 228 h 232"/>
                <a:gd name="T36" fmla="*/ 143 w 199"/>
                <a:gd name="T37" fmla="*/ 226 h 232"/>
                <a:gd name="T38" fmla="*/ 147 w 199"/>
                <a:gd name="T39" fmla="*/ 222 h 232"/>
                <a:gd name="T40" fmla="*/ 148 w 199"/>
                <a:gd name="T41" fmla="*/ 218 h 232"/>
                <a:gd name="T42" fmla="*/ 145 w 199"/>
                <a:gd name="T43" fmla="*/ 212 h 232"/>
                <a:gd name="T44" fmla="*/ 141 w 199"/>
                <a:gd name="T45" fmla="*/ 207 h 232"/>
                <a:gd name="T46" fmla="*/ 135 w 199"/>
                <a:gd name="T47" fmla="*/ 203 h 232"/>
                <a:gd name="T48" fmla="*/ 129 w 199"/>
                <a:gd name="T49" fmla="*/ 201 h 232"/>
                <a:gd name="T50" fmla="*/ 117 w 199"/>
                <a:gd name="T51" fmla="*/ 197 h 232"/>
                <a:gd name="T52" fmla="*/ 105 w 199"/>
                <a:gd name="T53" fmla="*/ 195 h 232"/>
                <a:gd name="T54" fmla="*/ 94 w 199"/>
                <a:gd name="T55" fmla="*/ 193 h 232"/>
                <a:gd name="T56" fmla="*/ 83 w 199"/>
                <a:gd name="T57" fmla="*/ 190 h 232"/>
                <a:gd name="T58" fmla="*/ 73 w 199"/>
                <a:gd name="T59" fmla="*/ 187 h 232"/>
                <a:gd name="T60" fmla="*/ 62 w 199"/>
                <a:gd name="T61" fmla="*/ 182 h 232"/>
                <a:gd name="T62" fmla="*/ 53 w 199"/>
                <a:gd name="T63" fmla="*/ 176 h 232"/>
                <a:gd name="T64" fmla="*/ 43 w 199"/>
                <a:gd name="T65" fmla="*/ 167 h 232"/>
                <a:gd name="T66" fmla="*/ 40 w 199"/>
                <a:gd name="T67" fmla="*/ 128 h 232"/>
                <a:gd name="T68" fmla="*/ 49 w 199"/>
                <a:gd name="T69" fmla="*/ 96 h 232"/>
                <a:gd name="T70" fmla="*/ 68 w 199"/>
                <a:gd name="T71" fmla="*/ 71 h 232"/>
                <a:gd name="T72" fmla="*/ 94 w 199"/>
                <a:gd name="T73" fmla="*/ 50 h 232"/>
                <a:gd name="T74" fmla="*/ 122 w 199"/>
                <a:gd name="T75" fmla="*/ 34 h 232"/>
                <a:gd name="T76" fmla="*/ 151 w 199"/>
                <a:gd name="T77" fmla="*/ 21 h 232"/>
                <a:gd name="T78" fmla="*/ 178 w 199"/>
                <a:gd name="T79" fmla="*/ 12 h 232"/>
                <a:gd name="T80" fmla="*/ 199 w 199"/>
                <a:gd name="T81" fmla="*/ 4 h 232"/>
                <a:gd name="T82" fmla="*/ 186 w 199"/>
                <a:gd name="T83" fmla="*/ 1 h 232"/>
                <a:gd name="T84" fmla="*/ 172 w 199"/>
                <a:gd name="T85" fmla="*/ 0 h 232"/>
                <a:gd name="T86" fmla="*/ 156 w 199"/>
                <a:gd name="T87" fmla="*/ 2 h 232"/>
                <a:gd name="T88" fmla="*/ 138 w 199"/>
                <a:gd name="T89" fmla="*/ 4 h 232"/>
                <a:gd name="T90" fmla="*/ 121 w 199"/>
                <a:gd name="T91" fmla="*/ 10 h 232"/>
                <a:gd name="T92" fmla="*/ 103 w 199"/>
                <a:gd name="T93" fmla="*/ 16 h 232"/>
                <a:gd name="T94" fmla="*/ 86 w 199"/>
                <a:gd name="T95" fmla="*/ 23 h 232"/>
                <a:gd name="T96" fmla="*/ 70 w 199"/>
                <a:gd name="T97" fmla="*/ 29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0" name="Freeform 306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108 w 128"/>
                <a:gd name="T1" fmla="*/ 59 h 180"/>
                <a:gd name="T2" fmla="*/ 113 w 128"/>
                <a:gd name="T3" fmla="*/ 77 h 180"/>
                <a:gd name="T4" fmla="*/ 111 w 128"/>
                <a:gd name="T5" fmla="*/ 94 h 180"/>
                <a:gd name="T6" fmla="*/ 103 w 128"/>
                <a:gd name="T7" fmla="*/ 108 h 180"/>
                <a:gd name="T8" fmla="*/ 91 w 128"/>
                <a:gd name="T9" fmla="*/ 121 h 180"/>
                <a:gd name="T10" fmla="*/ 77 w 128"/>
                <a:gd name="T11" fmla="*/ 132 h 180"/>
                <a:gd name="T12" fmla="*/ 61 w 128"/>
                <a:gd name="T13" fmla="*/ 144 h 180"/>
                <a:gd name="T14" fmla="*/ 45 w 128"/>
                <a:gd name="T15" fmla="*/ 154 h 180"/>
                <a:gd name="T16" fmla="*/ 30 w 128"/>
                <a:gd name="T17" fmla="*/ 164 h 180"/>
                <a:gd name="T18" fmla="*/ 28 w 128"/>
                <a:gd name="T19" fmla="*/ 168 h 180"/>
                <a:gd name="T20" fmla="*/ 27 w 128"/>
                <a:gd name="T21" fmla="*/ 170 h 180"/>
                <a:gd name="T22" fmla="*/ 27 w 128"/>
                <a:gd name="T23" fmla="*/ 174 h 180"/>
                <a:gd name="T24" fmla="*/ 28 w 128"/>
                <a:gd name="T25" fmla="*/ 177 h 180"/>
                <a:gd name="T26" fmla="*/ 32 w 128"/>
                <a:gd name="T27" fmla="*/ 179 h 180"/>
                <a:gd name="T28" fmla="*/ 35 w 128"/>
                <a:gd name="T29" fmla="*/ 180 h 180"/>
                <a:gd name="T30" fmla="*/ 37 w 128"/>
                <a:gd name="T31" fmla="*/ 180 h 180"/>
                <a:gd name="T32" fmla="*/ 41 w 128"/>
                <a:gd name="T33" fmla="*/ 179 h 180"/>
                <a:gd name="T34" fmla="*/ 60 w 128"/>
                <a:gd name="T35" fmla="*/ 169 h 180"/>
                <a:gd name="T36" fmla="*/ 77 w 128"/>
                <a:gd name="T37" fmla="*/ 158 h 180"/>
                <a:gd name="T38" fmla="*/ 94 w 128"/>
                <a:gd name="T39" fmla="*/ 145 h 180"/>
                <a:gd name="T40" fmla="*/ 109 w 128"/>
                <a:gd name="T41" fmla="*/ 130 h 180"/>
                <a:gd name="T42" fmla="*/ 120 w 128"/>
                <a:gd name="T43" fmla="*/ 114 h 180"/>
                <a:gd name="T44" fmla="*/ 127 w 128"/>
                <a:gd name="T45" fmla="*/ 95 h 180"/>
                <a:gd name="T46" fmla="*/ 128 w 128"/>
                <a:gd name="T47" fmla="*/ 76 h 180"/>
                <a:gd name="T48" fmla="*/ 123 w 128"/>
                <a:gd name="T49" fmla="*/ 55 h 180"/>
                <a:gd name="T50" fmla="*/ 113 w 128"/>
                <a:gd name="T51" fmla="*/ 39 h 180"/>
                <a:gd name="T52" fmla="*/ 97 w 128"/>
                <a:gd name="T53" fmla="*/ 25 h 180"/>
                <a:gd name="T54" fmla="*/ 79 w 128"/>
                <a:gd name="T55" fmla="*/ 15 h 180"/>
                <a:gd name="T56" fmla="*/ 57 w 128"/>
                <a:gd name="T57" fmla="*/ 7 h 180"/>
                <a:gd name="T58" fmla="*/ 36 w 128"/>
                <a:gd name="T59" fmla="*/ 2 h 180"/>
                <a:gd name="T60" fmla="*/ 19 w 128"/>
                <a:gd name="T61" fmla="*/ 0 h 180"/>
                <a:gd name="T62" fmla="*/ 6 w 128"/>
                <a:gd name="T63" fmla="*/ 0 h 180"/>
                <a:gd name="T64" fmla="*/ 0 w 128"/>
                <a:gd name="T65" fmla="*/ 4 h 180"/>
                <a:gd name="T66" fmla="*/ 14 w 128"/>
                <a:gd name="T67" fmla="*/ 9 h 180"/>
                <a:gd name="T68" fmla="*/ 29 w 128"/>
                <a:gd name="T69" fmla="*/ 14 h 180"/>
                <a:gd name="T70" fmla="*/ 46 w 128"/>
                <a:gd name="T71" fmla="*/ 19 h 180"/>
                <a:gd name="T72" fmla="*/ 61 w 128"/>
                <a:gd name="T73" fmla="*/ 23 h 180"/>
                <a:gd name="T74" fmla="*/ 76 w 128"/>
                <a:gd name="T75" fmla="*/ 29 h 180"/>
                <a:gd name="T76" fmla="*/ 89 w 128"/>
                <a:gd name="T77" fmla="*/ 37 h 180"/>
                <a:gd name="T78" fmla="*/ 100 w 128"/>
                <a:gd name="T79" fmla="*/ 46 h 180"/>
                <a:gd name="T80" fmla="*/ 108 w 128"/>
                <a:gd name="T81" fmla="*/ 59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1" name="Freeform 307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100 w 322"/>
                <a:gd name="T1" fmla="*/ 70 h 378"/>
                <a:gd name="T2" fmla="*/ 53 w 322"/>
                <a:gd name="T3" fmla="*/ 115 h 378"/>
                <a:gd name="T4" fmla="*/ 17 w 322"/>
                <a:gd name="T5" fmla="*/ 166 h 378"/>
                <a:gd name="T6" fmla="*/ 0 w 322"/>
                <a:gd name="T7" fmla="*/ 226 h 378"/>
                <a:gd name="T8" fmla="*/ 3 w 322"/>
                <a:gd name="T9" fmla="*/ 266 h 378"/>
                <a:gd name="T10" fmla="*/ 9 w 322"/>
                <a:gd name="T11" fmla="*/ 282 h 378"/>
                <a:gd name="T12" fmla="*/ 19 w 322"/>
                <a:gd name="T13" fmla="*/ 297 h 378"/>
                <a:gd name="T14" fmla="*/ 32 w 322"/>
                <a:gd name="T15" fmla="*/ 310 h 378"/>
                <a:gd name="T16" fmla="*/ 56 w 322"/>
                <a:gd name="T17" fmla="*/ 324 h 378"/>
                <a:gd name="T18" fmla="*/ 86 w 322"/>
                <a:gd name="T19" fmla="*/ 338 h 378"/>
                <a:gd name="T20" fmla="*/ 119 w 322"/>
                <a:gd name="T21" fmla="*/ 350 h 378"/>
                <a:gd name="T22" fmla="*/ 152 w 322"/>
                <a:gd name="T23" fmla="*/ 359 h 378"/>
                <a:gd name="T24" fmla="*/ 186 w 322"/>
                <a:gd name="T25" fmla="*/ 366 h 378"/>
                <a:gd name="T26" fmla="*/ 220 w 322"/>
                <a:gd name="T27" fmla="*/ 371 h 378"/>
                <a:gd name="T28" fmla="*/ 254 w 322"/>
                <a:gd name="T29" fmla="*/ 374 h 378"/>
                <a:gd name="T30" fmla="*/ 289 w 322"/>
                <a:gd name="T31" fmla="*/ 376 h 378"/>
                <a:gd name="T32" fmla="*/ 311 w 322"/>
                <a:gd name="T33" fmla="*/ 378 h 378"/>
                <a:gd name="T34" fmla="*/ 320 w 322"/>
                <a:gd name="T35" fmla="*/ 371 h 378"/>
                <a:gd name="T36" fmla="*/ 322 w 322"/>
                <a:gd name="T37" fmla="*/ 360 h 378"/>
                <a:gd name="T38" fmla="*/ 315 w 322"/>
                <a:gd name="T39" fmla="*/ 352 h 378"/>
                <a:gd name="T40" fmla="*/ 294 w 322"/>
                <a:gd name="T41" fmla="*/ 347 h 378"/>
                <a:gd name="T42" fmla="*/ 263 w 322"/>
                <a:gd name="T43" fmla="*/ 341 h 378"/>
                <a:gd name="T44" fmla="*/ 232 w 322"/>
                <a:gd name="T45" fmla="*/ 336 h 378"/>
                <a:gd name="T46" fmla="*/ 200 w 322"/>
                <a:gd name="T47" fmla="*/ 332 h 378"/>
                <a:gd name="T48" fmla="*/ 170 w 322"/>
                <a:gd name="T49" fmla="*/ 326 h 378"/>
                <a:gd name="T50" fmla="*/ 139 w 322"/>
                <a:gd name="T51" fmla="*/ 318 h 378"/>
                <a:gd name="T52" fmla="*/ 110 w 322"/>
                <a:gd name="T53" fmla="*/ 309 h 378"/>
                <a:gd name="T54" fmla="*/ 80 w 322"/>
                <a:gd name="T55" fmla="*/ 297 h 378"/>
                <a:gd name="T56" fmla="*/ 55 w 322"/>
                <a:gd name="T57" fmla="*/ 281 h 378"/>
                <a:gd name="T58" fmla="*/ 38 w 322"/>
                <a:gd name="T59" fmla="*/ 259 h 378"/>
                <a:gd name="T60" fmla="*/ 34 w 322"/>
                <a:gd name="T61" fmla="*/ 232 h 378"/>
                <a:gd name="T62" fmla="*/ 38 w 322"/>
                <a:gd name="T63" fmla="*/ 200 h 378"/>
                <a:gd name="T64" fmla="*/ 51 w 322"/>
                <a:gd name="T65" fmla="*/ 170 h 378"/>
                <a:gd name="T66" fmla="*/ 71 w 322"/>
                <a:gd name="T67" fmla="*/ 137 h 378"/>
                <a:gd name="T68" fmla="*/ 94 w 322"/>
                <a:gd name="T69" fmla="*/ 110 h 378"/>
                <a:gd name="T70" fmla="*/ 123 w 322"/>
                <a:gd name="T71" fmla="*/ 82 h 378"/>
                <a:gd name="T72" fmla="*/ 153 w 322"/>
                <a:gd name="T73" fmla="*/ 57 h 378"/>
                <a:gd name="T74" fmla="*/ 195 w 322"/>
                <a:gd name="T75" fmla="*/ 38 h 378"/>
                <a:gd name="T76" fmla="*/ 238 w 322"/>
                <a:gd name="T77" fmla="*/ 20 h 378"/>
                <a:gd name="T78" fmla="*/ 264 w 322"/>
                <a:gd name="T79" fmla="*/ 7 h 378"/>
                <a:gd name="T80" fmla="*/ 256 w 322"/>
                <a:gd name="T81" fmla="*/ 0 h 378"/>
                <a:gd name="T82" fmla="*/ 221 w 322"/>
                <a:gd name="T83" fmla="*/ 4 h 378"/>
                <a:gd name="T84" fmla="*/ 180 w 322"/>
                <a:gd name="T85" fmla="*/ 18 h 378"/>
                <a:gd name="T86" fmla="*/ 141 w 322"/>
                <a:gd name="T87" fmla="*/ 38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2" name="Freeform 308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235 w 283"/>
                <a:gd name="T1" fmla="*/ 77 h 252"/>
                <a:gd name="T2" fmla="*/ 248 w 283"/>
                <a:gd name="T3" fmla="*/ 91 h 252"/>
                <a:gd name="T4" fmla="*/ 256 w 283"/>
                <a:gd name="T5" fmla="*/ 107 h 252"/>
                <a:gd name="T6" fmla="*/ 259 w 283"/>
                <a:gd name="T7" fmla="*/ 124 h 252"/>
                <a:gd name="T8" fmla="*/ 259 w 283"/>
                <a:gd name="T9" fmla="*/ 142 h 252"/>
                <a:gd name="T10" fmla="*/ 257 w 283"/>
                <a:gd name="T11" fmla="*/ 157 h 252"/>
                <a:gd name="T12" fmla="*/ 252 w 283"/>
                <a:gd name="T13" fmla="*/ 170 h 252"/>
                <a:gd name="T14" fmla="*/ 244 w 283"/>
                <a:gd name="T15" fmla="*/ 183 h 252"/>
                <a:gd name="T16" fmla="*/ 236 w 283"/>
                <a:gd name="T17" fmla="*/ 193 h 252"/>
                <a:gd name="T18" fmla="*/ 225 w 283"/>
                <a:gd name="T19" fmla="*/ 204 h 252"/>
                <a:gd name="T20" fmla="*/ 215 w 283"/>
                <a:gd name="T21" fmla="*/ 214 h 252"/>
                <a:gd name="T22" fmla="*/ 204 w 283"/>
                <a:gd name="T23" fmla="*/ 224 h 252"/>
                <a:gd name="T24" fmla="*/ 194 w 283"/>
                <a:gd name="T25" fmla="*/ 234 h 252"/>
                <a:gd name="T26" fmla="*/ 191 w 283"/>
                <a:gd name="T27" fmla="*/ 238 h 252"/>
                <a:gd name="T28" fmla="*/ 191 w 283"/>
                <a:gd name="T29" fmla="*/ 241 h 252"/>
                <a:gd name="T30" fmla="*/ 191 w 283"/>
                <a:gd name="T31" fmla="*/ 245 h 252"/>
                <a:gd name="T32" fmla="*/ 194 w 283"/>
                <a:gd name="T33" fmla="*/ 248 h 252"/>
                <a:gd name="T34" fmla="*/ 197 w 283"/>
                <a:gd name="T35" fmla="*/ 250 h 252"/>
                <a:gd name="T36" fmla="*/ 202 w 283"/>
                <a:gd name="T37" fmla="*/ 252 h 252"/>
                <a:gd name="T38" fmla="*/ 205 w 283"/>
                <a:gd name="T39" fmla="*/ 250 h 252"/>
                <a:gd name="T40" fmla="*/ 209 w 283"/>
                <a:gd name="T41" fmla="*/ 248 h 252"/>
                <a:gd name="T42" fmla="*/ 232 w 283"/>
                <a:gd name="T43" fmla="*/ 233 h 252"/>
                <a:gd name="T44" fmla="*/ 252 w 283"/>
                <a:gd name="T45" fmla="*/ 214 h 252"/>
                <a:gd name="T46" fmla="*/ 268 w 283"/>
                <a:gd name="T47" fmla="*/ 192 h 252"/>
                <a:gd name="T48" fmla="*/ 278 w 283"/>
                <a:gd name="T49" fmla="*/ 167 h 252"/>
                <a:gd name="T50" fmla="*/ 283 w 283"/>
                <a:gd name="T51" fmla="*/ 141 h 252"/>
                <a:gd name="T52" fmla="*/ 280 w 283"/>
                <a:gd name="T53" fmla="*/ 115 h 252"/>
                <a:gd name="T54" fmla="*/ 271 w 283"/>
                <a:gd name="T55" fmla="*/ 91 h 252"/>
                <a:gd name="T56" fmla="*/ 252 w 283"/>
                <a:gd name="T57" fmla="*/ 69 h 252"/>
                <a:gd name="T58" fmla="*/ 238 w 283"/>
                <a:gd name="T59" fmla="*/ 57 h 252"/>
                <a:gd name="T60" fmla="*/ 222 w 283"/>
                <a:gd name="T61" fmla="*/ 48 h 252"/>
                <a:gd name="T62" fmla="*/ 204 w 283"/>
                <a:gd name="T63" fmla="*/ 39 h 252"/>
                <a:gd name="T64" fmla="*/ 184 w 283"/>
                <a:gd name="T65" fmla="*/ 31 h 252"/>
                <a:gd name="T66" fmla="*/ 164 w 283"/>
                <a:gd name="T67" fmla="*/ 23 h 252"/>
                <a:gd name="T68" fmla="*/ 144 w 283"/>
                <a:gd name="T69" fmla="*/ 17 h 252"/>
                <a:gd name="T70" fmla="*/ 123 w 283"/>
                <a:gd name="T71" fmla="*/ 13 h 252"/>
                <a:gd name="T72" fmla="*/ 103 w 283"/>
                <a:gd name="T73" fmla="*/ 8 h 252"/>
                <a:gd name="T74" fmla="*/ 83 w 283"/>
                <a:gd name="T75" fmla="*/ 5 h 252"/>
                <a:gd name="T76" fmla="*/ 66 w 283"/>
                <a:gd name="T77" fmla="*/ 2 h 252"/>
                <a:gd name="T78" fmla="*/ 48 w 283"/>
                <a:gd name="T79" fmla="*/ 0 h 252"/>
                <a:gd name="T80" fmla="*/ 34 w 283"/>
                <a:gd name="T81" fmla="*/ 0 h 252"/>
                <a:gd name="T82" fmla="*/ 21 w 283"/>
                <a:gd name="T83" fmla="*/ 0 h 252"/>
                <a:gd name="T84" fmla="*/ 11 w 283"/>
                <a:gd name="T85" fmla="*/ 0 h 252"/>
                <a:gd name="T86" fmla="*/ 4 w 283"/>
                <a:gd name="T87" fmla="*/ 2 h 252"/>
                <a:gd name="T88" fmla="*/ 0 w 283"/>
                <a:gd name="T89" fmla="*/ 5 h 252"/>
                <a:gd name="T90" fmla="*/ 12 w 283"/>
                <a:gd name="T91" fmla="*/ 7 h 252"/>
                <a:gd name="T92" fmla="*/ 24 w 283"/>
                <a:gd name="T93" fmla="*/ 8 h 252"/>
                <a:gd name="T94" fmla="*/ 38 w 283"/>
                <a:gd name="T95" fmla="*/ 10 h 252"/>
                <a:gd name="T96" fmla="*/ 52 w 283"/>
                <a:gd name="T97" fmla="*/ 13 h 252"/>
                <a:gd name="T98" fmla="*/ 66 w 283"/>
                <a:gd name="T99" fmla="*/ 16 h 252"/>
                <a:gd name="T100" fmla="*/ 82 w 283"/>
                <a:gd name="T101" fmla="*/ 18 h 252"/>
                <a:gd name="T102" fmla="*/ 98 w 283"/>
                <a:gd name="T103" fmla="*/ 22 h 252"/>
                <a:gd name="T104" fmla="*/ 114 w 283"/>
                <a:gd name="T105" fmla="*/ 25 h 252"/>
                <a:gd name="T106" fmla="*/ 129 w 283"/>
                <a:gd name="T107" fmla="*/ 30 h 252"/>
                <a:gd name="T108" fmla="*/ 146 w 283"/>
                <a:gd name="T109" fmla="*/ 34 h 252"/>
                <a:gd name="T110" fmla="*/ 162 w 283"/>
                <a:gd name="T111" fmla="*/ 39 h 252"/>
                <a:gd name="T112" fmla="*/ 177 w 283"/>
                <a:gd name="T113" fmla="*/ 45 h 252"/>
                <a:gd name="T114" fmla="*/ 193 w 283"/>
                <a:gd name="T115" fmla="*/ 52 h 252"/>
                <a:gd name="T116" fmla="*/ 208 w 283"/>
                <a:gd name="T117" fmla="*/ 60 h 252"/>
                <a:gd name="T118" fmla="*/ 222 w 283"/>
                <a:gd name="T119" fmla="*/ 68 h 252"/>
                <a:gd name="T120" fmla="*/ 235 w 283"/>
                <a:gd name="T121" fmla="*/ 77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3" name="Freeform 309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130 h 238"/>
                <a:gd name="T2" fmla="*/ 0 w 114"/>
                <a:gd name="T3" fmla="*/ 149 h 238"/>
                <a:gd name="T4" fmla="*/ 4 w 114"/>
                <a:gd name="T5" fmla="*/ 168 h 238"/>
                <a:gd name="T6" fmla="*/ 12 w 114"/>
                <a:gd name="T7" fmla="*/ 185 h 238"/>
                <a:gd name="T8" fmla="*/ 24 w 114"/>
                <a:gd name="T9" fmla="*/ 200 h 238"/>
                <a:gd name="T10" fmla="*/ 38 w 114"/>
                <a:gd name="T11" fmla="*/ 213 h 238"/>
                <a:gd name="T12" fmla="*/ 55 w 114"/>
                <a:gd name="T13" fmla="*/ 224 h 238"/>
                <a:gd name="T14" fmla="*/ 73 w 114"/>
                <a:gd name="T15" fmla="*/ 232 h 238"/>
                <a:gd name="T16" fmla="*/ 92 w 114"/>
                <a:gd name="T17" fmla="*/ 237 h 238"/>
                <a:gd name="T18" fmla="*/ 98 w 114"/>
                <a:gd name="T19" fmla="*/ 238 h 238"/>
                <a:gd name="T20" fmla="*/ 104 w 114"/>
                <a:gd name="T21" fmla="*/ 235 h 238"/>
                <a:gd name="T22" fmla="*/ 109 w 114"/>
                <a:gd name="T23" fmla="*/ 232 h 238"/>
                <a:gd name="T24" fmla="*/ 111 w 114"/>
                <a:gd name="T25" fmla="*/ 227 h 238"/>
                <a:gd name="T26" fmla="*/ 111 w 114"/>
                <a:gd name="T27" fmla="*/ 222 h 238"/>
                <a:gd name="T28" fmla="*/ 110 w 114"/>
                <a:gd name="T29" fmla="*/ 216 h 238"/>
                <a:gd name="T30" fmla="*/ 106 w 114"/>
                <a:gd name="T31" fmla="*/ 211 h 238"/>
                <a:gd name="T32" fmla="*/ 100 w 114"/>
                <a:gd name="T33" fmla="*/ 209 h 238"/>
                <a:gd name="T34" fmla="*/ 82 w 114"/>
                <a:gd name="T35" fmla="*/ 202 h 238"/>
                <a:gd name="T36" fmla="*/ 64 w 114"/>
                <a:gd name="T37" fmla="*/ 193 h 238"/>
                <a:gd name="T38" fmla="*/ 50 w 114"/>
                <a:gd name="T39" fmla="*/ 180 h 238"/>
                <a:gd name="T40" fmla="*/ 39 w 114"/>
                <a:gd name="T41" fmla="*/ 167 h 238"/>
                <a:gd name="T42" fmla="*/ 32 w 114"/>
                <a:gd name="T43" fmla="*/ 149 h 238"/>
                <a:gd name="T44" fmla="*/ 29 w 114"/>
                <a:gd name="T45" fmla="*/ 131 h 238"/>
                <a:gd name="T46" fmla="*/ 29 w 114"/>
                <a:gd name="T47" fmla="*/ 111 h 238"/>
                <a:gd name="T48" fmla="*/ 35 w 114"/>
                <a:gd name="T49" fmla="*/ 91 h 238"/>
                <a:gd name="T50" fmla="*/ 42 w 114"/>
                <a:gd name="T51" fmla="*/ 76 h 238"/>
                <a:gd name="T52" fmla="*/ 51 w 114"/>
                <a:gd name="T53" fmla="*/ 62 h 238"/>
                <a:gd name="T54" fmla="*/ 62 w 114"/>
                <a:gd name="T55" fmla="*/ 49 h 238"/>
                <a:gd name="T56" fmla="*/ 73 w 114"/>
                <a:gd name="T57" fmla="*/ 38 h 238"/>
                <a:gd name="T58" fmla="*/ 84 w 114"/>
                <a:gd name="T59" fmla="*/ 28 h 238"/>
                <a:gd name="T60" fmla="*/ 96 w 114"/>
                <a:gd name="T61" fmla="*/ 18 h 238"/>
                <a:gd name="T62" fmla="*/ 106 w 114"/>
                <a:gd name="T63" fmla="*/ 9 h 238"/>
                <a:gd name="T64" fmla="*/ 114 w 114"/>
                <a:gd name="T65" fmla="*/ 1 h 238"/>
                <a:gd name="T66" fmla="*/ 106 w 114"/>
                <a:gd name="T67" fmla="*/ 0 h 238"/>
                <a:gd name="T68" fmla="*/ 93 w 114"/>
                <a:gd name="T69" fmla="*/ 6 h 238"/>
                <a:gd name="T70" fmla="*/ 76 w 114"/>
                <a:gd name="T71" fmla="*/ 18 h 238"/>
                <a:gd name="T72" fmla="*/ 56 w 114"/>
                <a:gd name="T73" fmla="*/ 36 h 238"/>
                <a:gd name="T74" fmla="*/ 37 w 114"/>
                <a:gd name="T75" fmla="*/ 57 h 238"/>
                <a:gd name="T76" fmla="*/ 20 w 114"/>
                <a:gd name="T77" fmla="*/ 80 h 238"/>
                <a:gd name="T78" fmla="*/ 7 w 114"/>
                <a:gd name="T79" fmla="*/ 106 h 238"/>
                <a:gd name="T80" fmla="*/ 0 w 114"/>
                <a:gd name="T81" fmla="*/ 13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4" name="Freeform 310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207 w 246"/>
                <a:gd name="T1" fmla="*/ 124 h 310"/>
                <a:gd name="T2" fmla="*/ 219 w 246"/>
                <a:gd name="T3" fmla="*/ 143 h 310"/>
                <a:gd name="T4" fmla="*/ 225 w 246"/>
                <a:gd name="T5" fmla="*/ 164 h 310"/>
                <a:gd name="T6" fmla="*/ 221 w 246"/>
                <a:gd name="T7" fmla="*/ 187 h 310"/>
                <a:gd name="T8" fmla="*/ 208 w 246"/>
                <a:gd name="T9" fmla="*/ 209 h 310"/>
                <a:gd name="T10" fmla="*/ 188 w 246"/>
                <a:gd name="T11" fmla="*/ 228 h 310"/>
                <a:gd name="T12" fmla="*/ 166 w 246"/>
                <a:gd name="T13" fmla="*/ 246 h 310"/>
                <a:gd name="T14" fmla="*/ 143 w 246"/>
                <a:gd name="T15" fmla="*/ 264 h 310"/>
                <a:gd name="T16" fmla="*/ 129 w 246"/>
                <a:gd name="T17" fmla="*/ 278 h 310"/>
                <a:gd name="T18" fmla="*/ 124 w 246"/>
                <a:gd name="T19" fmla="*/ 287 h 310"/>
                <a:gd name="T20" fmla="*/ 120 w 246"/>
                <a:gd name="T21" fmla="*/ 296 h 310"/>
                <a:gd name="T22" fmla="*/ 121 w 246"/>
                <a:gd name="T23" fmla="*/ 305 h 310"/>
                <a:gd name="T24" fmla="*/ 130 w 246"/>
                <a:gd name="T25" fmla="*/ 310 h 310"/>
                <a:gd name="T26" fmla="*/ 139 w 246"/>
                <a:gd name="T27" fmla="*/ 309 h 310"/>
                <a:gd name="T28" fmla="*/ 154 w 246"/>
                <a:gd name="T29" fmla="*/ 293 h 310"/>
                <a:gd name="T30" fmla="*/ 180 w 246"/>
                <a:gd name="T31" fmla="*/ 269 h 310"/>
                <a:gd name="T32" fmla="*/ 207 w 246"/>
                <a:gd name="T33" fmla="*/ 246 h 310"/>
                <a:gd name="T34" fmla="*/ 231 w 246"/>
                <a:gd name="T35" fmla="*/ 219 h 310"/>
                <a:gd name="T36" fmla="*/ 245 w 246"/>
                <a:gd name="T37" fmla="*/ 187 h 310"/>
                <a:gd name="T38" fmla="*/ 242 w 246"/>
                <a:gd name="T39" fmla="*/ 153 h 310"/>
                <a:gd name="T40" fmla="*/ 227 w 246"/>
                <a:gd name="T41" fmla="*/ 120 h 310"/>
                <a:gd name="T42" fmla="*/ 201 w 246"/>
                <a:gd name="T43" fmla="*/ 94 h 310"/>
                <a:gd name="T44" fmla="*/ 177 w 246"/>
                <a:gd name="T45" fmla="*/ 74 h 310"/>
                <a:gd name="T46" fmla="*/ 152 w 246"/>
                <a:gd name="T47" fmla="*/ 60 h 310"/>
                <a:gd name="T48" fmla="*/ 126 w 246"/>
                <a:gd name="T49" fmla="*/ 43 h 310"/>
                <a:gd name="T50" fmla="*/ 98 w 246"/>
                <a:gd name="T51" fmla="*/ 28 h 310"/>
                <a:gd name="T52" fmla="*/ 72 w 246"/>
                <a:gd name="T53" fmla="*/ 16 h 310"/>
                <a:gd name="T54" fmla="*/ 46 w 246"/>
                <a:gd name="T55" fmla="*/ 7 h 310"/>
                <a:gd name="T56" fmla="*/ 24 w 246"/>
                <a:gd name="T57" fmla="*/ 1 h 310"/>
                <a:gd name="T58" fmla="*/ 7 w 246"/>
                <a:gd name="T59" fmla="*/ 1 h 310"/>
                <a:gd name="T60" fmla="*/ 8 w 246"/>
                <a:gd name="T61" fmla="*/ 6 h 310"/>
                <a:gd name="T62" fmla="*/ 28 w 246"/>
                <a:gd name="T63" fmla="*/ 14 h 310"/>
                <a:gd name="T64" fmla="*/ 51 w 246"/>
                <a:gd name="T65" fmla="*/ 24 h 310"/>
                <a:gd name="T66" fmla="*/ 78 w 246"/>
                <a:gd name="T67" fmla="*/ 37 h 310"/>
                <a:gd name="T68" fmla="*/ 106 w 246"/>
                <a:gd name="T69" fmla="*/ 51 h 310"/>
                <a:gd name="T70" fmla="*/ 134 w 246"/>
                <a:gd name="T71" fmla="*/ 69 h 310"/>
                <a:gd name="T72" fmla="*/ 163 w 246"/>
                <a:gd name="T73" fmla="*/ 87 h 310"/>
                <a:gd name="T74" fmla="*/ 187 w 246"/>
                <a:gd name="T75" fmla="*/ 105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5" name="Freeform 311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31 w 83"/>
                <a:gd name="T1" fmla="*/ 14 h 187"/>
                <a:gd name="T2" fmla="*/ 29 w 83"/>
                <a:gd name="T3" fmla="*/ 8 h 187"/>
                <a:gd name="T4" fmla="*/ 25 w 83"/>
                <a:gd name="T5" fmla="*/ 3 h 187"/>
                <a:gd name="T6" fmla="*/ 19 w 83"/>
                <a:gd name="T7" fmla="*/ 1 h 187"/>
                <a:gd name="T8" fmla="*/ 14 w 83"/>
                <a:gd name="T9" fmla="*/ 0 h 187"/>
                <a:gd name="T10" fmla="*/ 8 w 83"/>
                <a:gd name="T11" fmla="*/ 2 h 187"/>
                <a:gd name="T12" fmla="*/ 3 w 83"/>
                <a:gd name="T13" fmla="*/ 5 h 187"/>
                <a:gd name="T14" fmla="*/ 0 w 83"/>
                <a:gd name="T15" fmla="*/ 11 h 187"/>
                <a:gd name="T16" fmla="*/ 0 w 83"/>
                <a:gd name="T17" fmla="*/ 17 h 187"/>
                <a:gd name="T18" fmla="*/ 5 w 83"/>
                <a:gd name="T19" fmla="*/ 42 h 187"/>
                <a:gd name="T20" fmla="*/ 15 w 83"/>
                <a:gd name="T21" fmla="*/ 71 h 187"/>
                <a:gd name="T22" fmla="*/ 27 w 83"/>
                <a:gd name="T23" fmla="*/ 100 h 187"/>
                <a:gd name="T24" fmla="*/ 41 w 83"/>
                <a:gd name="T25" fmla="*/ 127 h 187"/>
                <a:gd name="T26" fmla="*/ 55 w 83"/>
                <a:gd name="T27" fmla="*/ 151 h 187"/>
                <a:gd name="T28" fmla="*/ 68 w 83"/>
                <a:gd name="T29" fmla="*/ 171 h 187"/>
                <a:gd name="T30" fmla="*/ 77 w 83"/>
                <a:gd name="T31" fmla="*/ 184 h 187"/>
                <a:gd name="T32" fmla="*/ 83 w 83"/>
                <a:gd name="T33" fmla="*/ 187 h 187"/>
                <a:gd name="T34" fmla="*/ 80 w 83"/>
                <a:gd name="T35" fmla="*/ 174 h 187"/>
                <a:gd name="T36" fmla="*/ 75 w 83"/>
                <a:gd name="T37" fmla="*/ 158 h 187"/>
                <a:gd name="T38" fmla="*/ 68 w 83"/>
                <a:gd name="T39" fmla="*/ 138 h 187"/>
                <a:gd name="T40" fmla="*/ 59 w 83"/>
                <a:gd name="T41" fmla="*/ 113 h 187"/>
                <a:gd name="T42" fmla="*/ 51 w 83"/>
                <a:gd name="T43" fmla="*/ 88 h 187"/>
                <a:gd name="T44" fmla="*/ 43 w 83"/>
                <a:gd name="T45" fmla="*/ 63 h 187"/>
                <a:gd name="T46" fmla="*/ 36 w 83"/>
                <a:gd name="T47" fmla="*/ 38 h 187"/>
                <a:gd name="T48" fmla="*/ 31 w 83"/>
                <a:gd name="T49" fmla="*/ 14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6" name="Freeform 312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22 w 44"/>
                <a:gd name="T1" fmla="*/ 10 h 94"/>
                <a:gd name="T2" fmla="*/ 21 w 44"/>
                <a:gd name="T3" fmla="*/ 6 h 94"/>
                <a:gd name="T4" fmla="*/ 18 w 44"/>
                <a:gd name="T5" fmla="*/ 2 h 94"/>
                <a:gd name="T6" fmla="*/ 14 w 44"/>
                <a:gd name="T7" fmla="*/ 0 h 94"/>
                <a:gd name="T8" fmla="*/ 10 w 44"/>
                <a:gd name="T9" fmla="*/ 0 h 94"/>
                <a:gd name="T10" fmla="*/ 6 w 44"/>
                <a:gd name="T11" fmla="*/ 1 h 94"/>
                <a:gd name="T12" fmla="*/ 3 w 44"/>
                <a:gd name="T13" fmla="*/ 3 h 94"/>
                <a:gd name="T14" fmla="*/ 0 w 44"/>
                <a:gd name="T15" fmla="*/ 7 h 94"/>
                <a:gd name="T16" fmla="*/ 0 w 44"/>
                <a:gd name="T17" fmla="*/ 11 h 94"/>
                <a:gd name="T18" fmla="*/ 0 w 44"/>
                <a:gd name="T19" fmla="*/ 24 h 94"/>
                <a:gd name="T20" fmla="*/ 4 w 44"/>
                <a:gd name="T21" fmla="*/ 38 h 94"/>
                <a:gd name="T22" fmla="*/ 8 w 44"/>
                <a:gd name="T23" fmla="*/ 52 h 94"/>
                <a:gd name="T24" fmla="*/ 14 w 44"/>
                <a:gd name="T25" fmla="*/ 65 h 94"/>
                <a:gd name="T26" fmla="*/ 21 w 44"/>
                <a:gd name="T27" fmla="*/ 78 h 94"/>
                <a:gd name="T28" fmla="*/ 28 w 44"/>
                <a:gd name="T29" fmla="*/ 87 h 94"/>
                <a:gd name="T30" fmla="*/ 37 w 44"/>
                <a:gd name="T31" fmla="*/ 93 h 94"/>
                <a:gd name="T32" fmla="*/ 42 w 44"/>
                <a:gd name="T33" fmla="*/ 94 h 94"/>
                <a:gd name="T34" fmla="*/ 44 w 44"/>
                <a:gd name="T35" fmla="*/ 76 h 94"/>
                <a:gd name="T36" fmla="*/ 38 w 44"/>
                <a:gd name="T37" fmla="*/ 54 h 94"/>
                <a:gd name="T38" fmla="*/ 31 w 44"/>
                <a:gd name="T39" fmla="*/ 32 h 94"/>
                <a:gd name="T40" fmla="*/ 22 w 44"/>
                <a:gd name="T41" fmla="*/ 1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7" name="Freeform 313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20 w 38"/>
                <a:gd name="T1" fmla="*/ 7 h 54"/>
                <a:gd name="T2" fmla="*/ 20 w 38"/>
                <a:gd name="T3" fmla="*/ 8 h 54"/>
                <a:gd name="T4" fmla="*/ 20 w 38"/>
                <a:gd name="T5" fmla="*/ 8 h 54"/>
                <a:gd name="T6" fmla="*/ 20 w 38"/>
                <a:gd name="T7" fmla="*/ 8 h 54"/>
                <a:gd name="T8" fmla="*/ 20 w 38"/>
                <a:gd name="T9" fmla="*/ 8 h 54"/>
                <a:gd name="T10" fmla="*/ 19 w 38"/>
                <a:gd name="T11" fmla="*/ 4 h 54"/>
                <a:gd name="T12" fmla="*/ 15 w 38"/>
                <a:gd name="T13" fmla="*/ 1 h 54"/>
                <a:gd name="T14" fmla="*/ 12 w 38"/>
                <a:gd name="T15" fmla="*/ 0 h 54"/>
                <a:gd name="T16" fmla="*/ 7 w 38"/>
                <a:gd name="T17" fmla="*/ 0 h 54"/>
                <a:gd name="T18" fmla="*/ 4 w 38"/>
                <a:gd name="T19" fmla="*/ 1 h 54"/>
                <a:gd name="T20" fmla="*/ 1 w 38"/>
                <a:gd name="T21" fmla="*/ 4 h 54"/>
                <a:gd name="T22" fmla="*/ 0 w 38"/>
                <a:gd name="T23" fmla="*/ 8 h 54"/>
                <a:gd name="T24" fmla="*/ 0 w 38"/>
                <a:gd name="T25" fmla="*/ 11 h 54"/>
                <a:gd name="T26" fmla="*/ 1 w 38"/>
                <a:gd name="T27" fmla="*/ 17 h 54"/>
                <a:gd name="T28" fmla="*/ 4 w 38"/>
                <a:gd name="T29" fmla="*/ 24 h 54"/>
                <a:gd name="T30" fmla="*/ 8 w 38"/>
                <a:gd name="T31" fmla="*/ 32 h 54"/>
                <a:gd name="T32" fmla="*/ 14 w 38"/>
                <a:gd name="T33" fmla="*/ 39 h 54"/>
                <a:gd name="T34" fmla="*/ 20 w 38"/>
                <a:gd name="T35" fmla="*/ 46 h 54"/>
                <a:gd name="T36" fmla="*/ 27 w 38"/>
                <a:gd name="T37" fmla="*/ 50 h 54"/>
                <a:gd name="T38" fmla="*/ 33 w 38"/>
                <a:gd name="T39" fmla="*/ 54 h 54"/>
                <a:gd name="T40" fmla="*/ 38 w 38"/>
                <a:gd name="T41" fmla="*/ 54 h 54"/>
                <a:gd name="T42" fmla="*/ 36 w 38"/>
                <a:gd name="T43" fmla="*/ 42 h 54"/>
                <a:gd name="T44" fmla="*/ 32 w 38"/>
                <a:gd name="T45" fmla="*/ 29 h 54"/>
                <a:gd name="T46" fmla="*/ 25 w 38"/>
                <a:gd name="T47" fmla="*/ 16 h 54"/>
                <a:gd name="T48" fmla="*/ 20 w 38"/>
                <a:gd name="T49" fmla="*/ 7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8" name="Freeform 314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41 w 52"/>
                <a:gd name="T1" fmla="*/ 27 h 36"/>
                <a:gd name="T2" fmla="*/ 46 w 52"/>
                <a:gd name="T3" fmla="*/ 24 h 36"/>
                <a:gd name="T4" fmla="*/ 51 w 52"/>
                <a:gd name="T5" fmla="*/ 21 h 36"/>
                <a:gd name="T6" fmla="*/ 52 w 52"/>
                <a:gd name="T7" fmla="*/ 16 h 36"/>
                <a:gd name="T8" fmla="*/ 52 w 52"/>
                <a:gd name="T9" fmla="*/ 12 h 36"/>
                <a:gd name="T10" fmla="*/ 50 w 52"/>
                <a:gd name="T11" fmla="*/ 6 h 36"/>
                <a:gd name="T12" fmla="*/ 46 w 52"/>
                <a:gd name="T13" fmla="*/ 2 h 36"/>
                <a:gd name="T14" fmla="*/ 41 w 52"/>
                <a:gd name="T15" fmla="*/ 0 h 36"/>
                <a:gd name="T16" fmla="*/ 36 w 52"/>
                <a:gd name="T17" fmla="*/ 0 h 36"/>
                <a:gd name="T18" fmla="*/ 33 w 52"/>
                <a:gd name="T19" fmla="*/ 0 h 36"/>
                <a:gd name="T20" fmla="*/ 29 w 52"/>
                <a:gd name="T21" fmla="*/ 1 h 36"/>
                <a:gd name="T22" fmla="*/ 21 w 52"/>
                <a:gd name="T23" fmla="*/ 4 h 36"/>
                <a:gd name="T24" fmla="*/ 13 w 52"/>
                <a:gd name="T25" fmla="*/ 8 h 36"/>
                <a:gd name="T26" fmla="*/ 6 w 52"/>
                <a:gd name="T27" fmla="*/ 15 h 36"/>
                <a:gd name="T28" fmla="*/ 3 w 52"/>
                <a:gd name="T29" fmla="*/ 22 h 36"/>
                <a:gd name="T30" fmla="*/ 0 w 52"/>
                <a:gd name="T31" fmla="*/ 29 h 36"/>
                <a:gd name="T32" fmla="*/ 0 w 52"/>
                <a:gd name="T33" fmla="*/ 31 h 36"/>
                <a:gd name="T34" fmla="*/ 4 w 52"/>
                <a:gd name="T35" fmla="*/ 33 h 36"/>
                <a:gd name="T36" fmla="*/ 9 w 52"/>
                <a:gd name="T37" fmla="*/ 36 h 36"/>
                <a:gd name="T38" fmla="*/ 13 w 52"/>
                <a:gd name="T39" fmla="*/ 36 h 36"/>
                <a:gd name="T40" fmla="*/ 18 w 52"/>
                <a:gd name="T41" fmla="*/ 36 h 36"/>
                <a:gd name="T42" fmla="*/ 24 w 52"/>
                <a:gd name="T43" fmla="*/ 33 h 36"/>
                <a:gd name="T44" fmla="*/ 30 w 52"/>
                <a:gd name="T45" fmla="*/ 32 h 36"/>
                <a:gd name="T46" fmla="*/ 36 w 52"/>
                <a:gd name="T47" fmla="*/ 30 h 36"/>
                <a:gd name="T48" fmla="*/ 41 w 52"/>
                <a:gd name="T49" fmla="*/ 27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9" name="Freeform 315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73 w 198"/>
                <a:gd name="T1" fmla="*/ 36 h 236"/>
                <a:gd name="T2" fmla="*/ 58 w 198"/>
                <a:gd name="T3" fmla="*/ 46 h 236"/>
                <a:gd name="T4" fmla="*/ 46 w 198"/>
                <a:gd name="T5" fmla="*/ 58 h 236"/>
                <a:gd name="T6" fmla="*/ 33 w 198"/>
                <a:gd name="T7" fmla="*/ 72 h 236"/>
                <a:gd name="T8" fmla="*/ 22 w 198"/>
                <a:gd name="T9" fmla="*/ 85 h 236"/>
                <a:gd name="T10" fmla="*/ 14 w 198"/>
                <a:gd name="T11" fmla="*/ 100 h 236"/>
                <a:gd name="T12" fmla="*/ 7 w 198"/>
                <a:gd name="T13" fmla="*/ 115 h 236"/>
                <a:gd name="T14" fmla="*/ 2 w 198"/>
                <a:gd name="T15" fmla="*/ 130 h 236"/>
                <a:gd name="T16" fmla="*/ 0 w 198"/>
                <a:gd name="T17" fmla="*/ 146 h 236"/>
                <a:gd name="T18" fmla="*/ 2 w 198"/>
                <a:gd name="T19" fmla="*/ 170 h 236"/>
                <a:gd name="T20" fmla="*/ 12 w 198"/>
                <a:gd name="T21" fmla="*/ 190 h 236"/>
                <a:gd name="T22" fmla="*/ 26 w 198"/>
                <a:gd name="T23" fmla="*/ 207 h 236"/>
                <a:gd name="T24" fmla="*/ 43 w 198"/>
                <a:gd name="T25" fmla="*/ 220 h 236"/>
                <a:gd name="T26" fmla="*/ 64 w 198"/>
                <a:gd name="T27" fmla="*/ 229 h 236"/>
                <a:gd name="T28" fmla="*/ 88 w 198"/>
                <a:gd name="T29" fmla="*/ 235 h 236"/>
                <a:gd name="T30" fmla="*/ 110 w 198"/>
                <a:gd name="T31" fmla="*/ 236 h 236"/>
                <a:gd name="T32" fmla="*/ 132 w 198"/>
                <a:gd name="T33" fmla="*/ 232 h 236"/>
                <a:gd name="T34" fmla="*/ 137 w 198"/>
                <a:gd name="T35" fmla="*/ 232 h 236"/>
                <a:gd name="T36" fmla="*/ 142 w 198"/>
                <a:gd name="T37" fmla="*/ 230 h 236"/>
                <a:gd name="T38" fmla="*/ 145 w 198"/>
                <a:gd name="T39" fmla="*/ 226 h 236"/>
                <a:gd name="T40" fmla="*/ 146 w 198"/>
                <a:gd name="T41" fmla="*/ 221 h 236"/>
                <a:gd name="T42" fmla="*/ 145 w 198"/>
                <a:gd name="T43" fmla="*/ 219 h 236"/>
                <a:gd name="T44" fmla="*/ 142 w 198"/>
                <a:gd name="T45" fmla="*/ 219 h 236"/>
                <a:gd name="T46" fmla="*/ 137 w 198"/>
                <a:gd name="T47" fmla="*/ 217 h 236"/>
                <a:gd name="T48" fmla="*/ 131 w 198"/>
                <a:gd name="T49" fmla="*/ 217 h 236"/>
                <a:gd name="T50" fmla="*/ 124 w 198"/>
                <a:gd name="T51" fmla="*/ 217 h 236"/>
                <a:gd name="T52" fmla="*/ 118 w 198"/>
                <a:gd name="T53" fmla="*/ 217 h 236"/>
                <a:gd name="T54" fmla="*/ 112 w 198"/>
                <a:gd name="T55" fmla="*/ 217 h 236"/>
                <a:gd name="T56" fmla="*/ 109 w 198"/>
                <a:gd name="T57" fmla="*/ 217 h 236"/>
                <a:gd name="T58" fmla="*/ 97 w 198"/>
                <a:gd name="T59" fmla="*/ 216 h 236"/>
                <a:gd name="T60" fmla="*/ 87 w 198"/>
                <a:gd name="T61" fmla="*/ 215 h 236"/>
                <a:gd name="T62" fmla="*/ 75 w 198"/>
                <a:gd name="T63" fmla="*/ 214 h 236"/>
                <a:gd name="T64" fmla="*/ 63 w 198"/>
                <a:gd name="T65" fmla="*/ 211 h 236"/>
                <a:gd name="T66" fmla="*/ 51 w 198"/>
                <a:gd name="T67" fmla="*/ 207 h 236"/>
                <a:gd name="T68" fmla="*/ 40 w 198"/>
                <a:gd name="T69" fmla="*/ 199 h 236"/>
                <a:gd name="T70" fmla="*/ 29 w 198"/>
                <a:gd name="T71" fmla="*/ 189 h 236"/>
                <a:gd name="T72" fmla="*/ 17 w 198"/>
                <a:gd name="T73" fmla="*/ 174 h 236"/>
                <a:gd name="T74" fmla="*/ 15 w 198"/>
                <a:gd name="T75" fmla="*/ 157 h 236"/>
                <a:gd name="T76" fmla="*/ 16 w 198"/>
                <a:gd name="T77" fmla="*/ 141 h 236"/>
                <a:gd name="T78" fmla="*/ 21 w 198"/>
                <a:gd name="T79" fmla="*/ 124 h 236"/>
                <a:gd name="T80" fmla="*/ 28 w 198"/>
                <a:gd name="T81" fmla="*/ 109 h 236"/>
                <a:gd name="T82" fmla="*/ 39 w 198"/>
                <a:gd name="T83" fmla="*/ 96 h 236"/>
                <a:gd name="T84" fmla="*/ 50 w 198"/>
                <a:gd name="T85" fmla="*/ 82 h 236"/>
                <a:gd name="T86" fmla="*/ 63 w 198"/>
                <a:gd name="T87" fmla="*/ 70 h 236"/>
                <a:gd name="T88" fmla="*/ 78 w 198"/>
                <a:gd name="T89" fmla="*/ 59 h 236"/>
                <a:gd name="T90" fmla="*/ 94 w 198"/>
                <a:gd name="T91" fmla="*/ 49 h 236"/>
                <a:gd name="T92" fmla="*/ 110 w 198"/>
                <a:gd name="T93" fmla="*/ 39 h 236"/>
                <a:gd name="T94" fmla="*/ 126 w 198"/>
                <a:gd name="T95" fmla="*/ 31 h 236"/>
                <a:gd name="T96" fmla="*/ 142 w 198"/>
                <a:gd name="T97" fmla="*/ 24 h 236"/>
                <a:gd name="T98" fmla="*/ 158 w 198"/>
                <a:gd name="T99" fmla="*/ 19 h 236"/>
                <a:gd name="T100" fmla="*/ 172 w 198"/>
                <a:gd name="T101" fmla="*/ 13 h 236"/>
                <a:gd name="T102" fmla="*/ 186 w 198"/>
                <a:gd name="T103" fmla="*/ 10 h 236"/>
                <a:gd name="T104" fmla="*/ 198 w 198"/>
                <a:gd name="T105" fmla="*/ 7 h 236"/>
                <a:gd name="T106" fmla="*/ 190 w 198"/>
                <a:gd name="T107" fmla="*/ 3 h 236"/>
                <a:gd name="T108" fmla="*/ 177 w 198"/>
                <a:gd name="T109" fmla="*/ 0 h 236"/>
                <a:gd name="T110" fmla="*/ 162 w 198"/>
                <a:gd name="T111" fmla="*/ 3 h 236"/>
                <a:gd name="T112" fmla="*/ 144 w 198"/>
                <a:gd name="T113" fmla="*/ 6 h 236"/>
                <a:gd name="T114" fmla="*/ 124 w 198"/>
                <a:gd name="T115" fmla="*/ 12 h 236"/>
                <a:gd name="T116" fmla="*/ 105 w 198"/>
                <a:gd name="T117" fmla="*/ 19 h 236"/>
                <a:gd name="T118" fmla="*/ 88 w 198"/>
                <a:gd name="T119" fmla="*/ 28 h 236"/>
                <a:gd name="T120" fmla="*/ 73 w 198"/>
                <a:gd name="T121" fmla="*/ 36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0" name="Freeform 316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108 w 128"/>
                <a:gd name="T1" fmla="*/ 61 h 183"/>
                <a:gd name="T2" fmla="*/ 111 w 128"/>
                <a:gd name="T3" fmla="*/ 80 h 183"/>
                <a:gd name="T4" fmla="*/ 109 w 128"/>
                <a:gd name="T5" fmla="*/ 97 h 183"/>
                <a:gd name="T6" fmla="*/ 101 w 128"/>
                <a:gd name="T7" fmla="*/ 110 h 183"/>
                <a:gd name="T8" fmla="*/ 89 w 128"/>
                <a:gd name="T9" fmla="*/ 123 h 183"/>
                <a:gd name="T10" fmla="*/ 75 w 128"/>
                <a:gd name="T11" fmla="*/ 134 h 183"/>
                <a:gd name="T12" fmla="*/ 60 w 128"/>
                <a:gd name="T13" fmla="*/ 145 h 183"/>
                <a:gd name="T14" fmla="*/ 43 w 128"/>
                <a:gd name="T15" fmla="*/ 156 h 183"/>
                <a:gd name="T16" fmla="*/ 29 w 128"/>
                <a:gd name="T17" fmla="*/ 167 h 183"/>
                <a:gd name="T18" fmla="*/ 27 w 128"/>
                <a:gd name="T19" fmla="*/ 170 h 183"/>
                <a:gd name="T20" fmla="*/ 26 w 128"/>
                <a:gd name="T21" fmla="*/ 172 h 183"/>
                <a:gd name="T22" fmla="*/ 26 w 128"/>
                <a:gd name="T23" fmla="*/ 176 h 183"/>
                <a:gd name="T24" fmla="*/ 28 w 128"/>
                <a:gd name="T25" fmla="*/ 179 h 183"/>
                <a:gd name="T26" fmla="*/ 30 w 128"/>
                <a:gd name="T27" fmla="*/ 182 h 183"/>
                <a:gd name="T28" fmla="*/ 34 w 128"/>
                <a:gd name="T29" fmla="*/ 183 h 183"/>
                <a:gd name="T30" fmla="*/ 37 w 128"/>
                <a:gd name="T31" fmla="*/ 183 h 183"/>
                <a:gd name="T32" fmla="*/ 41 w 128"/>
                <a:gd name="T33" fmla="*/ 182 h 183"/>
                <a:gd name="T34" fmla="*/ 58 w 128"/>
                <a:gd name="T35" fmla="*/ 171 h 183"/>
                <a:gd name="T36" fmla="*/ 76 w 128"/>
                <a:gd name="T37" fmla="*/ 160 h 183"/>
                <a:gd name="T38" fmla="*/ 92 w 128"/>
                <a:gd name="T39" fmla="*/ 147 h 183"/>
                <a:gd name="T40" fmla="*/ 108 w 128"/>
                <a:gd name="T41" fmla="*/ 132 h 183"/>
                <a:gd name="T42" fmla="*/ 118 w 128"/>
                <a:gd name="T43" fmla="*/ 116 h 183"/>
                <a:gd name="T44" fmla="*/ 125 w 128"/>
                <a:gd name="T45" fmla="*/ 98 h 183"/>
                <a:gd name="T46" fmla="*/ 128 w 128"/>
                <a:gd name="T47" fmla="*/ 78 h 183"/>
                <a:gd name="T48" fmla="*/ 123 w 128"/>
                <a:gd name="T49" fmla="*/ 58 h 183"/>
                <a:gd name="T50" fmla="*/ 112 w 128"/>
                <a:gd name="T51" fmla="*/ 41 h 183"/>
                <a:gd name="T52" fmla="*/ 98 w 128"/>
                <a:gd name="T53" fmla="*/ 28 h 183"/>
                <a:gd name="T54" fmla="*/ 80 w 128"/>
                <a:gd name="T55" fmla="*/ 16 h 183"/>
                <a:gd name="T56" fmla="*/ 61 w 128"/>
                <a:gd name="T57" fmla="*/ 8 h 183"/>
                <a:gd name="T58" fmla="*/ 41 w 128"/>
                <a:gd name="T59" fmla="*/ 2 h 183"/>
                <a:gd name="T60" fmla="*/ 23 w 128"/>
                <a:gd name="T61" fmla="*/ 0 h 183"/>
                <a:gd name="T62" fmla="*/ 9 w 128"/>
                <a:gd name="T63" fmla="*/ 1 h 183"/>
                <a:gd name="T64" fmla="*/ 0 w 128"/>
                <a:gd name="T65" fmla="*/ 6 h 183"/>
                <a:gd name="T66" fmla="*/ 16 w 128"/>
                <a:gd name="T67" fmla="*/ 10 h 183"/>
                <a:gd name="T68" fmla="*/ 33 w 128"/>
                <a:gd name="T69" fmla="*/ 14 h 183"/>
                <a:gd name="T70" fmla="*/ 48 w 128"/>
                <a:gd name="T71" fmla="*/ 17 h 183"/>
                <a:gd name="T72" fmla="*/ 63 w 128"/>
                <a:gd name="T73" fmla="*/ 22 h 183"/>
                <a:gd name="T74" fmla="*/ 77 w 128"/>
                <a:gd name="T75" fmla="*/ 28 h 183"/>
                <a:gd name="T76" fmla="*/ 90 w 128"/>
                <a:gd name="T77" fmla="*/ 36 h 183"/>
                <a:gd name="T78" fmla="*/ 101 w 128"/>
                <a:gd name="T79" fmla="*/ 46 h 183"/>
                <a:gd name="T80" fmla="*/ 108 w 128"/>
                <a:gd name="T81" fmla="*/ 61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1" name="Freeform 317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101 w 323"/>
                <a:gd name="T1" fmla="*/ 70 h 379"/>
                <a:gd name="T2" fmla="*/ 54 w 323"/>
                <a:gd name="T3" fmla="*/ 115 h 379"/>
                <a:gd name="T4" fmla="*/ 18 w 323"/>
                <a:gd name="T5" fmla="*/ 167 h 379"/>
                <a:gd name="T6" fmla="*/ 0 w 323"/>
                <a:gd name="T7" fmla="*/ 227 h 379"/>
                <a:gd name="T8" fmla="*/ 4 w 323"/>
                <a:gd name="T9" fmla="*/ 267 h 379"/>
                <a:gd name="T10" fmla="*/ 11 w 323"/>
                <a:gd name="T11" fmla="*/ 283 h 379"/>
                <a:gd name="T12" fmla="*/ 21 w 323"/>
                <a:gd name="T13" fmla="*/ 298 h 379"/>
                <a:gd name="T14" fmla="*/ 34 w 323"/>
                <a:gd name="T15" fmla="*/ 311 h 379"/>
                <a:gd name="T16" fmla="*/ 57 w 323"/>
                <a:gd name="T17" fmla="*/ 325 h 379"/>
                <a:gd name="T18" fmla="*/ 87 w 323"/>
                <a:gd name="T19" fmla="*/ 340 h 379"/>
                <a:gd name="T20" fmla="*/ 120 w 323"/>
                <a:gd name="T21" fmla="*/ 351 h 379"/>
                <a:gd name="T22" fmla="*/ 153 w 323"/>
                <a:gd name="T23" fmla="*/ 360 h 379"/>
                <a:gd name="T24" fmla="*/ 187 w 323"/>
                <a:gd name="T25" fmla="*/ 367 h 379"/>
                <a:gd name="T26" fmla="*/ 221 w 323"/>
                <a:gd name="T27" fmla="*/ 372 h 379"/>
                <a:gd name="T28" fmla="*/ 256 w 323"/>
                <a:gd name="T29" fmla="*/ 375 h 379"/>
                <a:gd name="T30" fmla="*/ 290 w 323"/>
                <a:gd name="T31" fmla="*/ 378 h 379"/>
                <a:gd name="T32" fmla="*/ 312 w 323"/>
                <a:gd name="T33" fmla="*/ 379 h 379"/>
                <a:gd name="T34" fmla="*/ 320 w 323"/>
                <a:gd name="T35" fmla="*/ 372 h 379"/>
                <a:gd name="T36" fmla="*/ 323 w 323"/>
                <a:gd name="T37" fmla="*/ 360 h 379"/>
                <a:gd name="T38" fmla="*/ 316 w 323"/>
                <a:gd name="T39" fmla="*/ 352 h 379"/>
                <a:gd name="T40" fmla="*/ 295 w 323"/>
                <a:gd name="T41" fmla="*/ 351 h 379"/>
                <a:gd name="T42" fmla="*/ 263 w 323"/>
                <a:gd name="T43" fmla="*/ 350 h 379"/>
                <a:gd name="T44" fmla="*/ 231 w 323"/>
                <a:gd name="T45" fmla="*/ 348 h 379"/>
                <a:gd name="T46" fmla="*/ 200 w 323"/>
                <a:gd name="T47" fmla="*/ 343 h 379"/>
                <a:gd name="T48" fmla="*/ 168 w 323"/>
                <a:gd name="T49" fmla="*/ 337 h 379"/>
                <a:gd name="T50" fmla="*/ 136 w 323"/>
                <a:gd name="T51" fmla="*/ 329 h 379"/>
                <a:gd name="T52" fmla="*/ 106 w 323"/>
                <a:gd name="T53" fmla="*/ 320 h 379"/>
                <a:gd name="T54" fmla="*/ 76 w 323"/>
                <a:gd name="T55" fmla="*/ 306 h 379"/>
                <a:gd name="T56" fmla="*/ 51 w 323"/>
                <a:gd name="T57" fmla="*/ 291 h 379"/>
                <a:gd name="T58" fmla="*/ 35 w 323"/>
                <a:gd name="T59" fmla="*/ 269 h 379"/>
                <a:gd name="T60" fmla="*/ 31 w 323"/>
                <a:gd name="T61" fmla="*/ 239 h 379"/>
                <a:gd name="T62" fmla="*/ 38 w 323"/>
                <a:gd name="T63" fmla="*/ 197 h 379"/>
                <a:gd name="T64" fmla="*/ 51 w 323"/>
                <a:gd name="T65" fmla="*/ 165 h 379"/>
                <a:gd name="T66" fmla="*/ 68 w 323"/>
                <a:gd name="T67" fmla="*/ 136 h 379"/>
                <a:gd name="T68" fmla="*/ 89 w 323"/>
                <a:gd name="T69" fmla="*/ 111 h 379"/>
                <a:gd name="T70" fmla="*/ 114 w 323"/>
                <a:gd name="T71" fmla="*/ 88 h 379"/>
                <a:gd name="T72" fmla="*/ 144 w 323"/>
                <a:gd name="T73" fmla="*/ 64 h 379"/>
                <a:gd name="T74" fmla="*/ 181 w 323"/>
                <a:gd name="T75" fmla="*/ 41 h 379"/>
                <a:gd name="T76" fmla="*/ 219 w 323"/>
                <a:gd name="T77" fmla="*/ 22 h 379"/>
                <a:gd name="T78" fmla="*/ 253 w 323"/>
                <a:gd name="T79" fmla="*/ 7 h 379"/>
                <a:gd name="T80" fmla="*/ 255 w 323"/>
                <a:gd name="T81" fmla="*/ 0 h 379"/>
                <a:gd name="T82" fmla="*/ 221 w 323"/>
                <a:gd name="T83" fmla="*/ 5 h 379"/>
                <a:gd name="T84" fmla="*/ 181 w 323"/>
                <a:gd name="T85" fmla="*/ 19 h 379"/>
                <a:gd name="T86" fmla="*/ 142 w 323"/>
                <a:gd name="T87" fmla="*/ 39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2" name="Freeform 318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235 w 282"/>
                <a:gd name="T1" fmla="*/ 78 h 253"/>
                <a:gd name="T2" fmla="*/ 248 w 282"/>
                <a:gd name="T3" fmla="*/ 92 h 253"/>
                <a:gd name="T4" fmla="*/ 255 w 282"/>
                <a:gd name="T5" fmla="*/ 108 h 253"/>
                <a:gd name="T6" fmla="*/ 259 w 282"/>
                <a:gd name="T7" fmla="*/ 125 h 253"/>
                <a:gd name="T8" fmla="*/ 259 w 282"/>
                <a:gd name="T9" fmla="*/ 144 h 253"/>
                <a:gd name="T10" fmla="*/ 257 w 282"/>
                <a:gd name="T11" fmla="*/ 159 h 253"/>
                <a:gd name="T12" fmla="*/ 252 w 282"/>
                <a:gd name="T13" fmla="*/ 171 h 253"/>
                <a:gd name="T14" fmla="*/ 244 w 282"/>
                <a:gd name="T15" fmla="*/ 184 h 253"/>
                <a:gd name="T16" fmla="*/ 236 w 282"/>
                <a:gd name="T17" fmla="*/ 194 h 253"/>
                <a:gd name="T18" fmla="*/ 225 w 282"/>
                <a:gd name="T19" fmla="*/ 206 h 253"/>
                <a:gd name="T20" fmla="*/ 215 w 282"/>
                <a:gd name="T21" fmla="*/ 215 h 253"/>
                <a:gd name="T22" fmla="*/ 204 w 282"/>
                <a:gd name="T23" fmla="*/ 225 h 253"/>
                <a:gd name="T24" fmla="*/ 194 w 282"/>
                <a:gd name="T25" fmla="*/ 236 h 253"/>
                <a:gd name="T26" fmla="*/ 191 w 282"/>
                <a:gd name="T27" fmla="*/ 239 h 253"/>
                <a:gd name="T28" fmla="*/ 190 w 282"/>
                <a:gd name="T29" fmla="*/ 242 h 253"/>
                <a:gd name="T30" fmla="*/ 191 w 282"/>
                <a:gd name="T31" fmla="*/ 246 h 253"/>
                <a:gd name="T32" fmla="*/ 194 w 282"/>
                <a:gd name="T33" fmla="*/ 249 h 253"/>
                <a:gd name="T34" fmla="*/ 197 w 282"/>
                <a:gd name="T35" fmla="*/ 252 h 253"/>
                <a:gd name="T36" fmla="*/ 201 w 282"/>
                <a:gd name="T37" fmla="*/ 253 h 253"/>
                <a:gd name="T38" fmla="*/ 205 w 282"/>
                <a:gd name="T39" fmla="*/ 252 h 253"/>
                <a:gd name="T40" fmla="*/ 209 w 282"/>
                <a:gd name="T41" fmla="*/ 249 h 253"/>
                <a:gd name="T42" fmla="*/ 232 w 282"/>
                <a:gd name="T43" fmla="*/ 234 h 253"/>
                <a:gd name="T44" fmla="*/ 251 w 282"/>
                <a:gd name="T45" fmla="*/ 215 h 253"/>
                <a:gd name="T46" fmla="*/ 267 w 282"/>
                <a:gd name="T47" fmla="*/ 192 h 253"/>
                <a:gd name="T48" fmla="*/ 278 w 282"/>
                <a:gd name="T49" fmla="*/ 168 h 253"/>
                <a:gd name="T50" fmla="*/ 282 w 282"/>
                <a:gd name="T51" fmla="*/ 141 h 253"/>
                <a:gd name="T52" fmla="*/ 279 w 282"/>
                <a:gd name="T53" fmla="*/ 116 h 253"/>
                <a:gd name="T54" fmla="*/ 270 w 282"/>
                <a:gd name="T55" fmla="*/ 92 h 253"/>
                <a:gd name="T56" fmla="*/ 251 w 282"/>
                <a:gd name="T57" fmla="*/ 70 h 253"/>
                <a:gd name="T58" fmla="*/ 237 w 282"/>
                <a:gd name="T59" fmla="*/ 59 h 253"/>
                <a:gd name="T60" fmla="*/ 221 w 282"/>
                <a:gd name="T61" fmla="*/ 48 h 253"/>
                <a:gd name="T62" fmla="*/ 202 w 282"/>
                <a:gd name="T63" fmla="*/ 39 h 253"/>
                <a:gd name="T64" fmla="*/ 183 w 282"/>
                <a:gd name="T65" fmla="*/ 31 h 253"/>
                <a:gd name="T66" fmla="*/ 163 w 282"/>
                <a:gd name="T67" fmla="*/ 24 h 253"/>
                <a:gd name="T68" fmla="*/ 142 w 282"/>
                <a:gd name="T69" fmla="*/ 18 h 253"/>
                <a:gd name="T70" fmla="*/ 122 w 282"/>
                <a:gd name="T71" fmla="*/ 13 h 253"/>
                <a:gd name="T72" fmla="*/ 101 w 282"/>
                <a:gd name="T73" fmla="*/ 8 h 253"/>
                <a:gd name="T74" fmla="*/ 82 w 282"/>
                <a:gd name="T75" fmla="*/ 5 h 253"/>
                <a:gd name="T76" fmla="*/ 63 w 282"/>
                <a:gd name="T77" fmla="*/ 2 h 253"/>
                <a:gd name="T78" fmla="*/ 47 w 282"/>
                <a:gd name="T79" fmla="*/ 0 h 253"/>
                <a:gd name="T80" fmla="*/ 32 w 282"/>
                <a:gd name="T81" fmla="*/ 0 h 253"/>
                <a:gd name="T82" fmla="*/ 19 w 282"/>
                <a:gd name="T83" fmla="*/ 0 h 253"/>
                <a:gd name="T84" fmla="*/ 10 w 282"/>
                <a:gd name="T85" fmla="*/ 1 h 253"/>
                <a:gd name="T86" fmla="*/ 4 w 282"/>
                <a:gd name="T87" fmla="*/ 4 h 253"/>
                <a:gd name="T88" fmla="*/ 0 w 282"/>
                <a:gd name="T89" fmla="*/ 6 h 253"/>
                <a:gd name="T90" fmla="*/ 12 w 282"/>
                <a:gd name="T91" fmla="*/ 8 h 253"/>
                <a:gd name="T92" fmla="*/ 25 w 282"/>
                <a:gd name="T93" fmla="*/ 9 h 253"/>
                <a:gd name="T94" fmla="*/ 38 w 282"/>
                <a:gd name="T95" fmla="*/ 12 h 253"/>
                <a:gd name="T96" fmla="*/ 52 w 282"/>
                <a:gd name="T97" fmla="*/ 14 h 253"/>
                <a:gd name="T98" fmla="*/ 67 w 282"/>
                <a:gd name="T99" fmla="*/ 16 h 253"/>
                <a:gd name="T100" fmla="*/ 82 w 282"/>
                <a:gd name="T101" fmla="*/ 18 h 253"/>
                <a:gd name="T102" fmla="*/ 97 w 282"/>
                <a:gd name="T103" fmla="*/ 22 h 253"/>
                <a:gd name="T104" fmla="*/ 114 w 282"/>
                <a:gd name="T105" fmla="*/ 25 h 253"/>
                <a:gd name="T106" fmla="*/ 129 w 282"/>
                <a:gd name="T107" fmla="*/ 30 h 253"/>
                <a:gd name="T108" fmla="*/ 146 w 282"/>
                <a:gd name="T109" fmla="*/ 35 h 253"/>
                <a:gd name="T110" fmla="*/ 162 w 282"/>
                <a:gd name="T111" fmla="*/ 40 h 253"/>
                <a:gd name="T112" fmla="*/ 177 w 282"/>
                <a:gd name="T113" fmla="*/ 46 h 253"/>
                <a:gd name="T114" fmla="*/ 192 w 282"/>
                <a:gd name="T115" fmla="*/ 53 h 253"/>
                <a:gd name="T116" fmla="*/ 208 w 282"/>
                <a:gd name="T117" fmla="*/ 60 h 253"/>
                <a:gd name="T118" fmla="*/ 222 w 282"/>
                <a:gd name="T119" fmla="*/ 69 h 253"/>
                <a:gd name="T120" fmla="*/ 235 w 282"/>
                <a:gd name="T121" fmla="*/ 78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3" name="Freeform 319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128 h 236"/>
                <a:gd name="T2" fmla="*/ 0 w 115"/>
                <a:gd name="T3" fmla="*/ 148 h 236"/>
                <a:gd name="T4" fmla="*/ 5 w 115"/>
                <a:gd name="T5" fmla="*/ 166 h 236"/>
                <a:gd name="T6" fmla="*/ 13 w 115"/>
                <a:gd name="T7" fmla="*/ 184 h 236"/>
                <a:gd name="T8" fmla="*/ 24 w 115"/>
                <a:gd name="T9" fmla="*/ 198 h 236"/>
                <a:gd name="T10" fmla="*/ 39 w 115"/>
                <a:gd name="T11" fmla="*/ 211 h 236"/>
                <a:gd name="T12" fmla="*/ 55 w 115"/>
                <a:gd name="T13" fmla="*/ 223 h 236"/>
                <a:gd name="T14" fmla="*/ 74 w 115"/>
                <a:gd name="T15" fmla="*/ 231 h 236"/>
                <a:gd name="T16" fmla="*/ 92 w 115"/>
                <a:gd name="T17" fmla="*/ 235 h 236"/>
                <a:gd name="T18" fmla="*/ 98 w 115"/>
                <a:gd name="T19" fmla="*/ 236 h 236"/>
                <a:gd name="T20" fmla="*/ 104 w 115"/>
                <a:gd name="T21" fmla="*/ 234 h 236"/>
                <a:gd name="T22" fmla="*/ 109 w 115"/>
                <a:gd name="T23" fmla="*/ 231 h 236"/>
                <a:gd name="T24" fmla="*/ 111 w 115"/>
                <a:gd name="T25" fmla="*/ 226 h 236"/>
                <a:gd name="T26" fmla="*/ 111 w 115"/>
                <a:gd name="T27" fmla="*/ 220 h 236"/>
                <a:gd name="T28" fmla="*/ 110 w 115"/>
                <a:gd name="T29" fmla="*/ 215 h 236"/>
                <a:gd name="T30" fmla="*/ 107 w 115"/>
                <a:gd name="T31" fmla="*/ 210 h 236"/>
                <a:gd name="T32" fmla="*/ 101 w 115"/>
                <a:gd name="T33" fmla="*/ 208 h 236"/>
                <a:gd name="T34" fmla="*/ 82 w 115"/>
                <a:gd name="T35" fmla="*/ 201 h 236"/>
                <a:gd name="T36" fmla="*/ 64 w 115"/>
                <a:gd name="T37" fmla="*/ 192 h 236"/>
                <a:gd name="T38" fmla="*/ 50 w 115"/>
                <a:gd name="T39" fmla="*/ 179 h 236"/>
                <a:gd name="T40" fmla="*/ 40 w 115"/>
                <a:gd name="T41" fmla="*/ 165 h 236"/>
                <a:gd name="T42" fmla="*/ 33 w 115"/>
                <a:gd name="T43" fmla="*/ 148 h 236"/>
                <a:gd name="T44" fmla="*/ 29 w 115"/>
                <a:gd name="T45" fmla="*/ 130 h 236"/>
                <a:gd name="T46" fmla="*/ 29 w 115"/>
                <a:gd name="T47" fmla="*/ 110 h 236"/>
                <a:gd name="T48" fmla="*/ 35 w 115"/>
                <a:gd name="T49" fmla="*/ 89 h 236"/>
                <a:gd name="T50" fmla="*/ 43 w 115"/>
                <a:gd name="T51" fmla="*/ 74 h 236"/>
                <a:gd name="T52" fmla="*/ 56 w 115"/>
                <a:gd name="T53" fmla="*/ 60 h 236"/>
                <a:gd name="T54" fmla="*/ 70 w 115"/>
                <a:gd name="T55" fmla="*/ 46 h 236"/>
                <a:gd name="T56" fmla="*/ 85 w 115"/>
                <a:gd name="T57" fmla="*/ 33 h 236"/>
                <a:gd name="T58" fmla="*/ 98 w 115"/>
                <a:gd name="T59" fmla="*/ 23 h 236"/>
                <a:gd name="T60" fmla="*/ 109 w 115"/>
                <a:gd name="T61" fmla="*/ 12 h 236"/>
                <a:gd name="T62" fmla="*/ 115 w 115"/>
                <a:gd name="T63" fmla="*/ 6 h 236"/>
                <a:gd name="T64" fmla="*/ 115 w 115"/>
                <a:gd name="T65" fmla="*/ 0 h 236"/>
                <a:gd name="T66" fmla="*/ 102 w 115"/>
                <a:gd name="T67" fmla="*/ 4 h 236"/>
                <a:gd name="T68" fmla="*/ 85 w 115"/>
                <a:gd name="T69" fmla="*/ 12 h 236"/>
                <a:gd name="T70" fmla="*/ 68 w 115"/>
                <a:gd name="T71" fmla="*/ 26 h 236"/>
                <a:gd name="T72" fmla="*/ 49 w 115"/>
                <a:gd name="T73" fmla="*/ 42 h 236"/>
                <a:gd name="T74" fmla="*/ 32 w 115"/>
                <a:gd name="T75" fmla="*/ 61 h 236"/>
                <a:gd name="T76" fmla="*/ 17 w 115"/>
                <a:gd name="T77" fmla="*/ 82 h 236"/>
                <a:gd name="T78" fmla="*/ 6 w 115"/>
                <a:gd name="T79" fmla="*/ 105 h 236"/>
                <a:gd name="T80" fmla="*/ 0 w 115"/>
                <a:gd name="T81" fmla="*/ 128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4" name="Freeform 320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208 w 245"/>
                <a:gd name="T1" fmla="*/ 124 h 310"/>
                <a:gd name="T2" fmla="*/ 220 w 245"/>
                <a:gd name="T3" fmla="*/ 144 h 310"/>
                <a:gd name="T4" fmla="*/ 226 w 245"/>
                <a:gd name="T5" fmla="*/ 164 h 310"/>
                <a:gd name="T6" fmla="*/ 222 w 245"/>
                <a:gd name="T7" fmla="*/ 187 h 310"/>
                <a:gd name="T8" fmla="*/ 208 w 245"/>
                <a:gd name="T9" fmla="*/ 209 h 310"/>
                <a:gd name="T10" fmla="*/ 188 w 245"/>
                <a:gd name="T11" fmla="*/ 229 h 310"/>
                <a:gd name="T12" fmla="*/ 166 w 245"/>
                <a:gd name="T13" fmla="*/ 246 h 310"/>
                <a:gd name="T14" fmla="*/ 142 w 245"/>
                <a:gd name="T15" fmla="*/ 264 h 310"/>
                <a:gd name="T16" fmla="*/ 128 w 245"/>
                <a:gd name="T17" fmla="*/ 278 h 310"/>
                <a:gd name="T18" fmla="*/ 124 w 245"/>
                <a:gd name="T19" fmla="*/ 287 h 310"/>
                <a:gd name="T20" fmla="*/ 120 w 245"/>
                <a:gd name="T21" fmla="*/ 296 h 310"/>
                <a:gd name="T22" fmla="*/ 122 w 245"/>
                <a:gd name="T23" fmla="*/ 306 h 310"/>
                <a:gd name="T24" fmla="*/ 131 w 245"/>
                <a:gd name="T25" fmla="*/ 310 h 310"/>
                <a:gd name="T26" fmla="*/ 139 w 245"/>
                <a:gd name="T27" fmla="*/ 309 h 310"/>
                <a:gd name="T28" fmla="*/ 154 w 245"/>
                <a:gd name="T29" fmla="*/ 292 h 310"/>
                <a:gd name="T30" fmla="*/ 180 w 245"/>
                <a:gd name="T31" fmla="*/ 269 h 310"/>
                <a:gd name="T32" fmla="*/ 207 w 245"/>
                <a:gd name="T33" fmla="*/ 246 h 310"/>
                <a:gd name="T34" fmla="*/ 230 w 245"/>
                <a:gd name="T35" fmla="*/ 219 h 310"/>
                <a:gd name="T36" fmla="*/ 244 w 245"/>
                <a:gd name="T37" fmla="*/ 186 h 310"/>
                <a:gd name="T38" fmla="*/ 243 w 245"/>
                <a:gd name="T39" fmla="*/ 152 h 310"/>
                <a:gd name="T40" fmla="*/ 228 w 245"/>
                <a:gd name="T41" fmla="*/ 119 h 310"/>
                <a:gd name="T42" fmla="*/ 203 w 245"/>
                <a:gd name="T43" fmla="*/ 93 h 310"/>
                <a:gd name="T44" fmla="*/ 176 w 245"/>
                <a:gd name="T45" fmla="*/ 76 h 310"/>
                <a:gd name="T46" fmla="*/ 151 w 245"/>
                <a:gd name="T47" fmla="*/ 61 h 310"/>
                <a:gd name="T48" fmla="*/ 122 w 245"/>
                <a:gd name="T49" fmla="*/ 46 h 310"/>
                <a:gd name="T50" fmla="*/ 93 w 245"/>
                <a:gd name="T51" fmla="*/ 31 h 310"/>
                <a:gd name="T52" fmla="*/ 66 w 245"/>
                <a:gd name="T53" fmla="*/ 18 h 310"/>
                <a:gd name="T54" fmla="*/ 40 w 245"/>
                <a:gd name="T55" fmla="*/ 8 h 310"/>
                <a:gd name="T56" fmla="*/ 20 w 245"/>
                <a:gd name="T57" fmla="*/ 1 h 310"/>
                <a:gd name="T58" fmla="*/ 5 w 245"/>
                <a:gd name="T59" fmla="*/ 0 h 310"/>
                <a:gd name="T60" fmla="*/ 11 w 245"/>
                <a:gd name="T61" fmla="*/ 8 h 310"/>
                <a:gd name="T62" fmla="*/ 36 w 245"/>
                <a:gd name="T63" fmla="*/ 20 h 310"/>
                <a:gd name="T64" fmla="*/ 60 w 245"/>
                <a:gd name="T65" fmla="*/ 31 h 310"/>
                <a:gd name="T66" fmla="*/ 86 w 245"/>
                <a:gd name="T67" fmla="*/ 44 h 310"/>
                <a:gd name="T68" fmla="*/ 113 w 245"/>
                <a:gd name="T69" fmla="*/ 57 h 310"/>
                <a:gd name="T70" fmla="*/ 139 w 245"/>
                <a:gd name="T71" fmla="*/ 71 h 310"/>
                <a:gd name="T72" fmla="*/ 165 w 245"/>
                <a:gd name="T73" fmla="*/ 88 h 310"/>
                <a:gd name="T74" fmla="*/ 188 w 245"/>
                <a:gd name="T75" fmla="*/ 106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5" name="Freeform 321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527" name="Group 322"/>
          <p:cNvGrpSpPr>
            <a:grpSpLocks/>
          </p:cNvGrpSpPr>
          <p:nvPr/>
        </p:nvGrpSpPr>
        <p:grpSpPr bwMode="auto">
          <a:xfrm>
            <a:off x="5657850" y="3408363"/>
            <a:ext cx="290513" cy="404812"/>
            <a:chOff x="4290" y="3130"/>
            <a:chExt cx="183" cy="255"/>
          </a:xfrm>
        </p:grpSpPr>
        <p:pic>
          <p:nvPicPr>
            <p:cNvPr id="19590" name="Picture 323" descr="31u_bnrz[1]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4343" y="3211"/>
              <a:ext cx="121" cy="174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9591" name="Freeform 324"/>
            <p:cNvSpPr>
              <a:spLocks/>
            </p:cNvSpPr>
            <p:nvPr/>
          </p:nvSpPr>
          <p:spPr bwMode="auto">
            <a:xfrm>
              <a:off x="4339" y="3143"/>
              <a:ext cx="33" cy="39"/>
            </a:xfrm>
            <a:custGeom>
              <a:avLst/>
              <a:gdLst>
                <a:gd name="T0" fmla="*/ 70 w 199"/>
                <a:gd name="T1" fmla="*/ 29 h 232"/>
                <a:gd name="T2" fmla="*/ 55 w 199"/>
                <a:gd name="T3" fmla="*/ 39 h 232"/>
                <a:gd name="T4" fmla="*/ 42 w 199"/>
                <a:gd name="T5" fmla="*/ 50 h 232"/>
                <a:gd name="T6" fmla="*/ 30 w 199"/>
                <a:gd name="T7" fmla="*/ 63 h 232"/>
                <a:gd name="T8" fmla="*/ 20 w 199"/>
                <a:gd name="T9" fmla="*/ 77 h 232"/>
                <a:gd name="T10" fmla="*/ 12 w 199"/>
                <a:gd name="T11" fmla="*/ 91 h 232"/>
                <a:gd name="T12" fmla="*/ 6 w 199"/>
                <a:gd name="T13" fmla="*/ 108 h 232"/>
                <a:gd name="T14" fmla="*/ 2 w 199"/>
                <a:gd name="T15" fmla="*/ 125 h 232"/>
                <a:gd name="T16" fmla="*/ 0 w 199"/>
                <a:gd name="T17" fmla="*/ 142 h 232"/>
                <a:gd name="T18" fmla="*/ 2 w 199"/>
                <a:gd name="T19" fmla="*/ 166 h 232"/>
                <a:gd name="T20" fmla="*/ 12 w 199"/>
                <a:gd name="T21" fmla="*/ 186 h 232"/>
                <a:gd name="T22" fmla="*/ 26 w 199"/>
                <a:gd name="T23" fmla="*/ 203 h 232"/>
                <a:gd name="T24" fmla="*/ 45 w 199"/>
                <a:gd name="T25" fmla="*/ 216 h 232"/>
                <a:gd name="T26" fmla="*/ 66 w 199"/>
                <a:gd name="T27" fmla="*/ 226 h 232"/>
                <a:gd name="T28" fmla="*/ 88 w 199"/>
                <a:gd name="T29" fmla="*/ 230 h 232"/>
                <a:gd name="T30" fmla="*/ 111 w 199"/>
                <a:gd name="T31" fmla="*/ 232 h 232"/>
                <a:gd name="T32" fmla="*/ 134 w 199"/>
                <a:gd name="T33" fmla="*/ 228 h 232"/>
                <a:gd name="T34" fmla="*/ 138 w 199"/>
                <a:gd name="T35" fmla="*/ 228 h 232"/>
                <a:gd name="T36" fmla="*/ 143 w 199"/>
                <a:gd name="T37" fmla="*/ 226 h 232"/>
                <a:gd name="T38" fmla="*/ 147 w 199"/>
                <a:gd name="T39" fmla="*/ 222 h 232"/>
                <a:gd name="T40" fmla="*/ 148 w 199"/>
                <a:gd name="T41" fmla="*/ 218 h 232"/>
                <a:gd name="T42" fmla="*/ 145 w 199"/>
                <a:gd name="T43" fmla="*/ 212 h 232"/>
                <a:gd name="T44" fmla="*/ 141 w 199"/>
                <a:gd name="T45" fmla="*/ 207 h 232"/>
                <a:gd name="T46" fmla="*/ 135 w 199"/>
                <a:gd name="T47" fmla="*/ 203 h 232"/>
                <a:gd name="T48" fmla="*/ 129 w 199"/>
                <a:gd name="T49" fmla="*/ 201 h 232"/>
                <a:gd name="T50" fmla="*/ 117 w 199"/>
                <a:gd name="T51" fmla="*/ 197 h 232"/>
                <a:gd name="T52" fmla="*/ 105 w 199"/>
                <a:gd name="T53" fmla="*/ 195 h 232"/>
                <a:gd name="T54" fmla="*/ 94 w 199"/>
                <a:gd name="T55" fmla="*/ 193 h 232"/>
                <a:gd name="T56" fmla="*/ 83 w 199"/>
                <a:gd name="T57" fmla="*/ 190 h 232"/>
                <a:gd name="T58" fmla="*/ 73 w 199"/>
                <a:gd name="T59" fmla="*/ 187 h 232"/>
                <a:gd name="T60" fmla="*/ 62 w 199"/>
                <a:gd name="T61" fmla="*/ 182 h 232"/>
                <a:gd name="T62" fmla="*/ 53 w 199"/>
                <a:gd name="T63" fmla="*/ 176 h 232"/>
                <a:gd name="T64" fmla="*/ 43 w 199"/>
                <a:gd name="T65" fmla="*/ 167 h 232"/>
                <a:gd name="T66" fmla="*/ 40 w 199"/>
                <a:gd name="T67" fmla="*/ 128 h 232"/>
                <a:gd name="T68" fmla="*/ 49 w 199"/>
                <a:gd name="T69" fmla="*/ 96 h 232"/>
                <a:gd name="T70" fmla="*/ 68 w 199"/>
                <a:gd name="T71" fmla="*/ 71 h 232"/>
                <a:gd name="T72" fmla="*/ 94 w 199"/>
                <a:gd name="T73" fmla="*/ 50 h 232"/>
                <a:gd name="T74" fmla="*/ 122 w 199"/>
                <a:gd name="T75" fmla="*/ 34 h 232"/>
                <a:gd name="T76" fmla="*/ 151 w 199"/>
                <a:gd name="T77" fmla="*/ 21 h 232"/>
                <a:gd name="T78" fmla="*/ 178 w 199"/>
                <a:gd name="T79" fmla="*/ 12 h 232"/>
                <a:gd name="T80" fmla="*/ 199 w 199"/>
                <a:gd name="T81" fmla="*/ 4 h 232"/>
                <a:gd name="T82" fmla="*/ 186 w 199"/>
                <a:gd name="T83" fmla="*/ 1 h 232"/>
                <a:gd name="T84" fmla="*/ 172 w 199"/>
                <a:gd name="T85" fmla="*/ 0 h 232"/>
                <a:gd name="T86" fmla="*/ 156 w 199"/>
                <a:gd name="T87" fmla="*/ 2 h 232"/>
                <a:gd name="T88" fmla="*/ 138 w 199"/>
                <a:gd name="T89" fmla="*/ 4 h 232"/>
                <a:gd name="T90" fmla="*/ 121 w 199"/>
                <a:gd name="T91" fmla="*/ 10 h 232"/>
                <a:gd name="T92" fmla="*/ 103 w 199"/>
                <a:gd name="T93" fmla="*/ 16 h 232"/>
                <a:gd name="T94" fmla="*/ 86 w 199"/>
                <a:gd name="T95" fmla="*/ 23 h 232"/>
                <a:gd name="T96" fmla="*/ 70 w 199"/>
                <a:gd name="T97" fmla="*/ 29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2" name="Freeform 325"/>
            <p:cNvSpPr>
              <a:spLocks/>
            </p:cNvSpPr>
            <p:nvPr/>
          </p:nvSpPr>
          <p:spPr bwMode="auto">
            <a:xfrm>
              <a:off x="4395" y="3142"/>
              <a:ext cx="22" cy="30"/>
            </a:xfrm>
            <a:custGeom>
              <a:avLst/>
              <a:gdLst>
                <a:gd name="T0" fmla="*/ 108 w 128"/>
                <a:gd name="T1" fmla="*/ 59 h 180"/>
                <a:gd name="T2" fmla="*/ 113 w 128"/>
                <a:gd name="T3" fmla="*/ 77 h 180"/>
                <a:gd name="T4" fmla="*/ 111 w 128"/>
                <a:gd name="T5" fmla="*/ 94 h 180"/>
                <a:gd name="T6" fmla="*/ 103 w 128"/>
                <a:gd name="T7" fmla="*/ 108 h 180"/>
                <a:gd name="T8" fmla="*/ 91 w 128"/>
                <a:gd name="T9" fmla="*/ 121 h 180"/>
                <a:gd name="T10" fmla="*/ 77 w 128"/>
                <a:gd name="T11" fmla="*/ 132 h 180"/>
                <a:gd name="T12" fmla="*/ 61 w 128"/>
                <a:gd name="T13" fmla="*/ 144 h 180"/>
                <a:gd name="T14" fmla="*/ 45 w 128"/>
                <a:gd name="T15" fmla="*/ 154 h 180"/>
                <a:gd name="T16" fmla="*/ 30 w 128"/>
                <a:gd name="T17" fmla="*/ 164 h 180"/>
                <a:gd name="T18" fmla="*/ 28 w 128"/>
                <a:gd name="T19" fmla="*/ 168 h 180"/>
                <a:gd name="T20" fmla="*/ 27 w 128"/>
                <a:gd name="T21" fmla="*/ 170 h 180"/>
                <a:gd name="T22" fmla="*/ 27 w 128"/>
                <a:gd name="T23" fmla="*/ 174 h 180"/>
                <a:gd name="T24" fmla="*/ 28 w 128"/>
                <a:gd name="T25" fmla="*/ 177 h 180"/>
                <a:gd name="T26" fmla="*/ 32 w 128"/>
                <a:gd name="T27" fmla="*/ 179 h 180"/>
                <a:gd name="T28" fmla="*/ 35 w 128"/>
                <a:gd name="T29" fmla="*/ 180 h 180"/>
                <a:gd name="T30" fmla="*/ 37 w 128"/>
                <a:gd name="T31" fmla="*/ 180 h 180"/>
                <a:gd name="T32" fmla="*/ 41 w 128"/>
                <a:gd name="T33" fmla="*/ 179 h 180"/>
                <a:gd name="T34" fmla="*/ 60 w 128"/>
                <a:gd name="T35" fmla="*/ 169 h 180"/>
                <a:gd name="T36" fmla="*/ 77 w 128"/>
                <a:gd name="T37" fmla="*/ 158 h 180"/>
                <a:gd name="T38" fmla="*/ 94 w 128"/>
                <a:gd name="T39" fmla="*/ 145 h 180"/>
                <a:gd name="T40" fmla="*/ 109 w 128"/>
                <a:gd name="T41" fmla="*/ 130 h 180"/>
                <a:gd name="T42" fmla="*/ 120 w 128"/>
                <a:gd name="T43" fmla="*/ 114 h 180"/>
                <a:gd name="T44" fmla="*/ 127 w 128"/>
                <a:gd name="T45" fmla="*/ 95 h 180"/>
                <a:gd name="T46" fmla="*/ 128 w 128"/>
                <a:gd name="T47" fmla="*/ 76 h 180"/>
                <a:gd name="T48" fmla="*/ 123 w 128"/>
                <a:gd name="T49" fmla="*/ 55 h 180"/>
                <a:gd name="T50" fmla="*/ 113 w 128"/>
                <a:gd name="T51" fmla="*/ 39 h 180"/>
                <a:gd name="T52" fmla="*/ 97 w 128"/>
                <a:gd name="T53" fmla="*/ 25 h 180"/>
                <a:gd name="T54" fmla="*/ 79 w 128"/>
                <a:gd name="T55" fmla="*/ 15 h 180"/>
                <a:gd name="T56" fmla="*/ 57 w 128"/>
                <a:gd name="T57" fmla="*/ 7 h 180"/>
                <a:gd name="T58" fmla="*/ 36 w 128"/>
                <a:gd name="T59" fmla="*/ 2 h 180"/>
                <a:gd name="T60" fmla="*/ 19 w 128"/>
                <a:gd name="T61" fmla="*/ 0 h 180"/>
                <a:gd name="T62" fmla="*/ 6 w 128"/>
                <a:gd name="T63" fmla="*/ 0 h 180"/>
                <a:gd name="T64" fmla="*/ 0 w 128"/>
                <a:gd name="T65" fmla="*/ 4 h 180"/>
                <a:gd name="T66" fmla="*/ 14 w 128"/>
                <a:gd name="T67" fmla="*/ 9 h 180"/>
                <a:gd name="T68" fmla="*/ 29 w 128"/>
                <a:gd name="T69" fmla="*/ 14 h 180"/>
                <a:gd name="T70" fmla="*/ 46 w 128"/>
                <a:gd name="T71" fmla="*/ 19 h 180"/>
                <a:gd name="T72" fmla="*/ 61 w 128"/>
                <a:gd name="T73" fmla="*/ 23 h 180"/>
                <a:gd name="T74" fmla="*/ 76 w 128"/>
                <a:gd name="T75" fmla="*/ 29 h 180"/>
                <a:gd name="T76" fmla="*/ 89 w 128"/>
                <a:gd name="T77" fmla="*/ 37 h 180"/>
                <a:gd name="T78" fmla="*/ 100 w 128"/>
                <a:gd name="T79" fmla="*/ 46 h 180"/>
                <a:gd name="T80" fmla="*/ 108 w 128"/>
                <a:gd name="T81" fmla="*/ 59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3" name="Freeform 326"/>
            <p:cNvSpPr>
              <a:spLocks/>
            </p:cNvSpPr>
            <p:nvPr/>
          </p:nvSpPr>
          <p:spPr bwMode="auto">
            <a:xfrm>
              <a:off x="4318" y="3135"/>
              <a:ext cx="54" cy="63"/>
            </a:xfrm>
            <a:custGeom>
              <a:avLst/>
              <a:gdLst>
                <a:gd name="T0" fmla="*/ 100 w 322"/>
                <a:gd name="T1" fmla="*/ 70 h 378"/>
                <a:gd name="T2" fmla="*/ 53 w 322"/>
                <a:gd name="T3" fmla="*/ 115 h 378"/>
                <a:gd name="T4" fmla="*/ 17 w 322"/>
                <a:gd name="T5" fmla="*/ 166 h 378"/>
                <a:gd name="T6" fmla="*/ 0 w 322"/>
                <a:gd name="T7" fmla="*/ 226 h 378"/>
                <a:gd name="T8" fmla="*/ 3 w 322"/>
                <a:gd name="T9" fmla="*/ 266 h 378"/>
                <a:gd name="T10" fmla="*/ 9 w 322"/>
                <a:gd name="T11" fmla="*/ 282 h 378"/>
                <a:gd name="T12" fmla="*/ 19 w 322"/>
                <a:gd name="T13" fmla="*/ 297 h 378"/>
                <a:gd name="T14" fmla="*/ 32 w 322"/>
                <a:gd name="T15" fmla="*/ 310 h 378"/>
                <a:gd name="T16" fmla="*/ 56 w 322"/>
                <a:gd name="T17" fmla="*/ 324 h 378"/>
                <a:gd name="T18" fmla="*/ 86 w 322"/>
                <a:gd name="T19" fmla="*/ 338 h 378"/>
                <a:gd name="T20" fmla="*/ 119 w 322"/>
                <a:gd name="T21" fmla="*/ 350 h 378"/>
                <a:gd name="T22" fmla="*/ 152 w 322"/>
                <a:gd name="T23" fmla="*/ 359 h 378"/>
                <a:gd name="T24" fmla="*/ 186 w 322"/>
                <a:gd name="T25" fmla="*/ 366 h 378"/>
                <a:gd name="T26" fmla="*/ 220 w 322"/>
                <a:gd name="T27" fmla="*/ 371 h 378"/>
                <a:gd name="T28" fmla="*/ 254 w 322"/>
                <a:gd name="T29" fmla="*/ 374 h 378"/>
                <a:gd name="T30" fmla="*/ 289 w 322"/>
                <a:gd name="T31" fmla="*/ 376 h 378"/>
                <a:gd name="T32" fmla="*/ 311 w 322"/>
                <a:gd name="T33" fmla="*/ 378 h 378"/>
                <a:gd name="T34" fmla="*/ 320 w 322"/>
                <a:gd name="T35" fmla="*/ 371 h 378"/>
                <a:gd name="T36" fmla="*/ 322 w 322"/>
                <a:gd name="T37" fmla="*/ 360 h 378"/>
                <a:gd name="T38" fmla="*/ 315 w 322"/>
                <a:gd name="T39" fmla="*/ 352 h 378"/>
                <a:gd name="T40" fmla="*/ 294 w 322"/>
                <a:gd name="T41" fmla="*/ 347 h 378"/>
                <a:gd name="T42" fmla="*/ 263 w 322"/>
                <a:gd name="T43" fmla="*/ 341 h 378"/>
                <a:gd name="T44" fmla="*/ 232 w 322"/>
                <a:gd name="T45" fmla="*/ 336 h 378"/>
                <a:gd name="T46" fmla="*/ 200 w 322"/>
                <a:gd name="T47" fmla="*/ 332 h 378"/>
                <a:gd name="T48" fmla="*/ 170 w 322"/>
                <a:gd name="T49" fmla="*/ 326 h 378"/>
                <a:gd name="T50" fmla="*/ 139 w 322"/>
                <a:gd name="T51" fmla="*/ 318 h 378"/>
                <a:gd name="T52" fmla="*/ 110 w 322"/>
                <a:gd name="T53" fmla="*/ 309 h 378"/>
                <a:gd name="T54" fmla="*/ 80 w 322"/>
                <a:gd name="T55" fmla="*/ 297 h 378"/>
                <a:gd name="T56" fmla="*/ 55 w 322"/>
                <a:gd name="T57" fmla="*/ 281 h 378"/>
                <a:gd name="T58" fmla="*/ 38 w 322"/>
                <a:gd name="T59" fmla="*/ 259 h 378"/>
                <a:gd name="T60" fmla="*/ 34 w 322"/>
                <a:gd name="T61" fmla="*/ 232 h 378"/>
                <a:gd name="T62" fmla="*/ 38 w 322"/>
                <a:gd name="T63" fmla="*/ 200 h 378"/>
                <a:gd name="T64" fmla="*/ 51 w 322"/>
                <a:gd name="T65" fmla="*/ 170 h 378"/>
                <a:gd name="T66" fmla="*/ 71 w 322"/>
                <a:gd name="T67" fmla="*/ 137 h 378"/>
                <a:gd name="T68" fmla="*/ 94 w 322"/>
                <a:gd name="T69" fmla="*/ 110 h 378"/>
                <a:gd name="T70" fmla="*/ 123 w 322"/>
                <a:gd name="T71" fmla="*/ 82 h 378"/>
                <a:gd name="T72" fmla="*/ 153 w 322"/>
                <a:gd name="T73" fmla="*/ 57 h 378"/>
                <a:gd name="T74" fmla="*/ 195 w 322"/>
                <a:gd name="T75" fmla="*/ 38 h 378"/>
                <a:gd name="T76" fmla="*/ 238 w 322"/>
                <a:gd name="T77" fmla="*/ 20 h 378"/>
                <a:gd name="T78" fmla="*/ 264 w 322"/>
                <a:gd name="T79" fmla="*/ 7 h 378"/>
                <a:gd name="T80" fmla="*/ 256 w 322"/>
                <a:gd name="T81" fmla="*/ 0 h 378"/>
                <a:gd name="T82" fmla="*/ 221 w 322"/>
                <a:gd name="T83" fmla="*/ 4 h 378"/>
                <a:gd name="T84" fmla="*/ 180 w 322"/>
                <a:gd name="T85" fmla="*/ 18 h 378"/>
                <a:gd name="T86" fmla="*/ 141 w 322"/>
                <a:gd name="T87" fmla="*/ 38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4" name="Freeform 327"/>
            <p:cNvSpPr>
              <a:spLocks/>
            </p:cNvSpPr>
            <p:nvPr/>
          </p:nvSpPr>
          <p:spPr bwMode="auto">
            <a:xfrm>
              <a:off x="4394" y="3133"/>
              <a:ext cx="47" cy="42"/>
            </a:xfrm>
            <a:custGeom>
              <a:avLst/>
              <a:gdLst>
                <a:gd name="T0" fmla="*/ 235 w 283"/>
                <a:gd name="T1" fmla="*/ 77 h 252"/>
                <a:gd name="T2" fmla="*/ 248 w 283"/>
                <a:gd name="T3" fmla="*/ 91 h 252"/>
                <a:gd name="T4" fmla="*/ 256 w 283"/>
                <a:gd name="T5" fmla="*/ 107 h 252"/>
                <a:gd name="T6" fmla="*/ 259 w 283"/>
                <a:gd name="T7" fmla="*/ 124 h 252"/>
                <a:gd name="T8" fmla="*/ 259 w 283"/>
                <a:gd name="T9" fmla="*/ 142 h 252"/>
                <a:gd name="T10" fmla="*/ 257 w 283"/>
                <a:gd name="T11" fmla="*/ 157 h 252"/>
                <a:gd name="T12" fmla="*/ 252 w 283"/>
                <a:gd name="T13" fmla="*/ 170 h 252"/>
                <a:gd name="T14" fmla="*/ 244 w 283"/>
                <a:gd name="T15" fmla="*/ 183 h 252"/>
                <a:gd name="T16" fmla="*/ 236 w 283"/>
                <a:gd name="T17" fmla="*/ 193 h 252"/>
                <a:gd name="T18" fmla="*/ 225 w 283"/>
                <a:gd name="T19" fmla="*/ 204 h 252"/>
                <a:gd name="T20" fmla="*/ 215 w 283"/>
                <a:gd name="T21" fmla="*/ 214 h 252"/>
                <a:gd name="T22" fmla="*/ 204 w 283"/>
                <a:gd name="T23" fmla="*/ 224 h 252"/>
                <a:gd name="T24" fmla="*/ 194 w 283"/>
                <a:gd name="T25" fmla="*/ 234 h 252"/>
                <a:gd name="T26" fmla="*/ 191 w 283"/>
                <a:gd name="T27" fmla="*/ 238 h 252"/>
                <a:gd name="T28" fmla="*/ 191 w 283"/>
                <a:gd name="T29" fmla="*/ 241 h 252"/>
                <a:gd name="T30" fmla="*/ 191 w 283"/>
                <a:gd name="T31" fmla="*/ 245 h 252"/>
                <a:gd name="T32" fmla="*/ 194 w 283"/>
                <a:gd name="T33" fmla="*/ 248 h 252"/>
                <a:gd name="T34" fmla="*/ 197 w 283"/>
                <a:gd name="T35" fmla="*/ 250 h 252"/>
                <a:gd name="T36" fmla="*/ 202 w 283"/>
                <a:gd name="T37" fmla="*/ 252 h 252"/>
                <a:gd name="T38" fmla="*/ 205 w 283"/>
                <a:gd name="T39" fmla="*/ 250 h 252"/>
                <a:gd name="T40" fmla="*/ 209 w 283"/>
                <a:gd name="T41" fmla="*/ 248 h 252"/>
                <a:gd name="T42" fmla="*/ 232 w 283"/>
                <a:gd name="T43" fmla="*/ 233 h 252"/>
                <a:gd name="T44" fmla="*/ 252 w 283"/>
                <a:gd name="T45" fmla="*/ 214 h 252"/>
                <a:gd name="T46" fmla="*/ 268 w 283"/>
                <a:gd name="T47" fmla="*/ 192 h 252"/>
                <a:gd name="T48" fmla="*/ 278 w 283"/>
                <a:gd name="T49" fmla="*/ 167 h 252"/>
                <a:gd name="T50" fmla="*/ 283 w 283"/>
                <a:gd name="T51" fmla="*/ 141 h 252"/>
                <a:gd name="T52" fmla="*/ 280 w 283"/>
                <a:gd name="T53" fmla="*/ 115 h 252"/>
                <a:gd name="T54" fmla="*/ 271 w 283"/>
                <a:gd name="T55" fmla="*/ 91 h 252"/>
                <a:gd name="T56" fmla="*/ 252 w 283"/>
                <a:gd name="T57" fmla="*/ 69 h 252"/>
                <a:gd name="T58" fmla="*/ 238 w 283"/>
                <a:gd name="T59" fmla="*/ 57 h 252"/>
                <a:gd name="T60" fmla="*/ 222 w 283"/>
                <a:gd name="T61" fmla="*/ 48 h 252"/>
                <a:gd name="T62" fmla="*/ 204 w 283"/>
                <a:gd name="T63" fmla="*/ 39 h 252"/>
                <a:gd name="T64" fmla="*/ 184 w 283"/>
                <a:gd name="T65" fmla="*/ 31 h 252"/>
                <a:gd name="T66" fmla="*/ 164 w 283"/>
                <a:gd name="T67" fmla="*/ 23 h 252"/>
                <a:gd name="T68" fmla="*/ 144 w 283"/>
                <a:gd name="T69" fmla="*/ 17 h 252"/>
                <a:gd name="T70" fmla="*/ 123 w 283"/>
                <a:gd name="T71" fmla="*/ 13 h 252"/>
                <a:gd name="T72" fmla="*/ 103 w 283"/>
                <a:gd name="T73" fmla="*/ 8 h 252"/>
                <a:gd name="T74" fmla="*/ 83 w 283"/>
                <a:gd name="T75" fmla="*/ 5 h 252"/>
                <a:gd name="T76" fmla="*/ 66 w 283"/>
                <a:gd name="T77" fmla="*/ 2 h 252"/>
                <a:gd name="T78" fmla="*/ 48 w 283"/>
                <a:gd name="T79" fmla="*/ 0 h 252"/>
                <a:gd name="T80" fmla="*/ 34 w 283"/>
                <a:gd name="T81" fmla="*/ 0 h 252"/>
                <a:gd name="T82" fmla="*/ 21 w 283"/>
                <a:gd name="T83" fmla="*/ 0 h 252"/>
                <a:gd name="T84" fmla="*/ 11 w 283"/>
                <a:gd name="T85" fmla="*/ 0 h 252"/>
                <a:gd name="T86" fmla="*/ 4 w 283"/>
                <a:gd name="T87" fmla="*/ 2 h 252"/>
                <a:gd name="T88" fmla="*/ 0 w 283"/>
                <a:gd name="T89" fmla="*/ 5 h 252"/>
                <a:gd name="T90" fmla="*/ 12 w 283"/>
                <a:gd name="T91" fmla="*/ 7 h 252"/>
                <a:gd name="T92" fmla="*/ 24 w 283"/>
                <a:gd name="T93" fmla="*/ 8 h 252"/>
                <a:gd name="T94" fmla="*/ 38 w 283"/>
                <a:gd name="T95" fmla="*/ 10 h 252"/>
                <a:gd name="T96" fmla="*/ 52 w 283"/>
                <a:gd name="T97" fmla="*/ 13 h 252"/>
                <a:gd name="T98" fmla="*/ 66 w 283"/>
                <a:gd name="T99" fmla="*/ 16 h 252"/>
                <a:gd name="T100" fmla="*/ 82 w 283"/>
                <a:gd name="T101" fmla="*/ 18 h 252"/>
                <a:gd name="T102" fmla="*/ 98 w 283"/>
                <a:gd name="T103" fmla="*/ 22 h 252"/>
                <a:gd name="T104" fmla="*/ 114 w 283"/>
                <a:gd name="T105" fmla="*/ 25 h 252"/>
                <a:gd name="T106" fmla="*/ 129 w 283"/>
                <a:gd name="T107" fmla="*/ 30 h 252"/>
                <a:gd name="T108" fmla="*/ 146 w 283"/>
                <a:gd name="T109" fmla="*/ 34 h 252"/>
                <a:gd name="T110" fmla="*/ 162 w 283"/>
                <a:gd name="T111" fmla="*/ 39 h 252"/>
                <a:gd name="T112" fmla="*/ 177 w 283"/>
                <a:gd name="T113" fmla="*/ 45 h 252"/>
                <a:gd name="T114" fmla="*/ 193 w 283"/>
                <a:gd name="T115" fmla="*/ 52 h 252"/>
                <a:gd name="T116" fmla="*/ 208 w 283"/>
                <a:gd name="T117" fmla="*/ 60 h 252"/>
                <a:gd name="T118" fmla="*/ 222 w 283"/>
                <a:gd name="T119" fmla="*/ 68 h 252"/>
                <a:gd name="T120" fmla="*/ 235 w 283"/>
                <a:gd name="T121" fmla="*/ 77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5" name="Freeform 328"/>
            <p:cNvSpPr>
              <a:spLocks/>
            </p:cNvSpPr>
            <p:nvPr/>
          </p:nvSpPr>
          <p:spPr bwMode="auto">
            <a:xfrm>
              <a:off x="4298" y="3153"/>
              <a:ext cx="19" cy="39"/>
            </a:xfrm>
            <a:custGeom>
              <a:avLst/>
              <a:gdLst>
                <a:gd name="T0" fmla="*/ 0 w 114"/>
                <a:gd name="T1" fmla="*/ 130 h 238"/>
                <a:gd name="T2" fmla="*/ 0 w 114"/>
                <a:gd name="T3" fmla="*/ 149 h 238"/>
                <a:gd name="T4" fmla="*/ 4 w 114"/>
                <a:gd name="T5" fmla="*/ 168 h 238"/>
                <a:gd name="T6" fmla="*/ 12 w 114"/>
                <a:gd name="T7" fmla="*/ 185 h 238"/>
                <a:gd name="T8" fmla="*/ 24 w 114"/>
                <a:gd name="T9" fmla="*/ 200 h 238"/>
                <a:gd name="T10" fmla="*/ 38 w 114"/>
                <a:gd name="T11" fmla="*/ 213 h 238"/>
                <a:gd name="T12" fmla="*/ 55 w 114"/>
                <a:gd name="T13" fmla="*/ 224 h 238"/>
                <a:gd name="T14" fmla="*/ 73 w 114"/>
                <a:gd name="T15" fmla="*/ 232 h 238"/>
                <a:gd name="T16" fmla="*/ 92 w 114"/>
                <a:gd name="T17" fmla="*/ 237 h 238"/>
                <a:gd name="T18" fmla="*/ 98 w 114"/>
                <a:gd name="T19" fmla="*/ 238 h 238"/>
                <a:gd name="T20" fmla="*/ 104 w 114"/>
                <a:gd name="T21" fmla="*/ 235 h 238"/>
                <a:gd name="T22" fmla="*/ 109 w 114"/>
                <a:gd name="T23" fmla="*/ 232 h 238"/>
                <a:gd name="T24" fmla="*/ 111 w 114"/>
                <a:gd name="T25" fmla="*/ 227 h 238"/>
                <a:gd name="T26" fmla="*/ 111 w 114"/>
                <a:gd name="T27" fmla="*/ 222 h 238"/>
                <a:gd name="T28" fmla="*/ 110 w 114"/>
                <a:gd name="T29" fmla="*/ 216 h 238"/>
                <a:gd name="T30" fmla="*/ 106 w 114"/>
                <a:gd name="T31" fmla="*/ 211 h 238"/>
                <a:gd name="T32" fmla="*/ 100 w 114"/>
                <a:gd name="T33" fmla="*/ 209 h 238"/>
                <a:gd name="T34" fmla="*/ 82 w 114"/>
                <a:gd name="T35" fmla="*/ 202 h 238"/>
                <a:gd name="T36" fmla="*/ 64 w 114"/>
                <a:gd name="T37" fmla="*/ 193 h 238"/>
                <a:gd name="T38" fmla="*/ 50 w 114"/>
                <a:gd name="T39" fmla="*/ 180 h 238"/>
                <a:gd name="T40" fmla="*/ 39 w 114"/>
                <a:gd name="T41" fmla="*/ 167 h 238"/>
                <a:gd name="T42" fmla="*/ 32 w 114"/>
                <a:gd name="T43" fmla="*/ 149 h 238"/>
                <a:gd name="T44" fmla="*/ 29 w 114"/>
                <a:gd name="T45" fmla="*/ 131 h 238"/>
                <a:gd name="T46" fmla="*/ 29 w 114"/>
                <a:gd name="T47" fmla="*/ 111 h 238"/>
                <a:gd name="T48" fmla="*/ 35 w 114"/>
                <a:gd name="T49" fmla="*/ 91 h 238"/>
                <a:gd name="T50" fmla="*/ 42 w 114"/>
                <a:gd name="T51" fmla="*/ 76 h 238"/>
                <a:gd name="T52" fmla="*/ 51 w 114"/>
                <a:gd name="T53" fmla="*/ 62 h 238"/>
                <a:gd name="T54" fmla="*/ 62 w 114"/>
                <a:gd name="T55" fmla="*/ 49 h 238"/>
                <a:gd name="T56" fmla="*/ 73 w 114"/>
                <a:gd name="T57" fmla="*/ 38 h 238"/>
                <a:gd name="T58" fmla="*/ 84 w 114"/>
                <a:gd name="T59" fmla="*/ 28 h 238"/>
                <a:gd name="T60" fmla="*/ 96 w 114"/>
                <a:gd name="T61" fmla="*/ 18 h 238"/>
                <a:gd name="T62" fmla="*/ 106 w 114"/>
                <a:gd name="T63" fmla="*/ 9 h 238"/>
                <a:gd name="T64" fmla="*/ 114 w 114"/>
                <a:gd name="T65" fmla="*/ 1 h 238"/>
                <a:gd name="T66" fmla="*/ 106 w 114"/>
                <a:gd name="T67" fmla="*/ 0 h 238"/>
                <a:gd name="T68" fmla="*/ 93 w 114"/>
                <a:gd name="T69" fmla="*/ 6 h 238"/>
                <a:gd name="T70" fmla="*/ 76 w 114"/>
                <a:gd name="T71" fmla="*/ 18 h 238"/>
                <a:gd name="T72" fmla="*/ 56 w 114"/>
                <a:gd name="T73" fmla="*/ 36 h 238"/>
                <a:gd name="T74" fmla="*/ 37 w 114"/>
                <a:gd name="T75" fmla="*/ 57 h 238"/>
                <a:gd name="T76" fmla="*/ 20 w 114"/>
                <a:gd name="T77" fmla="*/ 80 h 238"/>
                <a:gd name="T78" fmla="*/ 7 w 114"/>
                <a:gd name="T79" fmla="*/ 106 h 238"/>
                <a:gd name="T80" fmla="*/ 0 w 114"/>
                <a:gd name="T81" fmla="*/ 13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6" name="Freeform 329"/>
            <p:cNvSpPr>
              <a:spLocks/>
            </p:cNvSpPr>
            <p:nvPr/>
          </p:nvSpPr>
          <p:spPr bwMode="auto">
            <a:xfrm>
              <a:off x="4432" y="3130"/>
              <a:ext cx="41" cy="52"/>
            </a:xfrm>
            <a:custGeom>
              <a:avLst/>
              <a:gdLst>
                <a:gd name="T0" fmla="*/ 207 w 246"/>
                <a:gd name="T1" fmla="*/ 124 h 310"/>
                <a:gd name="T2" fmla="*/ 219 w 246"/>
                <a:gd name="T3" fmla="*/ 143 h 310"/>
                <a:gd name="T4" fmla="*/ 225 w 246"/>
                <a:gd name="T5" fmla="*/ 164 h 310"/>
                <a:gd name="T6" fmla="*/ 221 w 246"/>
                <a:gd name="T7" fmla="*/ 187 h 310"/>
                <a:gd name="T8" fmla="*/ 208 w 246"/>
                <a:gd name="T9" fmla="*/ 209 h 310"/>
                <a:gd name="T10" fmla="*/ 188 w 246"/>
                <a:gd name="T11" fmla="*/ 228 h 310"/>
                <a:gd name="T12" fmla="*/ 166 w 246"/>
                <a:gd name="T13" fmla="*/ 246 h 310"/>
                <a:gd name="T14" fmla="*/ 143 w 246"/>
                <a:gd name="T15" fmla="*/ 264 h 310"/>
                <a:gd name="T16" fmla="*/ 129 w 246"/>
                <a:gd name="T17" fmla="*/ 278 h 310"/>
                <a:gd name="T18" fmla="*/ 124 w 246"/>
                <a:gd name="T19" fmla="*/ 287 h 310"/>
                <a:gd name="T20" fmla="*/ 120 w 246"/>
                <a:gd name="T21" fmla="*/ 296 h 310"/>
                <a:gd name="T22" fmla="*/ 121 w 246"/>
                <a:gd name="T23" fmla="*/ 305 h 310"/>
                <a:gd name="T24" fmla="*/ 130 w 246"/>
                <a:gd name="T25" fmla="*/ 310 h 310"/>
                <a:gd name="T26" fmla="*/ 139 w 246"/>
                <a:gd name="T27" fmla="*/ 309 h 310"/>
                <a:gd name="T28" fmla="*/ 154 w 246"/>
                <a:gd name="T29" fmla="*/ 293 h 310"/>
                <a:gd name="T30" fmla="*/ 180 w 246"/>
                <a:gd name="T31" fmla="*/ 269 h 310"/>
                <a:gd name="T32" fmla="*/ 207 w 246"/>
                <a:gd name="T33" fmla="*/ 246 h 310"/>
                <a:gd name="T34" fmla="*/ 231 w 246"/>
                <a:gd name="T35" fmla="*/ 219 h 310"/>
                <a:gd name="T36" fmla="*/ 245 w 246"/>
                <a:gd name="T37" fmla="*/ 187 h 310"/>
                <a:gd name="T38" fmla="*/ 242 w 246"/>
                <a:gd name="T39" fmla="*/ 153 h 310"/>
                <a:gd name="T40" fmla="*/ 227 w 246"/>
                <a:gd name="T41" fmla="*/ 120 h 310"/>
                <a:gd name="T42" fmla="*/ 201 w 246"/>
                <a:gd name="T43" fmla="*/ 94 h 310"/>
                <a:gd name="T44" fmla="*/ 177 w 246"/>
                <a:gd name="T45" fmla="*/ 74 h 310"/>
                <a:gd name="T46" fmla="*/ 152 w 246"/>
                <a:gd name="T47" fmla="*/ 60 h 310"/>
                <a:gd name="T48" fmla="*/ 126 w 246"/>
                <a:gd name="T49" fmla="*/ 43 h 310"/>
                <a:gd name="T50" fmla="*/ 98 w 246"/>
                <a:gd name="T51" fmla="*/ 28 h 310"/>
                <a:gd name="T52" fmla="*/ 72 w 246"/>
                <a:gd name="T53" fmla="*/ 16 h 310"/>
                <a:gd name="T54" fmla="*/ 46 w 246"/>
                <a:gd name="T55" fmla="*/ 7 h 310"/>
                <a:gd name="T56" fmla="*/ 24 w 246"/>
                <a:gd name="T57" fmla="*/ 1 h 310"/>
                <a:gd name="T58" fmla="*/ 7 w 246"/>
                <a:gd name="T59" fmla="*/ 1 h 310"/>
                <a:gd name="T60" fmla="*/ 8 w 246"/>
                <a:gd name="T61" fmla="*/ 6 h 310"/>
                <a:gd name="T62" fmla="*/ 28 w 246"/>
                <a:gd name="T63" fmla="*/ 14 h 310"/>
                <a:gd name="T64" fmla="*/ 51 w 246"/>
                <a:gd name="T65" fmla="*/ 24 h 310"/>
                <a:gd name="T66" fmla="*/ 78 w 246"/>
                <a:gd name="T67" fmla="*/ 37 h 310"/>
                <a:gd name="T68" fmla="*/ 106 w 246"/>
                <a:gd name="T69" fmla="*/ 51 h 310"/>
                <a:gd name="T70" fmla="*/ 134 w 246"/>
                <a:gd name="T71" fmla="*/ 69 h 310"/>
                <a:gd name="T72" fmla="*/ 163 w 246"/>
                <a:gd name="T73" fmla="*/ 87 h 310"/>
                <a:gd name="T74" fmla="*/ 187 w 246"/>
                <a:gd name="T75" fmla="*/ 105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7" name="Freeform 330"/>
            <p:cNvSpPr>
              <a:spLocks/>
            </p:cNvSpPr>
            <p:nvPr/>
          </p:nvSpPr>
          <p:spPr bwMode="auto">
            <a:xfrm>
              <a:off x="4387" y="3191"/>
              <a:ext cx="14" cy="31"/>
            </a:xfrm>
            <a:custGeom>
              <a:avLst/>
              <a:gdLst>
                <a:gd name="T0" fmla="*/ 31 w 83"/>
                <a:gd name="T1" fmla="*/ 14 h 187"/>
                <a:gd name="T2" fmla="*/ 29 w 83"/>
                <a:gd name="T3" fmla="*/ 8 h 187"/>
                <a:gd name="T4" fmla="*/ 25 w 83"/>
                <a:gd name="T5" fmla="*/ 3 h 187"/>
                <a:gd name="T6" fmla="*/ 19 w 83"/>
                <a:gd name="T7" fmla="*/ 1 h 187"/>
                <a:gd name="T8" fmla="*/ 14 w 83"/>
                <a:gd name="T9" fmla="*/ 0 h 187"/>
                <a:gd name="T10" fmla="*/ 8 w 83"/>
                <a:gd name="T11" fmla="*/ 2 h 187"/>
                <a:gd name="T12" fmla="*/ 3 w 83"/>
                <a:gd name="T13" fmla="*/ 5 h 187"/>
                <a:gd name="T14" fmla="*/ 0 w 83"/>
                <a:gd name="T15" fmla="*/ 11 h 187"/>
                <a:gd name="T16" fmla="*/ 0 w 83"/>
                <a:gd name="T17" fmla="*/ 17 h 187"/>
                <a:gd name="T18" fmla="*/ 5 w 83"/>
                <a:gd name="T19" fmla="*/ 42 h 187"/>
                <a:gd name="T20" fmla="*/ 15 w 83"/>
                <a:gd name="T21" fmla="*/ 71 h 187"/>
                <a:gd name="T22" fmla="*/ 27 w 83"/>
                <a:gd name="T23" fmla="*/ 100 h 187"/>
                <a:gd name="T24" fmla="*/ 41 w 83"/>
                <a:gd name="T25" fmla="*/ 127 h 187"/>
                <a:gd name="T26" fmla="*/ 55 w 83"/>
                <a:gd name="T27" fmla="*/ 151 h 187"/>
                <a:gd name="T28" fmla="*/ 68 w 83"/>
                <a:gd name="T29" fmla="*/ 171 h 187"/>
                <a:gd name="T30" fmla="*/ 77 w 83"/>
                <a:gd name="T31" fmla="*/ 184 h 187"/>
                <a:gd name="T32" fmla="*/ 83 w 83"/>
                <a:gd name="T33" fmla="*/ 187 h 187"/>
                <a:gd name="T34" fmla="*/ 80 w 83"/>
                <a:gd name="T35" fmla="*/ 174 h 187"/>
                <a:gd name="T36" fmla="*/ 75 w 83"/>
                <a:gd name="T37" fmla="*/ 158 h 187"/>
                <a:gd name="T38" fmla="*/ 68 w 83"/>
                <a:gd name="T39" fmla="*/ 138 h 187"/>
                <a:gd name="T40" fmla="*/ 59 w 83"/>
                <a:gd name="T41" fmla="*/ 113 h 187"/>
                <a:gd name="T42" fmla="*/ 51 w 83"/>
                <a:gd name="T43" fmla="*/ 88 h 187"/>
                <a:gd name="T44" fmla="*/ 43 w 83"/>
                <a:gd name="T45" fmla="*/ 63 h 187"/>
                <a:gd name="T46" fmla="*/ 36 w 83"/>
                <a:gd name="T47" fmla="*/ 38 h 187"/>
                <a:gd name="T48" fmla="*/ 31 w 83"/>
                <a:gd name="T49" fmla="*/ 14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8" name="Freeform 331"/>
            <p:cNvSpPr>
              <a:spLocks/>
            </p:cNvSpPr>
            <p:nvPr/>
          </p:nvSpPr>
          <p:spPr bwMode="auto">
            <a:xfrm>
              <a:off x="4381" y="3174"/>
              <a:ext cx="7" cy="16"/>
            </a:xfrm>
            <a:custGeom>
              <a:avLst/>
              <a:gdLst>
                <a:gd name="T0" fmla="*/ 22 w 44"/>
                <a:gd name="T1" fmla="*/ 10 h 94"/>
                <a:gd name="T2" fmla="*/ 21 w 44"/>
                <a:gd name="T3" fmla="*/ 6 h 94"/>
                <a:gd name="T4" fmla="*/ 18 w 44"/>
                <a:gd name="T5" fmla="*/ 2 h 94"/>
                <a:gd name="T6" fmla="*/ 14 w 44"/>
                <a:gd name="T7" fmla="*/ 0 h 94"/>
                <a:gd name="T8" fmla="*/ 10 w 44"/>
                <a:gd name="T9" fmla="*/ 0 h 94"/>
                <a:gd name="T10" fmla="*/ 6 w 44"/>
                <a:gd name="T11" fmla="*/ 1 h 94"/>
                <a:gd name="T12" fmla="*/ 3 w 44"/>
                <a:gd name="T13" fmla="*/ 3 h 94"/>
                <a:gd name="T14" fmla="*/ 0 w 44"/>
                <a:gd name="T15" fmla="*/ 7 h 94"/>
                <a:gd name="T16" fmla="*/ 0 w 44"/>
                <a:gd name="T17" fmla="*/ 11 h 94"/>
                <a:gd name="T18" fmla="*/ 0 w 44"/>
                <a:gd name="T19" fmla="*/ 24 h 94"/>
                <a:gd name="T20" fmla="*/ 4 w 44"/>
                <a:gd name="T21" fmla="*/ 38 h 94"/>
                <a:gd name="T22" fmla="*/ 8 w 44"/>
                <a:gd name="T23" fmla="*/ 52 h 94"/>
                <a:gd name="T24" fmla="*/ 14 w 44"/>
                <a:gd name="T25" fmla="*/ 65 h 94"/>
                <a:gd name="T26" fmla="*/ 21 w 44"/>
                <a:gd name="T27" fmla="*/ 78 h 94"/>
                <a:gd name="T28" fmla="*/ 28 w 44"/>
                <a:gd name="T29" fmla="*/ 87 h 94"/>
                <a:gd name="T30" fmla="*/ 37 w 44"/>
                <a:gd name="T31" fmla="*/ 93 h 94"/>
                <a:gd name="T32" fmla="*/ 42 w 44"/>
                <a:gd name="T33" fmla="*/ 94 h 94"/>
                <a:gd name="T34" fmla="*/ 44 w 44"/>
                <a:gd name="T35" fmla="*/ 76 h 94"/>
                <a:gd name="T36" fmla="*/ 38 w 44"/>
                <a:gd name="T37" fmla="*/ 54 h 94"/>
                <a:gd name="T38" fmla="*/ 31 w 44"/>
                <a:gd name="T39" fmla="*/ 32 h 94"/>
                <a:gd name="T40" fmla="*/ 22 w 44"/>
                <a:gd name="T41" fmla="*/ 1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9" name="Freeform 332"/>
            <p:cNvSpPr>
              <a:spLocks/>
            </p:cNvSpPr>
            <p:nvPr/>
          </p:nvSpPr>
          <p:spPr bwMode="auto">
            <a:xfrm>
              <a:off x="4375" y="3163"/>
              <a:ext cx="6" cy="9"/>
            </a:xfrm>
            <a:custGeom>
              <a:avLst/>
              <a:gdLst>
                <a:gd name="T0" fmla="*/ 20 w 38"/>
                <a:gd name="T1" fmla="*/ 7 h 54"/>
                <a:gd name="T2" fmla="*/ 20 w 38"/>
                <a:gd name="T3" fmla="*/ 8 h 54"/>
                <a:gd name="T4" fmla="*/ 20 w 38"/>
                <a:gd name="T5" fmla="*/ 8 h 54"/>
                <a:gd name="T6" fmla="*/ 20 w 38"/>
                <a:gd name="T7" fmla="*/ 8 h 54"/>
                <a:gd name="T8" fmla="*/ 20 w 38"/>
                <a:gd name="T9" fmla="*/ 8 h 54"/>
                <a:gd name="T10" fmla="*/ 19 w 38"/>
                <a:gd name="T11" fmla="*/ 4 h 54"/>
                <a:gd name="T12" fmla="*/ 15 w 38"/>
                <a:gd name="T13" fmla="*/ 1 h 54"/>
                <a:gd name="T14" fmla="*/ 12 w 38"/>
                <a:gd name="T15" fmla="*/ 0 h 54"/>
                <a:gd name="T16" fmla="*/ 7 w 38"/>
                <a:gd name="T17" fmla="*/ 0 h 54"/>
                <a:gd name="T18" fmla="*/ 4 w 38"/>
                <a:gd name="T19" fmla="*/ 1 h 54"/>
                <a:gd name="T20" fmla="*/ 1 w 38"/>
                <a:gd name="T21" fmla="*/ 4 h 54"/>
                <a:gd name="T22" fmla="*/ 0 w 38"/>
                <a:gd name="T23" fmla="*/ 8 h 54"/>
                <a:gd name="T24" fmla="*/ 0 w 38"/>
                <a:gd name="T25" fmla="*/ 11 h 54"/>
                <a:gd name="T26" fmla="*/ 1 w 38"/>
                <a:gd name="T27" fmla="*/ 17 h 54"/>
                <a:gd name="T28" fmla="*/ 4 w 38"/>
                <a:gd name="T29" fmla="*/ 24 h 54"/>
                <a:gd name="T30" fmla="*/ 8 w 38"/>
                <a:gd name="T31" fmla="*/ 32 h 54"/>
                <a:gd name="T32" fmla="*/ 14 w 38"/>
                <a:gd name="T33" fmla="*/ 39 h 54"/>
                <a:gd name="T34" fmla="*/ 20 w 38"/>
                <a:gd name="T35" fmla="*/ 46 h 54"/>
                <a:gd name="T36" fmla="*/ 27 w 38"/>
                <a:gd name="T37" fmla="*/ 50 h 54"/>
                <a:gd name="T38" fmla="*/ 33 w 38"/>
                <a:gd name="T39" fmla="*/ 54 h 54"/>
                <a:gd name="T40" fmla="*/ 38 w 38"/>
                <a:gd name="T41" fmla="*/ 54 h 54"/>
                <a:gd name="T42" fmla="*/ 36 w 38"/>
                <a:gd name="T43" fmla="*/ 42 h 54"/>
                <a:gd name="T44" fmla="*/ 32 w 38"/>
                <a:gd name="T45" fmla="*/ 29 h 54"/>
                <a:gd name="T46" fmla="*/ 25 w 38"/>
                <a:gd name="T47" fmla="*/ 16 h 54"/>
                <a:gd name="T48" fmla="*/ 20 w 38"/>
                <a:gd name="T49" fmla="*/ 7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0" name="Freeform 333"/>
            <p:cNvSpPr>
              <a:spLocks/>
            </p:cNvSpPr>
            <p:nvPr/>
          </p:nvSpPr>
          <p:spPr bwMode="auto">
            <a:xfrm>
              <a:off x="4370" y="3155"/>
              <a:ext cx="8" cy="6"/>
            </a:xfrm>
            <a:custGeom>
              <a:avLst/>
              <a:gdLst>
                <a:gd name="T0" fmla="*/ 41 w 52"/>
                <a:gd name="T1" fmla="*/ 27 h 36"/>
                <a:gd name="T2" fmla="*/ 46 w 52"/>
                <a:gd name="T3" fmla="*/ 24 h 36"/>
                <a:gd name="T4" fmla="*/ 51 w 52"/>
                <a:gd name="T5" fmla="*/ 21 h 36"/>
                <a:gd name="T6" fmla="*/ 52 w 52"/>
                <a:gd name="T7" fmla="*/ 16 h 36"/>
                <a:gd name="T8" fmla="*/ 52 w 52"/>
                <a:gd name="T9" fmla="*/ 12 h 36"/>
                <a:gd name="T10" fmla="*/ 50 w 52"/>
                <a:gd name="T11" fmla="*/ 6 h 36"/>
                <a:gd name="T12" fmla="*/ 46 w 52"/>
                <a:gd name="T13" fmla="*/ 2 h 36"/>
                <a:gd name="T14" fmla="*/ 41 w 52"/>
                <a:gd name="T15" fmla="*/ 0 h 36"/>
                <a:gd name="T16" fmla="*/ 36 w 52"/>
                <a:gd name="T17" fmla="*/ 0 h 36"/>
                <a:gd name="T18" fmla="*/ 33 w 52"/>
                <a:gd name="T19" fmla="*/ 0 h 36"/>
                <a:gd name="T20" fmla="*/ 29 w 52"/>
                <a:gd name="T21" fmla="*/ 1 h 36"/>
                <a:gd name="T22" fmla="*/ 21 w 52"/>
                <a:gd name="T23" fmla="*/ 4 h 36"/>
                <a:gd name="T24" fmla="*/ 13 w 52"/>
                <a:gd name="T25" fmla="*/ 8 h 36"/>
                <a:gd name="T26" fmla="*/ 6 w 52"/>
                <a:gd name="T27" fmla="*/ 15 h 36"/>
                <a:gd name="T28" fmla="*/ 3 w 52"/>
                <a:gd name="T29" fmla="*/ 22 h 36"/>
                <a:gd name="T30" fmla="*/ 0 w 52"/>
                <a:gd name="T31" fmla="*/ 29 h 36"/>
                <a:gd name="T32" fmla="*/ 0 w 52"/>
                <a:gd name="T33" fmla="*/ 31 h 36"/>
                <a:gd name="T34" fmla="*/ 4 w 52"/>
                <a:gd name="T35" fmla="*/ 33 h 36"/>
                <a:gd name="T36" fmla="*/ 9 w 52"/>
                <a:gd name="T37" fmla="*/ 36 h 36"/>
                <a:gd name="T38" fmla="*/ 13 w 52"/>
                <a:gd name="T39" fmla="*/ 36 h 36"/>
                <a:gd name="T40" fmla="*/ 18 w 52"/>
                <a:gd name="T41" fmla="*/ 36 h 36"/>
                <a:gd name="T42" fmla="*/ 24 w 52"/>
                <a:gd name="T43" fmla="*/ 33 h 36"/>
                <a:gd name="T44" fmla="*/ 30 w 52"/>
                <a:gd name="T45" fmla="*/ 32 h 36"/>
                <a:gd name="T46" fmla="*/ 36 w 52"/>
                <a:gd name="T47" fmla="*/ 30 h 36"/>
                <a:gd name="T48" fmla="*/ 41 w 52"/>
                <a:gd name="T49" fmla="*/ 27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1" name="Freeform 334"/>
            <p:cNvSpPr>
              <a:spLocks/>
            </p:cNvSpPr>
            <p:nvPr/>
          </p:nvSpPr>
          <p:spPr bwMode="auto">
            <a:xfrm>
              <a:off x="4330" y="3145"/>
              <a:ext cx="33" cy="39"/>
            </a:xfrm>
            <a:custGeom>
              <a:avLst/>
              <a:gdLst>
                <a:gd name="T0" fmla="*/ 73 w 198"/>
                <a:gd name="T1" fmla="*/ 36 h 236"/>
                <a:gd name="T2" fmla="*/ 58 w 198"/>
                <a:gd name="T3" fmla="*/ 46 h 236"/>
                <a:gd name="T4" fmla="*/ 46 w 198"/>
                <a:gd name="T5" fmla="*/ 58 h 236"/>
                <a:gd name="T6" fmla="*/ 33 w 198"/>
                <a:gd name="T7" fmla="*/ 72 h 236"/>
                <a:gd name="T8" fmla="*/ 22 w 198"/>
                <a:gd name="T9" fmla="*/ 85 h 236"/>
                <a:gd name="T10" fmla="*/ 14 w 198"/>
                <a:gd name="T11" fmla="*/ 100 h 236"/>
                <a:gd name="T12" fmla="*/ 7 w 198"/>
                <a:gd name="T13" fmla="*/ 115 h 236"/>
                <a:gd name="T14" fmla="*/ 2 w 198"/>
                <a:gd name="T15" fmla="*/ 130 h 236"/>
                <a:gd name="T16" fmla="*/ 0 w 198"/>
                <a:gd name="T17" fmla="*/ 146 h 236"/>
                <a:gd name="T18" fmla="*/ 2 w 198"/>
                <a:gd name="T19" fmla="*/ 170 h 236"/>
                <a:gd name="T20" fmla="*/ 12 w 198"/>
                <a:gd name="T21" fmla="*/ 190 h 236"/>
                <a:gd name="T22" fmla="*/ 26 w 198"/>
                <a:gd name="T23" fmla="*/ 207 h 236"/>
                <a:gd name="T24" fmla="*/ 43 w 198"/>
                <a:gd name="T25" fmla="*/ 220 h 236"/>
                <a:gd name="T26" fmla="*/ 64 w 198"/>
                <a:gd name="T27" fmla="*/ 229 h 236"/>
                <a:gd name="T28" fmla="*/ 88 w 198"/>
                <a:gd name="T29" fmla="*/ 235 h 236"/>
                <a:gd name="T30" fmla="*/ 110 w 198"/>
                <a:gd name="T31" fmla="*/ 236 h 236"/>
                <a:gd name="T32" fmla="*/ 132 w 198"/>
                <a:gd name="T33" fmla="*/ 232 h 236"/>
                <a:gd name="T34" fmla="*/ 137 w 198"/>
                <a:gd name="T35" fmla="*/ 232 h 236"/>
                <a:gd name="T36" fmla="*/ 142 w 198"/>
                <a:gd name="T37" fmla="*/ 230 h 236"/>
                <a:gd name="T38" fmla="*/ 145 w 198"/>
                <a:gd name="T39" fmla="*/ 226 h 236"/>
                <a:gd name="T40" fmla="*/ 146 w 198"/>
                <a:gd name="T41" fmla="*/ 221 h 236"/>
                <a:gd name="T42" fmla="*/ 145 w 198"/>
                <a:gd name="T43" fmla="*/ 219 h 236"/>
                <a:gd name="T44" fmla="*/ 142 w 198"/>
                <a:gd name="T45" fmla="*/ 219 h 236"/>
                <a:gd name="T46" fmla="*/ 137 w 198"/>
                <a:gd name="T47" fmla="*/ 217 h 236"/>
                <a:gd name="T48" fmla="*/ 131 w 198"/>
                <a:gd name="T49" fmla="*/ 217 h 236"/>
                <a:gd name="T50" fmla="*/ 124 w 198"/>
                <a:gd name="T51" fmla="*/ 217 h 236"/>
                <a:gd name="T52" fmla="*/ 118 w 198"/>
                <a:gd name="T53" fmla="*/ 217 h 236"/>
                <a:gd name="T54" fmla="*/ 112 w 198"/>
                <a:gd name="T55" fmla="*/ 217 h 236"/>
                <a:gd name="T56" fmla="*/ 109 w 198"/>
                <a:gd name="T57" fmla="*/ 217 h 236"/>
                <a:gd name="T58" fmla="*/ 97 w 198"/>
                <a:gd name="T59" fmla="*/ 216 h 236"/>
                <a:gd name="T60" fmla="*/ 87 w 198"/>
                <a:gd name="T61" fmla="*/ 215 h 236"/>
                <a:gd name="T62" fmla="*/ 75 w 198"/>
                <a:gd name="T63" fmla="*/ 214 h 236"/>
                <a:gd name="T64" fmla="*/ 63 w 198"/>
                <a:gd name="T65" fmla="*/ 211 h 236"/>
                <a:gd name="T66" fmla="*/ 51 w 198"/>
                <a:gd name="T67" fmla="*/ 207 h 236"/>
                <a:gd name="T68" fmla="*/ 40 w 198"/>
                <a:gd name="T69" fmla="*/ 199 h 236"/>
                <a:gd name="T70" fmla="*/ 29 w 198"/>
                <a:gd name="T71" fmla="*/ 189 h 236"/>
                <a:gd name="T72" fmla="*/ 17 w 198"/>
                <a:gd name="T73" fmla="*/ 174 h 236"/>
                <a:gd name="T74" fmla="*/ 15 w 198"/>
                <a:gd name="T75" fmla="*/ 157 h 236"/>
                <a:gd name="T76" fmla="*/ 16 w 198"/>
                <a:gd name="T77" fmla="*/ 141 h 236"/>
                <a:gd name="T78" fmla="*/ 21 w 198"/>
                <a:gd name="T79" fmla="*/ 124 h 236"/>
                <a:gd name="T80" fmla="*/ 28 w 198"/>
                <a:gd name="T81" fmla="*/ 109 h 236"/>
                <a:gd name="T82" fmla="*/ 39 w 198"/>
                <a:gd name="T83" fmla="*/ 96 h 236"/>
                <a:gd name="T84" fmla="*/ 50 w 198"/>
                <a:gd name="T85" fmla="*/ 82 h 236"/>
                <a:gd name="T86" fmla="*/ 63 w 198"/>
                <a:gd name="T87" fmla="*/ 70 h 236"/>
                <a:gd name="T88" fmla="*/ 78 w 198"/>
                <a:gd name="T89" fmla="*/ 59 h 236"/>
                <a:gd name="T90" fmla="*/ 94 w 198"/>
                <a:gd name="T91" fmla="*/ 49 h 236"/>
                <a:gd name="T92" fmla="*/ 110 w 198"/>
                <a:gd name="T93" fmla="*/ 39 h 236"/>
                <a:gd name="T94" fmla="*/ 126 w 198"/>
                <a:gd name="T95" fmla="*/ 31 h 236"/>
                <a:gd name="T96" fmla="*/ 142 w 198"/>
                <a:gd name="T97" fmla="*/ 24 h 236"/>
                <a:gd name="T98" fmla="*/ 158 w 198"/>
                <a:gd name="T99" fmla="*/ 19 h 236"/>
                <a:gd name="T100" fmla="*/ 172 w 198"/>
                <a:gd name="T101" fmla="*/ 13 h 236"/>
                <a:gd name="T102" fmla="*/ 186 w 198"/>
                <a:gd name="T103" fmla="*/ 10 h 236"/>
                <a:gd name="T104" fmla="*/ 198 w 198"/>
                <a:gd name="T105" fmla="*/ 7 h 236"/>
                <a:gd name="T106" fmla="*/ 190 w 198"/>
                <a:gd name="T107" fmla="*/ 3 h 236"/>
                <a:gd name="T108" fmla="*/ 177 w 198"/>
                <a:gd name="T109" fmla="*/ 0 h 236"/>
                <a:gd name="T110" fmla="*/ 162 w 198"/>
                <a:gd name="T111" fmla="*/ 3 h 236"/>
                <a:gd name="T112" fmla="*/ 144 w 198"/>
                <a:gd name="T113" fmla="*/ 6 h 236"/>
                <a:gd name="T114" fmla="*/ 124 w 198"/>
                <a:gd name="T115" fmla="*/ 12 h 236"/>
                <a:gd name="T116" fmla="*/ 105 w 198"/>
                <a:gd name="T117" fmla="*/ 19 h 236"/>
                <a:gd name="T118" fmla="*/ 88 w 198"/>
                <a:gd name="T119" fmla="*/ 28 h 236"/>
                <a:gd name="T120" fmla="*/ 73 w 198"/>
                <a:gd name="T121" fmla="*/ 36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2" name="Freeform 335"/>
            <p:cNvSpPr>
              <a:spLocks/>
            </p:cNvSpPr>
            <p:nvPr/>
          </p:nvSpPr>
          <p:spPr bwMode="auto">
            <a:xfrm>
              <a:off x="4386" y="3145"/>
              <a:ext cx="22" cy="30"/>
            </a:xfrm>
            <a:custGeom>
              <a:avLst/>
              <a:gdLst>
                <a:gd name="T0" fmla="*/ 108 w 128"/>
                <a:gd name="T1" fmla="*/ 61 h 183"/>
                <a:gd name="T2" fmla="*/ 111 w 128"/>
                <a:gd name="T3" fmla="*/ 80 h 183"/>
                <a:gd name="T4" fmla="*/ 109 w 128"/>
                <a:gd name="T5" fmla="*/ 97 h 183"/>
                <a:gd name="T6" fmla="*/ 101 w 128"/>
                <a:gd name="T7" fmla="*/ 110 h 183"/>
                <a:gd name="T8" fmla="*/ 89 w 128"/>
                <a:gd name="T9" fmla="*/ 123 h 183"/>
                <a:gd name="T10" fmla="*/ 75 w 128"/>
                <a:gd name="T11" fmla="*/ 134 h 183"/>
                <a:gd name="T12" fmla="*/ 60 w 128"/>
                <a:gd name="T13" fmla="*/ 145 h 183"/>
                <a:gd name="T14" fmla="*/ 43 w 128"/>
                <a:gd name="T15" fmla="*/ 156 h 183"/>
                <a:gd name="T16" fmla="*/ 29 w 128"/>
                <a:gd name="T17" fmla="*/ 167 h 183"/>
                <a:gd name="T18" fmla="*/ 27 w 128"/>
                <a:gd name="T19" fmla="*/ 170 h 183"/>
                <a:gd name="T20" fmla="*/ 26 w 128"/>
                <a:gd name="T21" fmla="*/ 172 h 183"/>
                <a:gd name="T22" fmla="*/ 26 w 128"/>
                <a:gd name="T23" fmla="*/ 176 h 183"/>
                <a:gd name="T24" fmla="*/ 28 w 128"/>
                <a:gd name="T25" fmla="*/ 179 h 183"/>
                <a:gd name="T26" fmla="*/ 30 w 128"/>
                <a:gd name="T27" fmla="*/ 182 h 183"/>
                <a:gd name="T28" fmla="*/ 34 w 128"/>
                <a:gd name="T29" fmla="*/ 183 h 183"/>
                <a:gd name="T30" fmla="*/ 37 w 128"/>
                <a:gd name="T31" fmla="*/ 183 h 183"/>
                <a:gd name="T32" fmla="*/ 41 w 128"/>
                <a:gd name="T33" fmla="*/ 182 h 183"/>
                <a:gd name="T34" fmla="*/ 58 w 128"/>
                <a:gd name="T35" fmla="*/ 171 h 183"/>
                <a:gd name="T36" fmla="*/ 76 w 128"/>
                <a:gd name="T37" fmla="*/ 160 h 183"/>
                <a:gd name="T38" fmla="*/ 92 w 128"/>
                <a:gd name="T39" fmla="*/ 147 h 183"/>
                <a:gd name="T40" fmla="*/ 108 w 128"/>
                <a:gd name="T41" fmla="*/ 132 h 183"/>
                <a:gd name="T42" fmla="*/ 118 w 128"/>
                <a:gd name="T43" fmla="*/ 116 h 183"/>
                <a:gd name="T44" fmla="*/ 125 w 128"/>
                <a:gd name="T45" fmla="*/ 98 h 183"/>
                <a:gd name="T46" fmla="*/ 128 w 128"/>
                <a:gd name="T47" fmla="*/ 78 h 183"/>
                <a:gd name="T48" fmla="*/ 123 w 128"/>
                <a:gd name="T49" fmla="*/ 58 h 183"/>
                <a:gd name="T50" fmla="*/ 112 w 128"/>
                <a:gd name="T51" fmla="*/ 41 h 183"/>
                <a:gd name="T52" fmla="*/ 98 w 128"/>
                <a:gd name="T53" fmla="*/ 28 h 183"/>
                <a:gd name="T54" fmla="*/ 80 w 128"/>
                <a:gd name="T55" fmla="*/ 16 h 183"/>
                <a:gd name="T56" fmla="*/ 61 w 128"/>
                <a:gd name="T57" fmla="*/ 8 h 183"/>
                <a:gd name="T58" fmla="*/ 41 w 128"/>
                <a:gd name="T59" fmla="*/ 2 h 183"/>
                <a:gd name="T60" fmla="*/ 23 w 128"/>
                <a:gd name="T61" fmla="*/ 0 h 183"/>
                <a:gd name="T62" fmla="*/ 9 w 128"/>
                <a:gd name="T63" fmla="*/ 1 h 183"/>
                <a:gd name="T64" fmla="*/ 0 w 128"/>
                <a:gd name="T65" fmla="*/ 6 h 183"/>
                <a:gd name="T66" fmla="*/ 16 w 128"/>
                <a:gd name="T67" fmla="*/ 10 h 183"/>
                <a:gd name="T68" fmla="*/ 33 w 128"/>
                <a:gd name="T69" fmla="*/ 14 h 183"/>
                <a:gd name="T70" fmla="*/ 48 w 128"/>
                <a:gd name="T71" fmla="*/ 17 h 183"/>
                <a:gd name="T72" fmla="*/ 63 w 128"/>
                <a:gd name="T73" fmla="*/ 22 h 183"/>
                <a:gd name="T74" fmla="*/ 77 w 128"/>
                <a:gd name="T75" fmla="*/ 28 h 183"/>
                <a:gd name="T76" fmla="*/ 90 w 128"/>
                <a:gd name="T77" fmla="*/ 36 h 183"/>
                <a:gd name="T78" fmla="*/ 101 w 128"/>
                <a:gd name="T79" fmla="*/ 46 h 183"/>
                <a:gd name="T80" fmla="*/ 108 w 128"/>
                <a:gd name="T81" fmla="*/ 61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3" name="Freeform 336"/>
            <p:cNvSpPr>
              <a:spLocks/>
            </p:cNvSpPr>
            <p:nvPr/>
          </p:nvSpPr>
          <p:spPr bwMode="auto">
            <a:xfrm>
              <a:off x="4309" y="3138"/>
              <a:ext cx="53" cy="63"/>
            </a:xfrm>
            <a:custGeom>
              <a:avLst/>
              <a:gdLst>
                <a:gd name="T0" fmla="*/ 101 w 323"/>
                <a:gd name="T1" fmla="*/ 70 h 379"/>
                <a:gd name="T2" fmla="*/ 54 w 323"/>
                <a:gd name="T3" fmla="*/ 115 h 379"/>
                <a:gd name="T4" fmla="*/ 18 w 323"/>
                <a:gd name="T5" fmla="*/ 167 h 379"/>
                <a:gd name="T6" fmla="*/ 0 w 323"/>
                <a:gd name="T7" fmla="*/ 227 h 379"/>
                <a:gd name="T8" fmla="*/ 4 w 323"/>
                <a:gd name="T9" fmla="*/ 267 h 379"/>
                <a:gd name="T10" fmla="*/ 11 w 323"/>
                <a:gd name="T11" fmla="*/ 283 h 379"/>
                <a:gd name="T12" fmla="*/ 21 w 323"/>
                <a:gd name="T13" fmla="*/ 298 h 379"/>
                <a:gd name="T14" fmla="*/ 34 w 323"/>
                <a:gd name="T15" fmla="*/ 311 h 379"/>
                <a:gd name="T16" fmla="*/ 57 w 323"/>
                <a:gd name="T17" fmla="*/ 325 h 379"/>
                <a:gd name="T18" fmla="*/ 87 w 323"/>
                <a:gd name="T19" fmla="*/ 340 h 379"/>
                <a:gd name="T20" fmla="*/ 120 w 323"/>
                <a:gd name="T21" fmla="*/ 351 h 379"/>
                <a:gd name="T22" fmla="*/ 153 w 323"/>
                <a:gd name="T23" fmla="*/ 360 h 379"/>
                <a:gd name="T24" fmla="*/ 187 w 323"/>
                <a:gd name="T25" fmla="*/ 367 h 379"/>
                <a:gd name="T26" fmla="*/ 221 w 323"/>
                <a:gd name="T27" fmla="*/ 372 h 379"/>
                <a:gd name="T28" fmla="*/ 256 w 323"/>
                <a:gd name="T29" fmla="*/ 375 h 379"/>
                <a:gd name="T30" fmla="*/ 290 w 323"/>
                <a:gd name="T31" fmla="*/ 378 h 379"/>
                <a:gd name="T32" fmla="*/ 312 w 323"/>
                <a:gd name="T33" fmla="*/ 379 h 379"/>
                <a:gd name="T34" fmla="*/ 320 w 323"/>
                <a:gd name="T35" fmla="*/ 372 h 379"/>
                <a:gd name="T36" fmla="*/ 323 w 323"/>
                <a:gd name="T37" fmla="*/ 360 h 379"/>
                <a:gd name="T38" fmla="*/ 316 w 323"/>
                <a:gd name="T39" fmla="*/ 352 h 379"/>
                <a:gd name="T40" fmla="*/ 295 w 323"/>
                <a:gd name="T41" fmla="*/ 351 h 379"/>
                <a:gd name="T42" fmla="*/ 263 w 323"/>
                <a:gd name="T43" fmla="*/ 350 h 379"/>
                <a:gd name="T44" fmla="*/ 231 w 323"/>
                <a:gd name="T45" fmla="*/ 348 h 379"/>
                <a:gd name="T46" fmla="*/ 200 w 323"/>
                <a:gd name="T47" fmla="*/ 343 h 379"/>
                <a:gd name="T48" fmla="*/ 168 w 323"/>
                <a:gd name="T49" fmla="*/ 337 h 379"/>
                <a:gd name="T50" fmla="*/ 136 w 323"/>
                <a:gd name="T51" fmla="*/ 329 h 379"/>
                <a:gd name="T52" fmla="*/ 106 w 323"/>
                <a:gd name="T53" fmla="*/ 320 h 379"/>
                <a:gd name="T54" fmla="*/ 76 w 323"/>
                <a:gd name="T55" fmla="*/ 306 h 379"/>
                <a:gd name="T56" fmla="*/ 51 w 323"/>
                <a:gd name="T57" fmla="*/ 291 h 379"/>
                <a:gd name="T58" fmla="*/ 35 w 323"/>
                <a:gd name="T59" fmla="*/ 269 h 379"/>
                <a:gd name="T60" fmla="*/ 31 w 323"/>
                <a:gd name="T61" fmla="*/ 239 h 379"/>
                <a:gd name="T62" fmla="*/ 38 w 323"/>
                <a:gd name="T63" fmla="*/ 197 h 379"/>
                <a:gd name="T64" fmla="*/ 51 w 323"/>
                <a:gd name="T65" fmla="*/ 165 h 379"/>
                <a:gd name="T66" fmla="*/ 68 w 323"/>
                <a:gd name="T67" fmla="*/ 136 h 379"/>
                <a:gd name="T68" fmla="*/ 89 w 323"/>
                <a:gd name="T69" fmla="*/ 111 h 379"/>
                <a:gd name="T70" fmla="*/ 114 w 323"/>
                <a:gd name="T71" fmla="*/ 88 h 379"/>
                <a:gd name="T72" fmla="*/ 144 w 323"/>
                <a:gd name="T73" fmla="*/ 64 h 379"/>
                <a:gd name="T74" fmla="*/ 181 w 323"/>
                <a:gd name="T75" fmla="*/ 41 h 379"/>
                <a:gd name="T76" fmla="*/ 219 w 323"/>
                <a:gd name="T77" fmla="*/ 22 h 379"/>
                <a:gd name="T78" fmla="*/ 253 w 323"/>
                <a:gd name="T79" fmla="*/ 7 h 379"/>
                <a:gd name="T80" fmla="*/ 255 w 323"/>
                <a:gd name="T81" fmla="*/ 0 h 379"/>
                <a:gd name="T82" fmla="*/ 221 w 323"/>
                <a:gd name="T83" fmla="*/ 5 h 379"/>
                <a:gd name="T84" fmla="*/ 181 w 323"/>
                <a:gd name="T85" fmla="*/ 19 h 379"/>
                <a:gd name="T86" fmla="*/ 142 w 323"/>
                <a:gd name="T87" fmla="*/ 39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4" name="Freeform 337"/>
            <p:cNvSpPr>
              <a:spLocks/>
            </p:cNvSpPr>
            <p:nvPr/>
          </p:nvSpPr>
          <p:spPr bwMode="auto">
            <a:xfrm>
              <a:off x="4384" y="3136"/>
              <a:ext cx="47" cy="42"/>
            </a:xfrm>
            <a:custGeom>
              <a:avLst/>
              <a:gdLst>
                <a:gd name="T0" fmla="*/ 235 w 282"/>
                <a:gd name="T1" fmla="*/ 78 h 253"/>
                <a:gd name="T2" fmla="*/ 248 w 282"/>
                <a:gd name="T3" fmla="*/ 92 h 253"/>
                <a:gd name="T4" fmla="*/ 255 w 282"/>
                <a:gd name="T5" fmla="*/ 108 h 253"/>
                <a:gd name="T6" fmla="*/ 259 w 282"/>
                <a:gd name="T7" fmla="*/ 125 h 253"/>
                <a:gd name="T8" fmla="*/ 259 w 282"/>
                <a:gd name="T9" fmla="*/ 144 h 253"/>
                <a:gd name="T10" fmla="*/ 257 w 282"/>
                <a:gd name="T11" fmla="*/ 159 h 253"/>
                <a:gd name="T12" fmla="*/ 252 w 282"/>
                <a:gd name="T13" fmla="*/ 171 h 253"/>
                <a:gd name="T14" fmla="*/ 244 w 282"/>
                <a:gd name="T15" fmla="*/ 184 h 253"/>
                <a:gd name="T16" fmla="*/ 236 w 282"/>
                <a:gd name="T17" fmla="*/ 194 h 253"/>
                <a:gd name="T18" fmla="*/ 225 w 282"/>
                <a:gd name="T19" fmla="*/ 206 h 253"/>
                <a:gd name="T20" fmla="*/ 215 w 282"/>
                <a:gd name="T21" fmla="*/ 215 h 253"/>
                <a:gd name="T22" fmla="*/ 204 w 282"/>
                <a:gd name="T23" fmla="*/ 225 h 253"/>
                <a:gd name="T24" fmla="*/ 194 w 282"/>
                <a:gd name="T25" fmla="*/ 236 h 253"/>
                <a:gd name="T26" fmla="*/ 191 w 282"/>
                <a:gd name="T27" fmla="*/ 239 h 253"/>
                <a:gd name="T28" fmla="*/ 190 w 282"/>
                <a:gd name="T29" fmla="*/ 242 h 253"/>
                <a:gd name="T30" fmla="*/ 191 w 282"/>
                <a:gd name="T31" fmla="*/ 246 h 253"/>
                <a:gd name="T32" fmla="*/ 194 w 282"/>
                <a:gd name="T33" fmla="*/ 249 h 253"/>
                <a:gd name="T34" fmla="*/ 197 w 282"/>
                <a:gd name="T35" fmla="*/ 252 h 253"/>
                <a:gd name="T36" fmla="*/ 201 w 282"/>
                <a:gd name="T37" fmla="*/ 253 h 253"/>
                <a:gd name="T38" fmla="*/ 205 w 282"/>
                <a:gd name="T39" fmla="*/ 252 h 253"/>
                <a:gd name="T40" fmla="*/ 209 w 282"/>
                <a:gd name="T41" fmla="*/ 249 h 253"/>
                <a:gd name="T42" fmla="*/ 232 w 282"/>
                <a:gd name="T43" fmla="*/ 234 h 253"/>
                <a:gd name="T44" fmla="*/ 251 w 282"/>
                <a:gd name="T45" fmla="*/ 215 h 253"/>
                <a:gd name="T46" fmla="*/ 267 w 282"/>
                <a:gd name="T47" fmla="*/ 192 h 253"/>
                <a:gd name="T48" fmla="*/ 278 w 282"/>
                <a:gd name="T49" fmla="*/ 168 h 253"/>
                <a:gd name="T50" fmla="*/ 282 w 282"/>
                <a:gd name="T51" fmla="*/ 141 h 253"/>
                <a:gd name="T52" fmla="*/ 279 w 282"/>
                <a:gd name="T53" fmla="*/ 116 h 253"/>
                <a:gd name="T54" fmla="*/ 270 w 282"/>
                <a:gd name="T55" fmla="*/ 92 h 253"/>
                <a:gd name="T56" fmla="*/ 251 w 282"/>
                <a:gd name="T57" fmla="*/ 70 h 253"/>
                <a:gd name="T58" fmla="*/ 237 w 282"/>
                <a:gd name="T59" fmla="*/ 59 h 253"/>
                <a:gd name="T60" fmla="*/ 221 w 282"/>
                <a:gd name="T61" fmla="*/ 48 h 253"/>
                <a:gd name="T62" fmla="*/ 202 w 282"/>
                <a:gd name="T63" fmla="*/ 39 h 253"/>
                <a:gd name="T64" fmla="*/ 183 w 282"/>
                <a:gd name="T65" fmla="*/ 31 h 253"/>
                <a:gd name="T66" fmla="*/ 163 w 282"/>
                <a:gd name="T67" fmla="*/ 24 h 253"/>
                <a:gd name="T68" fmla="*/ 142 w 282"/>
                <a:gd name="T69" fmla="*/ 18 h 253"/>
                <a:gd name="T70" fmla="*/ 122 w 282"/>
                <a:gd name="T71" fmla="*/ 13 h 253"/>
                <a:gd name="T72" fmla="*/ 101 w 282"/>
                <a:gd name="T73" fmla="*/ 8 h 253"/>
                <a:gd name="T74" fmla="*/ 82 w 282"/>
                <a:gd name="T75" fmla="*/ 5 h 253"/>
                <a:gd name="T76" fmla="*/ 63 w 282"/>
                <a:gd name="T77" fmla="*/ 2 h 253"/>
                <a:gd name="T78" fmla="*/ 47 w 282"/>
                <a:gd name="T79" fmla="*/ 0 h 253"/>
                <a:gd name="T80" fmla="*/ 32 w 282"/>
                <a:gd name="T81" fmla="*/ 0 h 253"/>
                <a:gd name="T82" fmla="*/ 19 w 282"/>
                <a:gd name="T83" fmla="*/ 0 h 253"/>
                <a:gd name="T84" fmla="*/ 10 w 282"/>
                <a:gd name="T85" fmla="*/ 1 h 253"/>
                <a:gd name="T86" fmla="*/ 4 w 282"/>
                <a:gd name="T87" fmla="*/ 4 h 253"/>
                <a:gd name="T88" fmla="*/ 0 w 282"/>
                <a:gd name="T89" fmla="*/ 6 h 253"/>
                <a:gd name="T90" fmla="*/ 12 w 282"/>
                <a:gd name="T91" fmla="*/ 8 h 253"/>
                <a:gd name="T92" fmla="*/ 25 w 282"/>
                <a:gd name="T93" fmla="*/ 9 h 253"/>
                <a:gd name="T94" fmla="*/ 38 w 282"/>
                <a:gd name="T95" fmla="*/ 12 h 253"/>
                <a:gd name="T96" fmla="*/ 52 w 282"/>
                <a:gd name="T97" fmla="*/ 14 h 253"/>
                <a:gd name="T98" fmla="*/ 67 w 282"/>
                <a:gd name="T99" fmla="*/ 16 h 253"/>
                <a:gd name="T100" fmla="*/ 82 w 282"/>
                <a:gd name="T101" fmla="*/ 18 h 253"/>
                <a:gd name="T102" fmla="*/ 97 w 282"/>
                <a:gd name="T103" fmla="*/ 22 h 253"/>
                <a:gd name="T104" fmla="*/ 114 w 282"/>
                <a:gd name="T105" fmla="*/ 25 h 253"/>
                <a:gd name="T106" fmla="*/ 129 w 282"/>
                <a:gd name="T107" fmla="*/ 30 h 253"/>
                <a:gd name="T108" fmla="*/ 146 w 282"/>
                <a:gd name="T109" fmla="*/ 35 h 253"/>
                <a:gd name="T110" fmla="*/ 162 w 282"/>
                <a:gd name="T111" fmla="*/ 40 h 253"/>
                <a:gd name="T112" fmla="*/ 177 w 282"/>
                <a:gd name="T113" fmla="*/ 46 h 253"/>
                <a:gd name="T114" fmla="*/ 192 w 282"/>
                <a:gd name="T115" fmla="*/ 53 h 253"/>
                <a:gd name="T116" fmla="*/ 208 w 282"/>
                <a:gd name="T117" fmla="*/ 60 h 253"/>
                <a:gd name="T118" fmla="*/ 222 w 282"/>
                <a:gd name="T119" fmla="*/ 69 h 253"/>
                <a:gd name="T120" fmla="*/ 235 w 282"/>
                <a:gd name="T121" fmla="*/ 78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5" name="Freeform 338"/>
            <p:cNvSpPr>
              <a:spLocks/>
            </p:cNvSpPr>
            <p:nvPr/>
          </p:nvSpPr>
          <p:spPr bwMode="auto">
            <a:xfrm>
              <a:off x="4290" y="3159"/>
              <a:ext cx="19" cy="39"/>
            </a:xfrm>
            <a:custGeom>
              <a:avLst/>
              <a:gdLst>
                <a:gd name="T0" fmla="*/ 0 w 115"/>
                <a:gd name="T1" fmla="*/ 128 h 236"/>
                <a:gd name="T2" fmla="*/ 0 w 115"/>
                <a:gd name="T3" fmla="*/ 148 h 236"/>
                <a:gd name="T4" fmla="*/ 5 w 115"/>
                <a:gd name="T5" fmla="*/ 166 h 236"/>
                <a:gd name="T6" fmla="*/ 13 w 115"/>
                <a:gd name="T7" fmla="*/ 184 h 236"/>
                <a:gd name="T8" fmla="*/ 24 w 115"/>
                <a:gd name="T9" fmla="*/ 198 h 236"/>
                <a:gd name="T10" fmla="*/ 39 w 115"/>
                <a:gd name="T11" fmla="*/ 211 h 236"/>
                <a:gd name="T12" fmla="*/ 55 w 115"/>
                <a:gd name="T13" fmla="*/ 223 h 236"/>
                <a:gd name="T14" fmla="*/ 74 w 115"/>
                <a:gd name="T15" fmla="*/ 231 h 236"/>
                <a:gd name="T16" fmla="*/ 92 w 115"/>
                <a:gd name="T17" fmla="*/ 235 h 236"/>
                <a:gd name="T18" fmla="*/ 98 w 115"/>
                <a:gd name="T19" fmla="*/ 236 h 236"/>
                <a:gd name="T20" fmla="*/ 104 w 115"/>
                <a:gd name="T21" fmla="*/ 234 h 236"/>
                <a:gd name="T22" fmla="*/ 109 w 115"/>
                <a:gd name="T23" fmla="*/ 231 h 236"/>
                <a:gd name="T24" fmla="*/ 111 w 115"/>
                <a:gd name="T25" fmla="*/ 226 h 236"/>
                <a:gd name="T26" fmla="*/ 111 w 115"/>
                <a:gd name="T27" fmla="*/ 220 h 236"/>
                <a:gd name="T28" fmla="*/ 110 w 115"/>
                <a:gd name="T29" fmla="*/ 215 h 236"/>
                <a:gd name="T30" fmla="*/ 107 w 115"/>
                <a:gd name="T31" fmla="*/ 210 h 236"/>
                <a:gd name="T32" fmla="*/ 101 w 115"/>
                <a:gd name="T33" fmla="*/ 208 h 236"/>
                <a:gd name="T34" fmla="*/ 82 w 115"/>
                <a:gd name="T35" fmla="*/ 201 h 236"/>
                <a:gd name="T36" fmla="*/ 64 w 115"/>
                <a:gd name="T37" fmla="*/ 192 h 236"/>
                <a:gd name="T38" fmla="*/ 50 w 115"/>
                <a:gd name="T39" fmla="*/ 179 h 236"/>
                <a:gd name="T40" fmla="*/ 40 w 115"/>
                <a:gd name="T41" fmla="*/ 165 h 236"/>
                <a:gd name="T42" fmla="*/ 33 w 115"/>
                <a:gd name="T43" fmla="*/ 148 h 236"/>
                <a:gd name="T44" fmla="*/ 29 w 115"/>
                <a:gd name="T45" fmla="*/ 130 h 236"/>
                <a:gd name="T46" fmla="*/ 29 w 115"/>
                <a:gd name="T47" fmla="*/ 110 h 236"/>
                <a:gd name="T48" fmla="*/ 35 w 115"/>
                <a:gd name="T49" fmla="*/ 89 h 236"/>
                <a:gd name="T50" fmla="*/ 43 w 115"/>
                <a:gd name="T51" fmla="*/ 74 h 236"/>
                <a:gd name="T52" fmla="*/ 56 w 115"/>
                <a:gd name="T53" fmla="*/ 60 h 236"/>
                <a:gd name="T54" fmla="*/ 70 w 115"/>
                <a:gd name="T55" fmla="*/ 46 h 236"/>
                <a:gd name="T56" fmla="*/ 85 w 115"/>
                <a:gd name="T57" fmla="*/ 33 h 236"/>
                <a:gd name="T58" fmla="*/ 98 w 115"/>
                <a:gd name="T59" fmla="*/ 23 h 236"/>
                <a:gd name="T60" fmla="*/ 109 w 115"/>
                <a:gd name="T61" fmla="*/ 12 h 236"/>
                <a:gd name="T62" fmla="*/ 115 w 115"/>
                <a:gd name="T63" fmla="*/ 6 h 236"/>
                <a:gd name="T64" fmla="*/ 115 w 115"/>
                <a:gd name="T65" fmla="*/ 0 h 236"/>
                <a:gd name="T66" fmla="*/ 102 w 115"/>
                <a:gd name="T67" fmla="*/ 4 h 236"/>
                <a:gd name="T68" fmla="*/ 85 w 115"/>
                <a:gd name="T69" fmla="*/ 12 h 236"/>
                <a:gd name="T70" fmla="*/ 68 w 115"/>
                <a:gd name="T71" fmla="*/ 26 h 236"/>
                <a:gd name="T72" fmla="*/ 49 w 115"/>
                <a:gd name="T73" fmla="*/ 42 h 236"/>
                <a:gd name="T74" fmla="*/ 32 w 115"/>
                <a:gd name="T75" fmla="*/ 61 h 236"/>
                <a:gd name="T76" fmla="*/ 17 w 115"/>
                <a:gd name="T77" fmla="*/ 82 h 236"/>
                <a:gd name="T78" fmla="*/ 6 w 115"/>
                <a:gd name="T79" fmla="*/ 105 h 236"/>
                <a:gd name="T80" fmla="*/ 0 w 115"/>
                <a:gd name="T81" fmla="*/ 128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6" name="Freeform 339"/>
            <p:cNvSpPr>
              <a:spLocks/>
            </p:cNvSpPr>
            <p:nvPr/>
          </p:nvSpPr>
          <p:spPr bwMode="auto">
            <a:xfrm>
              <a:off x="4423" y="3133"/>
              <a:ext cx="41" cy="52"/>
            </a:xfrm>
            <a:custGeom>
              <a:avLst/>
              <a:gdLst>
                <a:gd name="T0" fmla="*/ 208 w 245"/>
                <a:gd name="T1" fmla="*/ 124 h 310"/>
                <a:gd name="T2" fmla="*/ 220 w 245"/>
                <a:gd name="T3" fmla="*/ 144 h 310"/>
                <a:gd name="T4" fmla="*/ 226 w 245"/>
                <a:gd name="T5" fmla="*/ 164 h 310"/>
                <a:gd name="T6" fmla="*/ 222 w 245"/>
                <a:gd name="T7" fmla="*/ 187 h 310"/>
                <a:gd name="T8" fmla="*/ 208 w 245"/>
                <a:gd name="T9" fmla="*/ 209 h 310"/>
                <a:gd name="T10" fmla="*/ 188 w 245"/>
                <a:gd name="T11" fmla="*/ 229 h 310"/>
                <a:gd name="T12" fmla="*/ 166 w 245"/>
                <a:gd name="T13" fmla="*/ 246 h 310"/>
                <a:gd name="T14" fmla="*/ 142 w 245"/>
                <a:gd name="T15" fmla="*/ 264 h 310"/>
                <a:gd name="T16" fmla="*/ 128 w 245"/>
                <a:gd name="T17" fmla="*/ 278 h 310"/>
                <a:gd name="T18" fmla="*/ 124 w 245"/>
                <a:gd name="T19" fmla="*/ 287 h 310"/>
                <a:gd name="T20" fmla="*/ 120 w 245"/>
                <a:gd name="T21" fmla="*/ 296 h 310"/>
                <a:gd name="T22" fmla="*/ 122 w 245"/>
                <a:gd name="T23" fmla="*/ 306 h 310"/>
                <a:gd name="T24" fmla="*/ 131 w 245"/>
                <a:gd name="T25" fmla="*/ 310 h 310"/>
                <a:gd name="T26" fmla="*/ 139 w 245"/>
                <a:gd name="T27" fmla="*/ 309 h 310"/>
                <a:gd name="T28" fmla="*/ 154 w 245"/>
                <a:gd name="T29" fmla="*/ 292 h 310"/>
                <a:gd name="T30" fmla="*/ 180 w 245"/>
                <a:gd name="T31" fmla="*/ 269 h 310"/>
                <a:gd name="T32" fmla="*/ 207 w 245"/>
                <a:gd name="T33" fmla="*/ 246 h 310"/>
                <a:gd name="T34" fmla="*/ 230 w 245"/>
                <a:gd name="T35" fmla="*/ 219 h 310"/>
                <a:gd name="T36" fmla="*/ 244 w 245"/>
                <a:gd name="T37" fmla="*/ 186 h 310"/>
                <a:gd name="T38" fmla="*/ 243 w 245"/>
                <a:gd name="T39" fmla="*/ 152 h 310"/>
                <a:gd name="T40" fmla="*/ 228 w 245"/>
                <a:gd name="T41" fmla="*/ 119 h 310"/>
                <a:gd name="T42" fmla="*/ 203 w 245"/>
                <a:gd name="T43" fmla="*/ 93 h 310"/>
                <a:gd name="T44" fmla="*/ 176 w 245"/>
                <a:gd name="T45" fmla="*/ 76 h 310"/>
                <a:gd name="T46" fmla="*/ 151 w 245"/>
                <a:gd name="T47" fmla="*/ 61 h 310"/>
                <a:gd name="T48" fmla="*/ 122 w 245"/>
                <a:gd name="T49" fmla="*/ 46 h 310"/>
                <a:gd name="T50" fmla="*/ 93 w 245"/>
                <a:gd name="T51" fmla="*/ 31 h 310"/>
                <a:gd name="T52" fmla="*/ 66 w 245"/>
                <a:gd name="T53" fmla="*/ 18 h 310"/>
                <a:gd name="T54" fmla="*/ 40 w 245"/>
                <a:gd name="T55" fmla="*/ 8 h 310"/>
                <a:gd name="T56" fmla="*/ 20 w 245"/>
                <a:gd name="T57" fmla="*/ 1 h 310"/>
                <a:gd name="T58" fmla="*/ 5 w 245"/>
                <a:gd name="T59" fmla="*/ 0 h 310"/>
                <a:gd name="T60" fmla="*/ 11 w 245"/>
                <a:gd name="T61" fmla="*/ 8 h 310"/>
                <a:gd name="T62" fmla="*/ 36 w 245"/>
                <a:gd name="T63" fmla="*/ 20 h 310"/>
                <a:gd name="T64" fmla="*/ 60 w 245"/>
                <a:gd name="T65" fmla="*/ 31 h 310"/>
                <a:gd name="T66" fmla="*/ 86 w 245"/>
                <a:gd name="T67" fmla="*/ 44 h 310"/>
                <a:gd name="T68" fmla="*/ 113 w 245"/>
                <a:gd name="T69" fmla="*/ 57 h 310"/>
                <a:gd name="T70" fmla="*/ 139 w 245"/>
                <a:gd name="T71" fmla="*/ 71 h 310"/>
                <a:gd name="T72" fmla="*/ 165 w 245"/>
                <a:gd name="T73" fmla="*/ 88 h 310"/>
                <a:gd name="T74" fmla="*/ 188 w 245"/>
                <a:gd name="T75" fmla="*/ 106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7" name="Freeform 340"/>
            <p:cNvSpPr>
              <a:spLocks/>
            </p:cNvSpPr>
            <p:nvPr/>
          </p:nvSpPr>
          <p:spPr bwMode="auto">
            <a:xfrm>
              <a:off x="4338" y="3209"/>
              <a:ext cx="125" cy="175"/>
            </a:xfrm>
            <a:custGeom>
              <a:avLst/>
              <a:gdLst>
                <a:gd name="T0" fmla="*/ 0 w 125"/>
                <a:gd name="T1" fmla="*/ 175 h 175"/>
                <a:gd name="T2" fmla="*/ 0 w 125"/>
                <a:gd name="T3" fmla="*/ 144 h 175"/>
                <a:gd name="T4" fmla="*/ 11 w 125"/>
                <a:gd name="T5" fmla="*/ 144 h 175"/>
                <a:gd name="T6" fmla="*/ 11 w 125"/>
                <a:gd name="T7" fmla="*/ 118 h 175"/>
                <a:gd name="T8" fmla="*/ 23 w 125"/>
                <a:gd name="T9" fmla="*/ 114 h 175"/>
                <a:gd name="T10" fmla="*/ 20 w 125"/>
                <a:gd name="T11" fmla="*/ 88 h 175"/>
                <a:gd name="T12" fmla="*/ 30 w 125"/>
                <a:gd name="T13" fmla="*/ 84 h 175"/>
                <a:gd name="T14" fmla="*/ 30 w 125"/>
                <a:gd name="T15" fmla="*/ 58 h 175"/>
                <a:gd name="T16" fmla="*/ 39 w 125"/>
                <a:gd name="T17" fmla="*/ 54 h 175"/>
                <a:gd name="T18" fmla="*/ 39 w 125"/>
                <a:gd name="T19" fmla="*/ 28 h 175"/>
                <a:gd name="T20" fmla="*/ 48 w 125"/>
                <a:gd name="T21" fmla="*/ 28 h 175"/>
                <a:gd name="T22" fmla="*/ 56 w 125"/>
                <a:gd name="T23" fmla="*/ 0 h 175"/>
                <a:gd name="T24" fmla="*/ 80 w 125"/>
                <a:gd name="T25" fmla="*/ 0 h 175"/>
                <a:gd name="T26" fmla="*/ 81 w 125"/>
                <a:gd name="T27" fmla="*/ 25 h 175"/>
                <a:gd name="T28" fmla="*/ 92 w 125"/>
                <a:gd name="T29" fmla="*/ 24 h 175"/>
                <a:gd name="T30" fmla="*/ 93 w 125"/>
                <a:gd name="T31" fmla="*/ 49 h 175"/>
                <a:gd name="T32" fmla="*/ 102 w 125"/>
                <a:gd name="T33" fmla="*/ 54 h 175"/>
                <a:gd name="T34" fmla="*/ 99 w 125"/>
                <a:gd name="T35" fmla="*/ 81 h 175"/>
                <a:gd name="T36" fmla="*/ 114 w 125"/>
                <a:gd name="T37" fmla="*/ 82 h 175"/>
                <a:gd name="T38" fmla="*/ 107 w 125"/>
                <a:gd name="T39" fmla="*/ 81 h 175"/>
                <a:gd name="T40" fmla="*/ 108 w 125"/>
                <a:gd name="T41" fmla="*/ 114 h 175"/>
                <a:gd name="T42" fmla="*/ 117 w 125"/>
                <a:gd name="T43" fmla="*/ 117 h 175"/>
                <a:gd name="T44" fmla="*/ 122 w 125"/>
                <a:gd name="T45" fmla="*/ 142 h 175"/>
                <a:gd name="T46" fmla="*/ 125 w 125"/>
                <a:gd name="T47" fmla="*/ 175 h 175"/>
                <a:gd name="T48" fmla="*/ 0 w 125"/>
                <a:gd name="T49" fmla="*/ 175 h 17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25"/>
                <a:gd name="T76" fmla="*/ 0 h 175"/>
                <a:gd name="T77" fmla="*/ 125 w 125"/>
                <a:gd name="T78" fmla="*/ 175 h 17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25" h="175">
                  <a:moveTo>
                    <a:pt x="0" y="175"/>
                  </a:moveTo>
                  <a:lnTo>
                    <a:pt x="0" y="144"/>
                  </a:lnTo>
                  <a:lnTo>
                    <a:pt x="11" y="144"/>
                  </a:lnTo>
                  <a:lnTo>
                    <a:pt x="11" y="118"/>
                  </a:lnTo>
                  <a:lnTo>
                    <a:pt x="23" y="114"/>
                  </a:lnTo>
                  <a:lnTo>
                    <a:pt x="20" y="88"/>
                  </a:lnTo>
                  <a:lnTo>
                    <a:pt x="30" y="84"/>
                  </a:lnTo>
                  <a:lnTo>
                    <a:pt x="30" y="58"/>
                  </a:lnTo>
                  <a:lnTo>
                    <a:pt x="39" y="54"/>
                  </a:lnTo>
                  <a:lnTo>
                    <a:pt x="39" y="28"/>
                  </a:lnTo>
                  <a:lnTo>
                    <a:pt x="48" y="28"/>
                  </a:lnTo>
                  <a:lnTo>
                    <a:pt x="56" y="0"/>
                  </a:lnTo>
                  <a:lnTo>
                    <a:pt x="80" y="0"/>
                  </a:lnTo>
                  <a:lnTo>
                    <a:pt x="81" y="25"/>
                  </a:lnTo>
                  <a:lnTo>
                    <a:pt x="92" y="24"/>
                  </a:lnTo>
                  <a:lnTo>
                    <a:pt x="93" y="49"/>
                  </a:lnTo>
                  <a:lnTo>
                    <a:pt x="102" y="54"/>
                  </a:lnTo>
                  <a:lnTo>
                    <a:pt x="99" y="81"/>
                  </a:lnTo>
                  <a:lnTo>
                    <a:pt x="114" y="82"/>
                  </a:lnTo>
                  <a:lnTo>
                    <a:pt x="107" y="81"/>
                  </a:lnTo>
                  <a:lnTo>
                    <a:pt x="108" y="114"/>
                  </a:lnTo>
                  <a:lnTo>
                    <a:pt x="117" y="117"/>
                  </a:lnTo>
                  <a:lnTo>
                    <a:pt x="122" y="142"/>
                  </a:lnTo>
                  <a:lnTo>
                    <a:pt x="125" y="175"/>
                  </a:lnTo>
                  <a:lnTo>
                    <a:pt x="0" y="175"/>
                  </a:lnTo>
                  <a:close/>
                </a:path>
              </a:pathLst>
            </a:custGeom>
            <a:solidFill>
              <a:srgbClr val="DDDDDD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528" name="Group 341"/>
          <p:cNvGrpSpPr>
            <a:grpSpLocks/>
          </p:cNvGrpSpPr>
          <p:nvPr/>
        </p:nvGrpSpPr>
        <p:grpSpPr bwMode="auto">
          <a:xfrm>
            <a:off x="4497388" y="2054225"/>
            <a:ext cx="3013075" cy="3355975"/>
            <a:chOff x="2650" y="1308"/>
            <a:chExt cx="1898" cy="2114"/>
          </a:xfrm>
        </p:grpSpPr>
        <p:sp>
          <p:nvSpPr>
            <p:cNvPr id="19586" name="Line 342"/>
            <p:cNvSpPr>
              <a:spLocks noChangeShapeType="1"/>
            </p:cNvSpPr>
            <p:nvPr/>
          </p:nvSpPr>
          <p:spPr bwMode="auto">
            <a:xfrm flipH="1">
              <a:off x="3800" y="1315"/>
              <a:ext cx="188" cy="67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7" name="Line 343"/>
            <p:cNvSpPr>
              <a:spLocks noChangeShapeType="1"/>
            </p:cNvSpPr>
            <p:nvPr/>
          </p:nvSpPr>
          <p:spPr bwMode="auto">
            <a:xfrm flipH="1">
              <a:off x="3501" y="1308"/>
              <a:ext cx="15" cy="1831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8" name="Line 344"/>
            <p:cNvSpPr>
              <a:spLocks noChangeShapeType="1"/>
            </p:cNvSpPr>
            <p:nvPr/>
          </p:nvSpPr>
          <p:spPr bwMode="auto">
            <a:xfrm>
              <a:off x="3740" y="2940"/>
              <a:ext cx="808" cy="48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9" name="Text Box 345"/>
            <p:cNvSpPr txBox="1">
              <a:spLocks noChangeArrowheads="1"/>
            </p:cNvSpPr>
            <p:nvPr/>
          </p:nvSpPr>
          <p:spPr bwMode="auto">
            <a:xfrm>
              <a:off x="2650" y="1581"/>
              <a:ext cx="86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rgbClr val="FF3300"/>
                  </a:solidFill>
                </a:rPr>
                <a:t>peer-peer</a:t>
              </a:r>
            </a:p>
          </p:txBody>
        </p:sp>
      </p:grp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D94C5661-F88D-40D6-9D78-29490583D282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71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B0198-A6E5-4E07-B720-CA83E3BCCF87}" type="slidenum">
              <a:rPr lang="en-US"/>
              <a:pPr/>
              <a:t>72</a:t>
            </a:fld>
            <a:endParaRPr lang="en-US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P2P file sharing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Example</a:t>
            </a:r>
            <a:endParaRPr lang="en-US" sz="2400"/>
          </a:p>
          <a:p>
            <a:r>
              <a:rPr lang="en-US" sz="2400"/>
              <a:t>Alice runs P2P client application on her notebook computer</a:t>
            </a:r>
          </a:p>
          <a:p>
            <a:r>
              <a:rPr lang="en-US" sz="2400"/>
              <a:t>intermittently connects to Internet; gets new IP address for each connection</a:t>
            </a:r>
          </a:p>
          <a:p>
            <a:r>
              <a:rPr lang="en-US" sz="2400"/>
              <a:t>asks for “Hey Jude”</a:t>
            </a:r>
          </a:p>
          <a:p>
            <a:r>
              <a:rPr lang="en-US" sz="2400"/>
              <a:t>application displays other peers that have copy of Hey Jude.</a:t>
            </a:r>
          </a:p>
          <a:p>
            <a:endParaRPr lang="en-US" sz="2400"/>
          </a:p>
        </p:txBody>
      </p:sp>
      <p:sp>
        <p:nvSpPr>
          <p:cNvPr id="1597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45013" y="1111250"/>
            <a:ext cx="3810000" cy="5087938"/>
          </a:xfrm>
        </p:spPr>
        <p:txBody>
          <a:bodyPr/>
          <a:lstStyle/>
          <a:p>
            <a:r>
              <a:rPr lang="en-US" sz="2400"/>
              <a:t>Alice chooses one of the peers, Bob.</a:t>
            </a:r>
          </a:p>
          <a:p>
            <a:r>
              <a:rPr lang="en-US" sz="2400"/>
              <a:t>file is copied from Bob’s PC to Alice’s notebook: HTTP</a:t>
            </a:r>
          </a:p>
          <a:p>
            <a:r>
              <a:rPr lang="en-US" sz="2400"/>
              <a:t>while Alice downloads, other users uploading from Alice.</a:t>
            </a:r>
          </a:p>
          <a:p>
            <a:r>
              <a:rPr lang="en-US" sz="2400"/>
              <a:t>Alice’s peer is both a Web client and a transient Web server.</a:t>
            </a: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chemeClr val="accent2"/>
                </a:solidFill>
              </a:rPr>
              <a:t>All peers are servers = highly scalable!</a:t>
            </a: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50DFD0-ABA2-40B6-86A6-BDB83523012D}" type="slidenum">
              <a:rPr lang="en-US"/>
              <a:pPr/>
              <a:t>73</a:t>
            </a:fld>
            <a:endParaRPr lang="en-US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P2P: centralized directory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29075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/>
              <a:t>original “Napster” design</a:t>
            </a:r>
          </a:p>
          <a:p>
            <a:pPr>
              <a:buFont typeface="ZapfDingbats" pitchFamily="82" charset="2"/>
              <a:buNone/>
            </a:pPr>
            <a:r>
              <a:rPr lang="en-US" sz="2400"/>
              <a:t>1) when peer connects, it informs central server:</a:t>
            </a:r>
          </a:p>
          <a:p>
            <a:pPr lvl="1"/>
            <a:r>
              <a:rPr lang="en-US" sz="2000"/>
              <a:t>IP address</a:t>
            </a:r>
          </a:p>
          <a:p>
            <a:pPr lvl="1"/>
            <a:r>
              <a:rPr lang="en-US" sz="2000"/>
              <a:t>content</a:t>
            </a:r>
          </a:p>
          <a:p>
            <a:pPr>
              <a:buFont typeface="ZapfDingbats" pitchFamily="82" charset="2"/>
              <a:buNone/>
            </a:pPr>
            <a:r>
              <a:rPr lang="en-US" sz="2400"/>
              <a:t>2) Alice queries for “Hey Jude”</a:t>
            </a:r>
          </a:p>
          <a:p>
            <a:pPr>
              <a:buFont typeface="ZapfDingbats" pitchFamily="82" charset="2"/>
              <a:buNone/>
            </a:pPr>
            <a:r>
              <a:rPr lang="en-US" sz="2400"/>
              <a:t>3) Alice requests file from Bob</a:t>
            </a:r>
          </a:p>
        </p:txBody>
      </p:sp>
      <p:grpSp>
        <p:nvGrpSpPr>
          <p:cNvPr id="160772" name="Group 4"/>
          <p:cNvGrpSpPr>
            <a:grpSpLocks/>
          </p:cNvGrpSpPr>
          <p:nvPr/>
        </p:nvGrpSpPr>
        <p:grpSpPr bwMode="auto">
          <a:xfrm>
            <a:off x="4471988" y="838200"/>
            <a:ext cx="4368800" cy="5164138"/>
            <a:chOff x="2724" y="620"/>
            <a:chExt cx="2752" cy="3253"/>
          </a:xfrm>
        </p:grpSpPr>
        <p:graphicFrame>
          <p:nvGraphicFramePr>
            <p:cNvPr id="160773" name="Object 5"/>
            <p:cNvGraphicFramePr>
              <a:graphicFrameLocks noChangeAspect="1"/>
            </p:cNvGraphicFramePr>
            <p:nvPr/>
          </p:nvGraphicFramePr>
          <p:xfrm>
            <a:off x="3903" y="3058"/>
            <a:ext cx="525" cy="458"/>
          </p:xfrm>
          <a:graphic>
            <a:graphicData uri="http://schemas.openxmlformats.org/presentationml/2006/ole">
              <p:oleObj spid="_x0000_s160773" name="Clip" r:id="rId4" imgW="1305000" imgH="1085760" progId="">
                <p:embed/>
              </p:oleObj>
            </a:graphicData>
          </a:graphic>
        </p:graphicFrame>
        <p:grpSp>
          <p:nvGrpSpPr>
            <p:cNvPr id="160774" name="Group 6"/>
            <p:cNvGrpSpPr>
              <a:grpSpLocks/>
            </p:cNvGrpSpPr>
            <p:nvPr/>
          </p:nvGrpSpPr>
          <p:grpSpPr bwMode="auto">
            <a:xfrm>
              <a:off x="3087" y="1679"/>
              <a:ext cx="234" cy="472"/>
              <a:chOff x="4180" y="783"/>
              <a:chExt cx="150" cy="307"/>
            </a:xfrm>
          </p:grpSpPr>
          <p:sp>
            <p:nvSpPr>
              <p:cNvPr id="160775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6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7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8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79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80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81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rgbClr val="3333CC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0782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60783" name="Text Box 15"/>
            <p:cNvSpPr txBox="1">
              <a:spLocks noChangeArrowheads="1"/>
            </p:cNvSpPr>
            <p:nvPr/>
          </p:nvSpPr>
          <p:spPr bwMode="auto">
            <a:xfrm>
              <a:off x="3010" y="3058"/>
              <a:ext cx="11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aphicFrame>
          <p:nvGraphicFramePr>
            <p:cNvPr id="160784" name="Object 16"/>
            <p:cNvGraphicFramePr>
              <a:graphicFrameLocks noChangeAspect="1"/>
            </p:cNvGraphicFramePr>
            <p:nvPr/>
          </p:nvGraphicFramePr>
          <p:xfrm>
            <a:off x="5055" y="1963"/>
            <a:ext cx="421" cy="367"/>
          </p:xfrm>
          <a:graphic>
            <a:graphicData uri="http://schemas.openxmlformats.org/presentationml/2006/ole">
              <p:oleObj spid="_x0000_s160784" name="Clip" r:id="rId5" imgW="1305000" imgH="1085760" progId="">
                <p:embed/>
              </p:oleObj>
            </a:graphicData>
          </a:graphic>
        </p:graphicFrame>
        <p:graphicFrame>
          <p:nvGraphicFramePr>
            <p:cNvPr id="160785" name="Object 17"/>
            <p:cNvGraphicFramePr>
              <a:graphicFrameLocks noChangeAspect="1"/>
            </p:cNvGraphicFramePr>
            <p:nvPr/>
          </p:nvGraphicFramePr>
          <p:xfrm>
            <a:off x="4665" y="2534"/>
            <a:ext cx="429" cy="374"/>
          </p:xfrm>
          <a:graphic>
            <a:graphicData uri="http://schemas.openxmlformats.org/presentationml/2006/ole">
              <p:oleObj spid="_x0000_s160785" name="Clip" r:id="rId6" imgW="1305000" imgH="1085760" progId="">
                <p:embed/>
              </p:oleObj>
            </a:graphicData>
          </a:graphic>
        </p:graphicFrame>
        <p:graphicFrame>
          <p:nvGraphicFramePr>
            <p:cNvPr id="160786" name="Object 18"/>
            <p:cNvGraphicFramePr>
              <a:graphicFrameLocks noChangeAspect="1"/>
            </p:cNvGraphicFramePr>
            <p:nvPr/>
          </p:nvGraphicFramePr>
          <p:xfrm>
            <a:off x="4594" y="1214"/>
            <a:ext cx="437" cy="382"/>
          </p:xfrm>
          <a:graphic>
            <a:graphicData uri="http://schemas.openxmlformats.org/presentationml/2006/ole">
              <p:oleObj spid="_x0000_s160786" name="Clip" r:id="rId7" imgW="1305000" imgH="1085760" progId="">
                <p:embed/>
              </p:oleObj>
            </a:graphicData>
          </a:graphic>
        </p:graphicFrame>
        <p:sp>
          <p:nvSpPr>
            <p:cNvPr id="160787" name="Text Box 19"/>
            <p:cNvSpPr txBox="1">
              <a:spLocks noChangeArrowheads="1"/>
            </p:cNvSpPr>
            <p:nvPr/>
          </p:nvSpPr>
          <p:spPr bwMode="auto">
            <a:xfrm>
              <a:off x="2724" y="1236"/>
              <a:ext cx="982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000000"/>
                  </a:solidFill>
                </a:rPr>
                <a:t>centralized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000000"/>
                  </a:solidFill>
                </a:rPr>
                <a:t>directory server</a:t>
              </a:r>
              <a:endParaRPr 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60788" name="Text Box 20"/>
            <p:cNvSpPr txBox="1">
              <a:spLocks noChangeArrowheads="1"/>
            </p:cNvSpPr>
            <p:nvPr/>
          </p:nvSpPr>
          <p:spPr bwMode="auto">
            <a:xfrm>
              <a:off x="4865" y="1675"/>
              <a:ext cx="40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000000"/>
                  </a:solidFill>
                </a:rPr>
                <a:t>peers</a:t>
              </a:r>
              <a:endParaRPr lang="en-US" sz="1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60789" name="Line 21"/>
            <p:cNvSpPr>
              <a:spLocks noChangeShapeType="1"/>
            </p:cNvSpPr>
            <p:nvPr/>
          </p:nvSpPr>
          <p:spPr bwMode="auto">
            <a:xfrm flipH="1">
              <a:off x="3442" y="1732"/>
              <a:ext cx="634" cy="173"/>
            </a:xfrm>
            <a:prstGeom prst="line">
              <a:avLst/>
            </a:prstGeom>
            <a:noFill/>
            <a:ln w="28575">
              <a:noFill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0" name="Line 22"/>
            <p:cNvSpPr>
              <a:spLocks noChangeShapeType="1"/>
            </p:cNvSpPr>
            <p:nvPr/>
          </p:nvSpPr>
          <p:spPr bwMode="auto">
            <a:xfrm flipH="1" flipV="1">
              <a:off x="3385" y="1905"/>
              <a:ext cx="1612" cy="231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1" name="Line 23"/>
            <p:cNvSpPr>
              <a:spLocks noChangeShapeType="1"/>
            </p:cNvSpPr>
            <p:nvPr/>
          </p:nvSpPr>
          <p:spPr bwMode="auto">
            <a:xfrm flipH="1">
              <a:off x="3442" y="1675"/>
              <a:ext cx="576" cy="115"/>
            </a:xfrm>
            <a:prstGeom prst="line">
              <a:avLst/>
            </a:prstGeom>
            <a:noFill/>
            <a:ln w="28575">
              <a:noFill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2" name="Line 24"/>
            <p:cNvSpPr>
              <a:spLocks noChangeShapeType="1"/>
            </p:cNvSpPr>
            <p:nvPr/>
          </p:nvSpPr>
          <p:spPr bwMode="auto">
            <a:xfrm flipH="1">
              <a:off x="3442" y="1675"/>
              <a:ext cx="634" cy="115"/>
            </a:xfrm>
            <a:prstGeom prst="line">
              <a:avLst/>
            </a:prstGeom>
            <a:noFill/>
            <a:ln w="28575">
              <a:noFill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3" name="Line 25"/>
            <p:cNvSpPr>
              <a:spLocks noChangeShapeType="1"/>
            </p:cNvSpPr>
            <p:nvPr/>
          </p:nvSpPr>
          <p:spPr bwMode="auto">
            <a:xfrm flipH="1" flipV="1">
              <a:off x="3385" y="2078"/>
              <a:ext cx="1267" cy="63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4" name="Line 26"/>
            <p:cNvSpPr>
              <a:spLocks noChangeShapeType="1"/>
            </p:cNvSpPr>
            <p:nvPr/>
          </p:nvSpPr>
          <p:spPr bwMode="auto">
            <a:xfrm flipH="1">
              <a:off x="3385" y="1387"/>
              <a:ext cx="1152" cy="40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5" name="Text Box 27"/>
            <p:cNvSpPr txBox="1">
              <a:spLocks noChangeArrowheads="1"/>
            </p:cNvSpPr>
            <p:nvPr/>
          </p:nvSpPr>
          <p:spPr bwMode="auto">
            <a:xfrm>
              <a:off x="3673" y="1675"/>
              <a:ext cx="979" cy="230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400"/>
            </a:p>
          </p:txBody>
        </p:sp>
        <p:sp>
          <p:nvSpPr>
            <p:cNvPr id="160796" name="Line 28"/>
            <p:cNvSpPr>
              <a:spLocks noChangeShapeType="1"/>
            </p:cNvSpPr>
            <p:nvPr/>
          </p:nvSpPr>
          <p:spPr bwMode="auto">
            <a:xfrm flipH="1" flipV="1">
              <a:off x="3327" y="2136"/>
              <a:ext cx="749" cy="86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7" name="Line 29"/>
            <p:cNvSpPr>
              <a:spLocks noChangeShapeType="1"/>
            </p:cNvSpPr>
            <p:nvPr/>
          </p:nvSpPr>
          <p:spPr bwMode="auto">
            <a:xfrm>
              <a:off x="3212" y="2193"/>
              <a:ext cx="749" cy="92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8" name="Line 30"/>
            <p:cNvSpPr>
              <a:spLocks noChangeShapeType="1"/>
            </p:cNvSpPr>
            <p:nvPr/>
          </p:nvSpPr>
          <p:spPr bwMode="auto">
            <a:xfrm flipH="1">
              <a:off x="4421" y="1617"/>
              <a:ext cx="346" cy="1498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0799" name="Text Box 31"/>
            <p:cNvSpPr txBox="1">
              <a:spLocks noChangeArrowheads="1"/>
            </p:cNvSpPr>
            <p:nvPr/>
          </p:nvSpPr>
          <p:spPr bwMode="auto">
            <a:xfrm>
              <a:off x="4537" y="3000"/>
              <a:ext cx="575" cy="346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000">
                <a:latin typeface="Times New Roman" pitchFamily="18" charset="0"/>
              </a:endParaRPr>
            </a:p>
          </p:txBody>
        </p:sp>
        <p:sp>
          <p:nvSpPr>
            <p:cNvPr id="160800" name="Text Box 32"/>
            <p:cNvSpPr txBox="1">
              <a:spLocks noChangeArrowheads="1"/>
            </p:cNvSpPr>
            <p:nvPr/>
          </p:nvSpPr>
          <p:spPr bwMode="auto">
            <a:xfrm>
              <a:off x="4057" y="3526"/>
              <a:ext cx="403" cy="230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/>
                <a:t>Alice</a:t>
              </a:r>
            </a:p>
          </p:txBody>
        </p:sp>
        <p:sp>
          <p:nvSpPr>
            <p:cNvPr id="160801" name="Text Box 33"/>
            <p:cNvSpPr txBox="1">
              <a:spLocks noChangeArrowheads="1"/>
            </p:cNvSpPr>
            <p:nvPr/>
          </p:nvSpPr>
          <p:spPr bwMode="auto">
            <a:xfrm>
              <a:off x="4912" y="1041"/>
              <a:ext cx="403" cy="230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/>
                <a:t>Bob</a:t>
              </a:r>
            </a:p>
          </p:txBody>
        </p:sp>
        <p:sp>
          <p:nvSpPr>
            <p:cNvPr id="160802" name="Oval 34"/>
            <p:cNvSpPr>
              <a:spLocks noChangeArrowheads="1"/>
            </p:cNvSpPr>
            <p:nvPr/>
          </p:nvSpPr>
          <p:spPr bwMode="auto">
            <a:xfrm>
              <a:off x="3893" y="1524"/>
              <a:ext cx="153" cy="1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1</a:t>
              </a:r>
            </a:p>
          </p:txBody>
        </p:sp>
        <p:sp>
          <p:nvSpPr>
            <p:cNvPr id="160803" name="Oval 35"/>
            <p:cNvSpPr>
              <a:spLocks noChangeArrowheads="1"/>
            </p:cNvSpPr>
            <p:nvPr/>
          </p:nvSpPr>
          <p:spPr bwMode="auto">
            <a:xfrm>
              <a:off x="3920" y="1897"/>
              <a:ext cx="153" cy="1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1</a:t>
              </a:r>
            </a:p>
          </p:txBody>
        </p:sp>
        <p:sp>
          <p:nvSpPr>
            <p:cNvPr id="160804" name="Oval 36"/>
            <p:cNvSpPr>
              <a:spLocks noChangeArrowheads="1"/>
            </p:cNvSpPr>
            <p:nvPr/>
          </p:nvSpPr>
          <p:spPr bwMode="auto">
            <a:xfrm>
              <a:off x="3923" y="2325"/>
              <a:ext cx="153" cy="1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1</a:t>
              </a:r>
            </a:p>
          </p:txBody>
        </p:sp>
        <p:sp>
          <p:nvSpPr>
            <p:cNvPr id="160805" name="Oval 37"/>
            <p:cNvSpPr>
              <a:spLocks noChangeArrowheads="1"/>
            </p:cNvSpPr>
            <p:nvPr/>
          </p:nvSpPr>
          <p:spPr bwMode="auto">
            <a:xfrm>
              <a:off x="3724" y="2601"/>
              <a:ext cx="153" cy="1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1</a:t>
              </a:r>
            </a:p>
          </p:txBody>
        </p:sp>
        <p:sp>
          <p:nvSpPr>
            <p:cNvPr id="160806" name="Oval 38"/>
            <p:cNvSpPr>
              <a:spLocks noChangeArrowheads="1"/>
            </p:cNvSpPr>
            <p:nvPr/>
          </p:nvSpPr>
          <p:spPr bwMode="auto">
            <a:xfrm>
              <a:off x="3477" y="2562"/>
              <a:ext cx="153" cy="1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2</a:t>
              </a:r>
            </a:p>
          </p:txBody>
        </p:sp>
        <p:sp>
          <p:nvSpPr>
            <p:cNvPr id="160807" name="Oval 39"/>
            <p:cNvSpPr>
              <a:spLocks noChangeArrowheads="1"/>
            </p:cNvSpPr>
            <p:nvPr/>
          </p:nvSpPr>
          <p:spPr bwMode="auto">
            <a:xfrm>
              <a:off x="4531" y="2278"/>
              <a:ext cx="153" cy="14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400"/>
                <a:t>3</a:t>
              </a:r>
            </a:p>
          </p:txBody>
        </p:sp>
        <p:pic>
          <p:nvPicPr>
            <p:cNvPr id="160808" name="Picture 40" descr="Bob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25" y="620"/>
              <a:ext cx="426" cy="435"/>
            </a:xfrm>
            <a:prstGeom prst="rect">
              <a:avLst/>
            </a:prstGeom>
            <a:noFill/>
          </p:spPr>
        </p:pic>
        <p:pic>
          <p:nvPicPr>
            <p:cNvPr id="160809" name="Picture 41" descr="Alice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489" y="3436"/>
              <a:ext cx="354" cy="43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B5312-D8E1-41DD-B3D6-777C5555D0A8}" type="slidenum">
              <a:rPr lang="en-US"/>
              <a:pPr/>
              <a:t>74</a:t>
            </a:fld>
            <a:endParaRPr lang="en-US"/>
          </a:p>
        </p:txBody>
      </p:sp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51813" cy="1143000"/>
          </a:xfrm>
        </p:spPr>
        <p:txBody>
          <a:bodyPr/>
          <a:lstStyle/>
          <a:p>
            <a:r>
              <a:rPr lang="en-US" sz="3200"/>
              <a:t>P2P: problems with centralized directory</a:t>
            </a:r>
            <a:endParaRPr lang="en-US"/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046538" cy="4648200"/>
          </a:xfrm>
        </p:spPr>
        <p:txBody>
          <a:bodyPr/>
          <a:lstStyle/>
          <a:p>
            <a:r>
              <a:rPr lang="en-US" sz="2400"/>
              <a:t>single point of failure</a:t>
            </a:r>
          </a:p>
          <a:p>
            <a:r>
              <a:rPr lang="en-US" sz="2400"/>
              <a:t>performance bottleneck</a:t>
            </a:r>
          </a:p>
          <a:p>
            <a:r>
              <a:rPr lang="en-US" sz="2400"/>
              <a:t>copyright infringement: “target” of lawsuit is obvious</a:t>
            </a:r>
          </a:p>
          <a:p>
            <a:pPr>
              <a:buFont typeface="ZapfDingbats" pitchFamily="82" charset="2"/>
              <a:buNone/>
            </a:pPr>
            <a:endParaRPr lang="en-US" sz="2400"/>
          </a:p>
        </p:txBody>
      </p:sp>
      <p:sp>
        <p:nvSpPr>
          <p:cNvPr id="1617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13300" y="1600200"/>
            <a:ext cx="3614738" cy="1646238"/>
          </a:xfrm>
          <a:ln w="25400">
            <a:solidFill>
              <a:schemeClr val="accent2"/>
            </a:solidFill>
          </a:ln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chemeClr val="accent2"/>
                </a:solidFill>
              </a:rPr>
              <a:t>    file transfer is decentralized, but locating content is highly  centralized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8EFF9-F32A-48ED-810A-37C38273F2C7}" type="slidenum">
              <a:rPr lang="en-US"/>
              <a:pPr/>
              <a:t>75</a:t>
            </a:fld>
            <a:endParaRPr lang="en-US"/>
          </a:p>
        </p:txBody>
      </p:sp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Query flooding: Gnutella</a:t>
            </a:r>
          </a:p>
        </p:txBody>
      </p:sp>
      <p:sp>
        <p:nvSpPr>
          <p:cNvPr id="18944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fully distributed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no central server</a:t>
            </a:r>
          </a:p>
          <a:p>
            <a:pPr>
              <a:lnSpc>
                <a:spcPct val="90000"/>
              </a:lnSpc>
            </a:pPr>
            <a:r>
              <a:rPr lang="en-US" sz="2400"/>
              <a:t>public domain protocol</a:t>
            </a:r>
          </a:p>
          <a:p>
            <a:pPr>
              <a:lnSpc>
                <a:spcPct val="90000"/>
              </a:lnSpc>
            </a:pPr>
            <a:r>
              <a:rPr lang="en-US" sz="2400"/>
              <a:t>many Gnutella clients implementing protocol</a:t>
            </a:r>
          </a:p>
          <a:p>
            <a:pPr>
              <a:lnSpc>
                <a:spcPct val="90000"/>
              </a:lnSpc>
              <a:buFont typeface="ZapfDingbats" pitchFamily="82" charset="2"/>
              <a:buNone/>
            </a:pPr>
            <a:endParaRPr lang="en-US" sz="2400"/>
          </a:p>
          <a:p>
            <a:pPr>
              <a:lnSpc>
                <a:spcPct val="90000"/>
              </a:lnSpc>
            </a:pPr>
            <a:endParaRPr lang="en-US" sz="2400"/>
          </a:p>
        </p:txBody>
      </p:sp>
      <p:sp>
        <p:nvSpPr>
          <p:cNvPr id="18944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overlay network: graph</a:t>
            </a:r>
          </a:p>
          <a:p>
            <a:r>
              <a:rPr lang="en-US" sz="2400"/>
              <a:t>edge between peer X and Y if there’s a TCP connection</a:t>
            </a:r>
          </a:p>
          <a:p>
            <a:r>
              <a:rPr lang="en-US" sz="2400"/>
              <a:t>all active peers and edges form overlay net</a:t>
            </a:r>
          </a:p>
          <a:p>
            <a:r>
              <a:rPr lang="en-US" sz="2400"/>
              <a:t>edge: virtual (</a:t>
            </a:r>
            <a:r>
              <a:rPr lang="en-US" sz="2400" i="1"/>
              <a:t>not</a:t>
            </a:r>
            <a:r>
              <a:rPr lang="en-US" sz="2400"/>
              <a:t> physical) link</a:t>
            </a:r>
          </a:p>
          <a:p>
            <a:r>
              <a:rPr lang="en-US" sz="2400"/>
              <a:t>given peer typically connected with &lt; 10 overlay neighbors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1699-56CD-4982-85FC-9BBC2AABC81D}" type="slidenum">
              <a:rPr lang="en-US"/>
              <a:pPr/>
              <a:t>76</a:t>
            </a:fld>
            <a:endParaRPr lang="en-US"/>
          </a:p>
        </p:txBody>
      </p:sp>
      <p:sp>
        <p:nvSpPr>
          <p:cNvPr id="191492" name="Rectangle 4"/>
          <p:cNvSpPr>
            <a:spLocks noGrp="1" noChangeArrowheads="1"/>
          </p:cNvSpPr>
          <p:nvPr>
            <p:ph type="title"/>
          </p:nvPr>
        </p:nvSpPr>
        <p:spPr>
          <a:xfrm>
            <a:off x="560388" y="0"/>
            <a:ext cx="7772400" cy="1143000"/>
          </a:xfrm>
        </p:spPr>
        <p:txBody>
          <a:bodyPr/>
          <a:lstStyle/>
          <a:p>
            <a:r>
              <a:rPr lang="en-US"/>
              <a:t>Gnutella: protocol</a:t>
            </a:r>
          </a:p>
        </p:txBody>
      </p:sp>
      <p:grpSp>
        <p:nvGrpSpPr>
          <p:cNvPr id="191495" name="Group 7"/>
          <p:cNvGrpSpPr>
            <a:grpSpLocks/>
          </p:cNvGrpSpPr>
          <p:nvPr/>
        </p:nvGrpSpPr>
        <p:grpSpPr bwMode="auto">
          <a:xfrm>
            <a:off x="2339975" y="1449388"/>
            <a:ext cx="6248400" cy="5129212"/>
            <a:chOff x="768" y="280"/>
            <a:chExt cx="3936" cy="3231"/>
          </a:xfrm>
        </p:grpSpPr>
        <p:graphicFrame>
          <p:nvGraphicFramePr>
            <p:cNvPr id="191496" name="Object 8"/>
            <p:cNvGraphicFramePr>
              <a:graphicFrameLocks noChangeAspect="1"/>
            </p:cNvGraphicFramePr>
            <p:nvPr/>
          </p:nvGraphicFramePr>
          <p:xfrm>
            <a:off x="768" y="2016"/>
            <a:ext cx="432" cy="343"/>
          </p:xfrm>
          <a:graphic>
            <a:graphicData uri="http://schemas.openxmlformats.org/presentationml/2006/ole">
              <p:oleObj spid="_x0000_s191496" name="Clip" r:id="rId4" imgW="1305000" imgH="1085760" progId="">
                <p:embed/>
              </p:oleObj>
            </a:graphicData>
          </a:graphic>
        </p:graphicFrame>
        <p:graphicFrame>
          <p:nvGraphicFramePr>
            <p:cNvPr id="191497" name="Object 9"/>
            <p:cNvGraphicFramePr>
              <a:graphicFrameLocks noChangeAspect="1"/>
            </p:cNvGraphicFramePr>
            <p:nvPr/>
          </p:nvGraphicFramePr>
          <p:xfrm>
            <a:off x="2160" y="3168"/>
            <a:ext cx="432" cy="343"/>
          </p:xfrm>
          <a:graphic>
            <a:graphicData uri="http://schemas.openxmlformats.org/presentationml/2006/ole">
              <p:oleObj spid="_x0000_s191497" name="Clip" r:id="rId5" imgW="1305000" imgH="1085760" progId="">
                <p:embed/>
              </p:oleObj>
            </a:graphicData>
          </a:graphic>
        </p:graphicFrame>
        <p:graphicFrame>
          <p:nvGraphicFramePr>
            <p:cNvPr id="191498" name="Object 10"/>
            <p:cNvGraphicFramePr>
              <a:graphicFrameLocks noChangeAspect="1"/>
            </p:cNvGraphicFramePr>
            <p:nvPr/>
          </p:nvGraphicFramePr>
          <p:xfrm>
            <a:off x="2160" y="2016"/>
            <a:ext cx="432" cy="343"/>
          </p:xfrm>
          <a:graphic>
            <a:graphicData uri="http://schemas.openxmlformats.org/presentationml/2006/ole">
              <p:oleObj spid="_x0000_s191498" name="Clip" r:id="rId6" imgW="1305000" imgH="1085760" progId="">
                <p:embed/>
              </p:oleObj>
            </a:graphicData>
          </a:graphic>
        </p:graphicFrame>
        <p:graphicFrame>
          <p:nvGraphicFramePr>
            <p:cNvPr id="191499" name="Object 11"/>
            <p:cNvGraphicFramePr>
              <a:graphicFrameLocks noChangeAspect="1"/>
            </p:cNvGraphicFramePr>
            <p:nvPr/>
          </p:nvGraphicFramePr>
          <p:xfrm>
            <a:off x="2160" y="816"/>
            <a:ext cx="432" cy="343"/>
          </p:xfrm>
          <a:graphic>
            <a:graphicData uri="http://schemas.openxmlformats.org/presentationml/2006/ole">
              <p:oleObj spid="_x0000_s191499" name="Clip" r:id="rId7" imgW="1305000" imgH="1085760" progId="">
                <p:embed/>
              </p:oleObj>
            </a:graphicData>
          </a:graphic>
        </p:graphicFrame>
        <p:graphicFrame>
          <p:nvGraphicFramePr>
            <p:cNvPr id="191500" name="Object 12"/>
            <p:cNvGraphicFramePr>
              <a:graphicFrameLocks noChangeAspect="1"/>
            </p:cNvGraphicFramePr>
            <p:nvPr/>
          </p:nvGraphicFramePr>
          <p:xfrm>
            <a:off x="4272" y="1968"/>
            <a:ext cx="432" cy="343"/>
          </p:xfrm>
          <a:graphic>
            <a:graphicData uri="http://schemas.openxmlformats.org/presentationml/2006/ole">
              <p:oleObj spid="_x0000_s191500" name="Clip" r:id="rId8" imgW="1305000" imgH="1085760" progId="">
                <p:embed/>
              </p:oleObj>
            </a:graphicData>
          </a:graphic>
        </p:graphicFrame>
        <p:graphicFrame>
          <p:nvGraphicFramePr>
            <p:cNvPr id="191501" name="Object 13"/>
            <p:cNvGraphicFramePr>
              <a:graphicFrameLocks noChangeAspect="1"/>
            </p:cNvGraphicFramePr>
            <p:nvPr/>
          </p:nvGraphicFramePr>
          <p:xfrm>
            <a:off x="4272" y="768"/>
            <a:ext cx="432" cy="343"/>
          </p:xfrm>
          <a:graphic>
            <a:graphicData uri="http://schemas.openxmlformats.org/presentationml/2006/ole">
              <p:oleObj spid="_x0000_s191501" name="Clip" r:id="rId9" imgW="1305000" imgH="1085760" progId="">
                <p:embed/>
              </p:oleObj>
            </a:graphicData>
          </a:graphic>
        </p:graphicFrame>
        <p:sp>
          <p:nvSpPr>
            <p:cNvPr id="191502" name="Line 14"/>
            <p:cNvSpPr>
              <a:spLocks noChangeShapeType="1"/>
            </p:cNvSpPr>
            <p:nvPr/>
          </p:nvSpPr>
          <p:spPr bwMode="auto">
            <a:xfrm flipV="1">
              <a:off x="1104" y="1104"/>
              <a:ext cx="1104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03" name="Line 15"/>
            <p:cNvSpPr>
              <a:spLocks noChangeShapeType="1"/>
            </p:cNvSpPr>
            <p:nvPr/>
          </p:nvSpPr>
          <p:spPr bwMode="auto">
            <a:xfrm>
              <a:off x="2544" y="912"/>
              <a:ext cx="17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04" name="Line 16"/>
            <p:cNvSpPr>
              <a:spLocks noChangeShapeType="1"/>
            </p:cNvSpPr>
            <p:nvPr/>
          </p:nvSpPr>
          <p:spPr bwMode="auto">
            <a:xfrm>
              <a:off x="2592" y="1056"/>
              <a:ext cx="1728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05" name="Line 17"/>
            <p:cNvSpPr>
              <a:spLocks noChangeShapeType="1"/>
            </p:cNvSpPr>
            <p:nvPr/>
          </p:nvSpPr>
          <p:spPr bwMode="auto">
            <a:xfrm>
              <a:off x="1152" y="2256"/>
              <a:ext cx="1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06" name="Line 18"/>
            <p:cNvSpPr>
              <a:spLocks noChangeShapeType="1"/>
            </p:cNvSpPr>
            <p:nvPr/>
          </p:nvSpPr>
          <p:spPr bwMode="auto">
            <a:xfrm flipH="1">
              <a:off x="1200" y="2160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07" name="Line 19"/>
            <p:cNvSpPr>
              <a:spLocks noChangeShapeType="1"/>
            </p:cNvSpPr>
            <p:nvPr/>
          </p:nvSpPr>
          <p:spPr bwMode="auto">
            <a:xfrm>
              <a:off x="1152" y="2304"/>
              <a:ext cx="115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08" name="Text Box 20"/>
            <p:cNvSpPr txBox="1">
              <a:spLocks noChangeArrowheads="1"/>
            </p:cNvSpPr>
            <p:nvPr/>
          </p:nvSpPr>
          <p:spPr bwMode="auto">
            <a:xfrm>
              <a:off x="1536" y="1968"/>
              <a:ext cx="5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</a:t>
              </a:r>
            </a:p>
          </p:txBody>
        </p:sp>
        <p:sp>
          <p:nvSpPr>
            <p:cNvPr id="191509" name="Text Box 21"/>
            <p:cNvSpPr txBox="1">
              <a:spLocks noChangeArrowheads="1"/>
            </p:cNvSpPr>
            <p:nvPr/>
          </p:nvSpPr>
          <p:spPr bwMode="auto">
            <a:xfrm>
              <a:off x="1392" y="2208"/>
              <a:ext cx="6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QueryHit</a:t>
              </a:r>
            </a:p>
          </p:txBody>
        </p:sp>
        <p:sp>
          <p:nvSpPr>
            <p:cNvPr id="191510" name="Text Box 22"/>
            <p:cNvSpPr txBox="1">
              <a:spLocks noChangeArrowheads="1"/>
            </p:cNvSpPr>
            <p:nvPr/>
          </p:nvSpPr>
          <p:spPr bwMode="auto">
            <a:xfrm>
              <a:off x="3216" y="720"/>
              <a:ext cx="5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</a:t>
              </a:r>
            </a:p>
          </p:txBody>
        </p:sp>
        <p:sp>
          <p:nvSpPr>
            <p:cNvPr id="191511" name="Text Box 23"/>
            <p:cNvSpPr txBox="1">
              <a:spLocks noChangeArrowheads="1"/>
            </p:cNvSpPr>
            <p:nvPr/>
          </p:nvSpPr>
          <p:spPr bwMode="auto">
            <a:xfrm rot="1838329">
              <a:off x="3287" y="1385"/>
              <a:ext cx="5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</a:t>
              </a:r>
            </a:p>
          </p:txBody>
        </p:sp>
        <p:sp>
          <p:nvSpPr>
            <p:cNvPr id="191512" name="Text Box 24"/>
            <p:cNvSpPr txBox="1">
              <a:spLocks noChangeArrowheads="1"/>
            </p:cNvSpPr>
            <p:nvPr/>
          </p:nvSpPr>
          <p:spPr bwMode="auto">
            <a:xfrm>
              <a:off x="3216" y="960"/>
              <a:ext cx="6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QueryHit</a:t>
              </a:r>
            </a:p>
          </p:txBody>
        </p:sp>
        <p:sp>
          <p:nvSpPr>
            <p:cNvPr id="191513" name="Text Box 25"/>
            <p:cNvSpPr txBox="1">
              <a:spLocks noChangeArrowheads="1"/>
            </p:cNvSpPr>
            <p:nvPr/>
          </p:nvSpPr>
          <p:spPr bwMode="auto">
            <a:xfrm rot="-2282823">
              <a:off x="1344" y="1344"/>
              <a:ext cx="5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</a:t>
              </a:r>
            </a:p>
          </p:txBody>
        </p:sp>
        <p:sp>
          <p:nvSpPr>
            <p:cNvPr id="191514" name="Text Box 26"/>
            <p:cNvSpPr txBox="1">
              <a:spLocks noChangeArrowheads="1"/>
            </p:cNvSpPr>
            <p:nvPr/>
          </p:nvSpPr>
          <p:spPr bwMode="auto">
            <a:xfrm rot="2175888">
              <a:off x="1488" y="2736"/>
              <a:ext cx="5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</a:t>
              </a:r>
            </a:p>
          </p:txBody>
        </p:sp>
        <p:sp>
          <p:nvSpPr>
            <p:cNvPr id="191515" name="Line 27"/>
            <p:cNvSpPr>
              <a:spLocks noChangeShapeType="1"/>
            </p:cNvSpPr>
            <p:nvPr/>
          </p:nvSpPr>
          <p:spPr bwMode="auto">
            <a:xfrm flipH="1">
              <a:off x="1152" y="1104"/>
              <a:ext cx="1152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16" name="Text Box 28"/>
            <p:cNvSpPr txBox="1">
              <a:spLocks noChangeArrowheads="1"/>
            </p:cNvSpPr>
            <p:nvPr/>
          </p:nvSpPr>
          <p:spPr bwMode="auto">
            <a:xfrm rot="-2200461">
              <a:off x="1486" y="1583"/>
              <a:ext cx="6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latin typeface="Arial" charset="0"/>
                </a:rPr>
                <a:t>QueryHit</a:t>
              </a:r>
            </a:p>
          </p:txBody>
        </p:sp>
        <p:sp>
          <p:nvSpPr>
            <p:cNvPr id="191517" name="Freeform 29"/>
            <p:cNvSpPr>
              <a:spLocks/>
            </p:cNvSpPr>
            <p:nvPr/>
          </p:nvSpPr>
          <p:spPr bwMode="auto">
            <a:xfrm>
              <a:off x="888" y="280"/>
              <a:ext cx="3528" cy="1736"/>
            </a:xfrm>
            <a:custGeom>
              <a:avLst/>
              <a:gdLst/>
              <a:ahLst/>
              <a:cxnLst>
                <a:cxn ang="0">
                  <a:pos x="3528" y="536"/>
                </a:cxn>
                <a:cxn ang="0">
                  <a:pos x="2856" y="248"/>
                </a:cxn>
                <a:cxn ang="0">
                  <a:pos x="1608" y="152"/>
                </a:cxn>
                <a:cxn ang="0">
                  <a:pos x="264" y="1160"/>
                </a:cxn>
                <a:cxn ang="0">
                  <a:pos x="24" y="1736"/>
                </a:cxn>
              </a:cxnLst>
              <a:rect l="0" t="0" r="r" b="b"/>
              <a:pathLst>
                <a:path w="3528" h="1736">
                  <a:moveTo>
                    <a:pt x="3528" y="536"/>
                  </a:moveTo>
                  <a:cubicBezTo>
                    <a:pt x="3352" y="424"/>
                    <a:pt x="3176" y="312"/>
                    <a:pt x="2856" y="248"/>
                  </a:cubicBezTo>
                  <a:cubicBezTo>
                    <a:pt x="2536" y="184"/>
                    <a:pt x="2040" y="0"/>
                    <a:pt x="1608" y="152"/>
                  </a:cubicBezTo>
                  <a:cubicBezTo>
                    <a:pt x="1176" y="304"/>
                    <a:pt x="528" y="896"/>
                    <a:pt x="264" y="1160"/>
                  </a:cubicBezTo>
                  <a:cubicBezTo>
                    <a:pt x="0" y="1424"/>
                    <a:pt x="64" y="1640"/>
                    <a:pt x="24" y="1736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1518" name="Line 30"/>
            <p:cNvSpPr>
              <a:spLocks noChangeShapeType="1"/>
            </p:cNvSpPr>
            <p:nvPr/>
          </p:nvSpPr>
          <p:spPr bwMode="auto">
            <a:xfrm flipH="1">
              <a:off x="2592" y="1008"/>
              <a:ext cx="17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1519" name="Text Box 31"/>
          <p:cNvSpPr txBox="1">
            <a:spLocks noChangeArrowheads="1"/>
          </p:cNvSpPr>
          <p:nvPr/>
        </p:nvSpPr>
        <p:spPr bwMode="auto">
          <a:xfrm>
            <a:off x="6270625" y="1014413"/>
            <a:ext cx="1982788" cy="696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/>
              <a:t>File transfer:</a:t>
            </a:r>
          </a:p>
          <a:p>
            <a:r>
              <a:rPr lang="en-US" sz="1800"/>
              <a:t>HTTP</a:t>
            </a:r>
          </a:p>
        </p:txBody>
      </p:sp>
      <p:sp>
        <p:nvSpPr>
          <p:cNvPr id="191520" name="Text Box 32"/>
          <p:cNvSpPr txBox="1">
            <a:spLocks noChangeArrowheads="1"/>
          </p:cNvSpPr>
          <p:nvPr/>
        </p:nvSpPr>
        <p:spPr bwMode="auto">
          <a:xfrm>
            <a:off x="501650" y="1146175"/>
            <a:ext cx="3375025" cy="35242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ZapfDingbats" pitchFamily="82" charset="2"/>
              <a:buChar char="r"/>
            </a:pPr>
            <a:r>
              <a:rPr lang="en-US"/>
              <a:t> Query message</a:t>
            </a:r>
            <a:br>
              <a:rPr lang="en-US"/>
            </a:br>
            <a:r>
              <a:rPr lang="en-US"/>
              <a:t>sent over existing TCP</a:t>
            </a:r>
            <a:br>
              <a:rPr lang="en-US"/>
            </a:br>
            <a:r>
              <a:rPr lang="en-US"/>
              <a:t>connections</a:t>
            </a:r>
          </a:p>
          <a:p>
            <a:pPr>
              <a:buFont typeface="ZapfDingbats" pitchFamily="82" charset="2"/>
              <a:buChar char="r"/>
            </a:pPr>
            <a:r>
              <a:rPr lang="en-US"/>
              <a:t> peers forward</a:t>
            </a:r>
            <a:br>
              <a:rPr lang="en-US"/>
            </a:br>
            <a:r>
              <a:rPr lang="en-US"/>
              <a:t>Query message</a:t>
            </a:r>
          </a:p>
          <a:p>
            <a:pPr>
              <a:buFont typeface="ZapfDingbats" pitchFamily="82" charset="2"/>
              <a:buChar char="r"/>
            </a:pPr>
            <a:r>
              <a:rPr lang="en-US"/>
              <a:t> QueryHit </a:t>
            </a:r>
            <a:br>
              <a:rPr lang="en-US"/>
            </a:br>
            <a:r>
              <a:rPr lang="en-US"/>
              <a:t>sent over </a:t>
            </a:r>
            <a:br>
              <a:rPr lang="en-US"/>
            </a:br>
            <a:r>
              <a:rPr lang="en-US"/>
              <a:t>reverse</a:t>
            </a:r>
            <a:br>
              <a:rPr lang="en-US"/>
            </a:br>
            <a:r>
              <a:rPr lang="en-US"/>
              <a:t>path</a:t>
            </a:r>
          </a:p>
        </p:txBody>
      </p:sp>
      <p:sp>
        <p:nvSpPr>
          <p:cNvPr id="191521" name="Text Box 33"/>
          <p:cNvSpPr txBox="1">
            <a:spLocks noChangeArrowheads="1"/>
          </p:cNvSpPr>
          <p:nvPr/>
        </p:nvSpPr>
        <p:spPr bwMode="auto">
          <a:xfrm>
            <a:off x="474663" y="5189538"/>
            <a:ext cx="2063750" cy="1273175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Scalability:</a:t>
            </a:r>
          </a:p>
          <a:p>
            <a:r>
              <a:rPr lang="en-US"/>
              <a:t>limited scope</a:t>
            </a:r>
            <a:br>
              <a:rPr lang="en-US"/>
            </a:br>
            <a:r>
              <a:rPr lang="en-US"/>
              <a:t>flooding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02732-3BA1-4082-A515-2CF83E6BA1DF}" type="slidenum">
              <a:rPr lang="en-US"/>
              <a:pPr/>
              <a:t>77</a:t>
            </a:fld>
            <a:endParaRPr lang="en-US"/>
          </a:p>
        </p:txBody>
      </p: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Gnutella: Peer joining</a:t>
            </a:r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  <a:buFont typeface="ZapfDingbats" pitchFamily="82" charset="2"/>
              <a:buAutoNum type="arabicPeriod"/>
            </a:pPr>
            <a:r>
              <a:rPr lang="en-US" sz="2400" dirty="0"/>
              <a:t>joining peer Alice must find another peer in Gnutella network: use list of candidate peers</a:t>
            </a:r>
          </a:p>
          <a:p>
            <a:pPr marL="533400" indent="-533400">
              <a:lnSpc>
                <a:spcPct val="90000"/>
              </a:lnSpc>
              <a:buFont typeface="ZapfDingbats" pitchFamily="82" charset="2"/>
              <a:buAutoNum type="arabicPeriod"/>
            </a:pPr>
            <a:r>
              <a:rPr lang="en-US" sz="2400" dirty="0"/>
              <a:t>Alice sequentially attempts TCP connections with candidate peers until connection setup with Bob</a:t>
            </a:r>
          </a:p>
          <a:p>
            <a:pPr marL="533400" indent="-533400">
              <a:lnSpc>
                <a:spcPct val="90000"/>
              </a:lnSpc>
              <a:buFont typeface="ZapfDingbats" pitchFamily="82" charset="2"/>
              <a:buAutoNum type="arabicPeriod"/>
            </a:pPr>
            <a:r>
              <a:rPr lang="en-US" sz="2400" i="1" dirty="0">
                <a:solidFill>
                  <a:srgbClr val="FF3300"/>
                </a:solidFill>
              </a:rPr>
              <a:t>Flooding:</a:t>
            </a:r>
            <a:r>
              <a:rPr lang="en-US" sz="2400" dirty="0"/>
              <a:t> Alice sends Ping message to Bob; Bob forwards Ping message to his overlay neighbors (who then forward to their neighbors….)</a:t>
            </a:r>
          </a:p>
          <a:p>
            <a:pPr marL="914400" lvl="1" indent="-457200">
              <a:lnSpc>
                <a:spcPct val="90000"/>
              </a:lnSpc>
              <a:buFont typeface="ZapfDingbats" pitchFamily="82" charset="2"/>
              <a:buChar char="r"/>
            </a:pPr>
            <a:r>
              <a:rPr lang="en-US" dirty="0"/>
              <a:t>peers receiving Ping message respond to Alice with Pong message</a:t>
            </a:r>
          </a:p>
          <a:p>
            <a:pPr marL="533400" indent="-533400">
              <a:lnSpc>
                <a:spcPct val="90000"/>
              </a:lnSpc>
              <a:buFont typeface="ZapfDingbats" pitchFamily="82" charset="2"/>
              <a:buAutoNum type="arabicPeriod"/>
            </a:pPr>
            <a:r>
              <a:rPr lang="en-US" sz="2400" dirty="0"/>
              <a:t>Alice receives many Pong messages, and can then setup additional TCP </a:t>
            </a:r>
            <a:r>
              <a:rPr lang="en-US" sz="2400" dirty="0" smtClean="0"/>
              <a:t>connections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F0427-5542-4D14-A5F8-443DF7401C5B}" type="slidenum">
              <a:rPr lang="en-US"/>
              <a:pPr/>
              <a:t>78</a:t>
            </a:fld>
            <a:endParaRPr lang="en-US"/>
          </a:p>
        </p:txBody>
      </p:sp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Hierarchical Overlay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4316413" cy="4648200"/>
          </a:xfrm>
        </p:spPr>
        <p:txBody>
          <a:bodyPr/>
          <a:lstStyle/>
          <a:p>
            <a:r>
              <a:rPr lang="en-US" sz="2400"/>
              <a:t>between centralized index, query flooding approaches</a:t>
            </a:r>
          </a:p>
          <a:p>
            <a:r>
              <a:rPr lang="en-US" sz="2400"/>
              <a:t>each peer is either a </a:t>
            </a:r>
            <a:r>
              <a:rPr lang="en-US" sz="2400" i="1"/>
              <a:t>group leader</a:t>
            </a:r>
            <a:r>
              <a:rPr lang="en-US" sz="2400"/>
              <a:t> or assigned to a group leader.</a:t>
            </a:r>
          </a:p>
          <a:p>
            <a:pPr lvl="1"/>
            <a:r>
              <a:rPr lang="en-US" sz="2000"/>
              <a:t>TCP connection between peer and its group leader.</a:t>
            </a:r>
          </a:p>
          <a:p>
            <a:pPr lvl="1"/>
            <a:r>
              <a:rPr lang="en-US" sz="2000"/>
              <a:t>TCP connections between some pairs of group leaders.</a:t>
            </a:r>
          </a:p>
          <a:p>
            <a:r>
              <a:rPr lang="en-US" sz="2400"/>
              <a:t>group leader tracks content in  its children</a:t>
            </a:r>
          </a:p>
        </p:txBody>
      </p:sp>
      <p:graphicFrame>
        <p:nvGraphicFramePr>
          <p:cNvPr id="162820" name="Object 4"/>
          <p:cNvGraphicFramePr>
            <a:graphicFrameLocks noChangeAspect="1"/>
          </p:cNvGraphicFramePr>
          <p:nvPr/>
        </p:nvGraphicFramePr>
        <p:xfrm>
          <a:off x="4918075" y="1173163"/>
          <a:ext cx="3494088" cy="4916487"/>
        </p:xfrm>
        <a:graphic>
          <a:graphicData uri="http://schemas.openxmlformats.org/presentationml/2006/ole">
            <p:oleObj spid="_x0000_s162820" name="VISIO" r:id="rId4" imgW="4208400" imgH="592416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0B85D-4AFC-4EAF-A8D0-AABF634E594A}" type="slidenum">
              <a:rPr lang="en-US"/>
              <a:pPr/>
              <a:t>79</a:t>
            </a:fld>
            <a:endParaRPr lang="en-US"/>
          </a:p>
        </p:txBody>
      </p:sp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28600"/>
            <a:ext cx="8520113" cy="1143000"/>
          </a:xfrm>
        </p:spPr>
        <p:txBody>
          <a:bodyPr/>
          <a:lstStyle/>
          <a:p>
            <a:r>
              <a:rPr lang="en-US" sz="3200"/>
              <a:t>Comparing Client-server, P2P architectures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138" y="1227138"/>
            <a:ext cx="8258175" cy="1143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i="1" u="sng">
                <a:solidFill>
                  <a:srgbClr val="FF3300"/>
                </a:solidFill>
              </a:rPr>
              <a:t>Question</a:t>
            </a:r>
            <a:r>
              <a:rPr lang="en-US"/>
              <a:t> : How much time distribute file initially at one server to </a:t>
            </a:r>
            <a:r>
              <a:rPr lang="en-US" i="1"/>
              <a:t>N </a:t>
            </a:r>
            <a:r>
              <a:rPr lang="en-US"/>
              <a:t>other computers?</a:t>
            </a:r>
          </a:p>
        </p:txBody>
      </p:sp>
      <p:sp>
        <p:nvSpPr>
          <p:cNvPr id="243716" name="Freeform 4"/>
          <p:cNvSpPr>
            <a:spLocks/>
          </p:cNvSpPr>
          <p:nvPr/>
        </p:nvSpPr>
        <p:spPr bwMode="auto">
          <a:xfrm>
            <a:off x="2373313" y="4032250"/>
            <a:ext cx="3775075" cy="2146300"/>
          </a:xfrm>
          <a:custGeom>
            <a:avLst/>
            <a:gdLst/>
            <a:ahLst/>
            <a:cxnLst>
              <a:cxn ang="0">
                <a:pos x="239" y="7"/>
              </a:cxn>
              <a:cxn ang="0">
                <a:pos x="35" y="157"/>
              </a:cxn>
              <a:cxn ang="0">
                <a:pos x="29" y="523"/>
              </a:cxn>
              <a:cxn ang="0">
                <a:pos x="53" y="829"/>
              </a:cxn>
              <a:cxn ang="0">
                <a:pos x="245" y="871"/>
              </a:cxn>
              <a:cxn ang="0">
                <a:pos x="647" y="1129"/>
              </a:cxn>
              <a:cxn ang="0">
                <a:pos x="995" y="1237"/>
              </a:cxn>
              <a:cxn ang="0">
                <a:pos x="1199" y="1021"/>
              </a:cxn>
              <a:cxn ang="0">
                <a:pos x="1271" y="445"/>
              </a:cxn>
              <a:cxn ang="0">
                <a:pos x="1205" y="211"/>
              </a:cxn>
              <a:cxn ang="0">
                <a:pos x="749" y="115"/>
              </a:cxn>
              <a:cxn ang="0">
                <a:pos x="239" y="7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3717" name="Group 5"/>
          <p:cNvGrpSpPr>
            <a:grpSpLocks/>
          </p:cNvGrpSpPr>
          <p:nvPr/>
        </p:nvGrpSpPr>
        <p:grpSpPr bwMode="auto">
          <a:xfrm>
            <a:off x="1552575" y="3181350"/>
            <a:ext cx="538163" cy="885825"/>
            <a:chOff x="4180" y="783"/>
            <a:chExt cx="150" cy="307"/>
          </a:xfrm>
        </p:grpSpPr>
        <p:sp>
          <p:nvSpPr>
            <p:cNvPr id="243718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19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20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21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22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23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24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3725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3726" name="Line 14"/>
          <p:cNvSpPr>
            <a:spLocks noChangeShapeType="1"/>
          </p:cNvSpPr>
          <p:nvPr/>
        </p:nvSpPr>
        <p:spPr bwMode="auto">
          <a:xfrm>
            <a:off x="1819275" y="4051300"/>
            <a:ext cx="803275" cy="311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27" name="Text Box 15"/>
          <p:cNvSpPr txBox="1">
            <a:spLocks noChangeArrowheads="1"/>
          </p:cNvSpPr>
          <p:nvPr/>
        </p:nvSpPr>
        <p:spPr bwMode="auto">
          <a:xfrm>
            <a:off x="2179638" y="3719513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u</a:t>
            </a:r>
            <a:r>
              <a:rPr lang="en-US" sz="1800" baseline="-25000">
                <a:latin typeface="Arial" charset="0"/>
              </a:rPr>
              <a:t>s</a:t>
            </a:r>
          </a:p>
        </p:txBody>
      </p:sp>
      <p:graphicFrame>
        <p:nvGraphicFramePr>
          <p:cNvPr id="243728" name="Object 16"/>
          <p:cNvGraphicFramePr>
            <a:graphicFrameLocks noChangeAspect="1"/>
          </p:cNvGraphicFramePr>
          <p:nvPr/>
        </p:nvGraphicFramePr>
        <p:xfrm>
          <a:off x="3190875" y="2817813"/>
          <a:ext cx="547688" cy="466725"/>
        </p:xfrm>
        <a:graphic>
          <a:graphicData uri="http://schemas.openxmlformats.org/presentationml/2006/ole">
            <p:oleObj spid="_x0000_s243728" name="Clip" r:id="rId4" imgW="1305000" imgH="1085760" progId="">
              <p:embed/>
            </p:oleObj>
          </a:graphicData>
        </a:graphic>
      </p:graphicFrame>
      <p:sp>
        <p:nvSpPr>
          <p:cNvPr id="243729" name="Line 17"/>
          <p:cNvSpPr>
            <a:spLocks noChangeShapeType="1"/>
          </p:cNvSpPr>
          <p:nvPr/>
        </p:nvSpPr>
        <p:spPr bwMode="auto">
          <a:xfrm>
            <a:off x="3551238" y="3214688"/>
            <a:ext cx="2286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30" name="Line 18"/>
          <p:cNvSpPr>
            <a:spLocks noChangeShapeType="1"/>
          </p:cNvSpPr>
          <p:nvPr/>
        </p:nvSpPr>
        <p:spPr bwMode="auto">
          <a:xfrm flipH="1" flipV="1">
            <a:off x="3348038" y="3205163"/>
            <a:ext cx="228600" cy="88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31" name="Text Box 19"/>
          <p:cNvSpPr txBox="1">
            <a:spLocks noChangeArrowheads="1"/>
          </p:cNvSpPr>
          <p:nvPr/>
        </p:nvSpPr>
        <p:spPr bwMode="auto">
          <a:xfrm>
            <a:off x="4184650" y="3440113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2</a:t>
            </a:r>
          </a:p>
        </p:txBody>
      </p:sp>
      <p:sp>
        <p:nvSpPr>
          <p:cNvPr id="243732" name="Text Box 20"/>
          <p:cNvSpPr txBox="1">
            <a:spLocks noChangeArrowheads="1"/>
          </p:cNvSpPr>
          <p:nvPr/>
        </p:nvSpPr>
        <p:spPr bwMode="auto">
          <a:xfrm>
            <a:off x="3592513" y="3475038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1</a:t>
            </a:r>
          </a:p>
        </p:txBody>
      </p:sp>
      <p:graphicFrame>
        <p:nvGraphicFramePr>
          <p:cNvPr id="243733" name="Object 21"/>
          <p:cNvGraphicFramePr>
            <a:graphicFrameLocks noChangeAspect="1"/>
          </p:cNvGraphicFramePr>
          <p:nvPr/>
        </p:nvGraphicFramePr>
        <p:xfrm>
          <a:off x="4614863" y="2784475"/>
          <a:ext cx="573087" cy="488950"/>
        </p:xfrm>
        <a:graphic>
          <a:graphicData uri="http://schemas.openxmlformats.org/presentationml/2006/ole">
            <p:oleObj spid="_x0000_s243733" name="Clip" r:id="rId5" imgW="1305000" imgH="1085760" progId="">
              <p:embed/>
            </p:oleObj>
          </a:graphicData>
        </a:graphic>
      </p:graphicFrame>
      <p:sp>
        <p:nvSpPr>
          <p:cNvPr id="243734" name="Line 22"/>
          <p:cNvSpPr>
            <a:spLocks noChangeShapeType="1"/>
          </p:cNvSpPr>
          <p:nvPr/>
        </p:nvSpPr>
        <p:spPr bwMode="auto">
          <a:xfrm flipV="1">
            <a:off x="4397375" y="3243263"/>
            <a:ext cx="317500" cy="1042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35" name="Line 23"/>
          <p:cNvSpPr>
            <a:spLocks noChangeShapeType="1"/>
          </p:cNvSpPr>
          <p:nvPr/>
        </p:nvSpPr>
        <p:spPr bwMode="auto">
          <a:xfrm flipH="1">
            <a:off x="4587875" y="3322638"/>
            <a:ext cx="330200" cy="1052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36" name="Text Box 24"/>
          <p:cNvSpPr txBox="1">
            <a:spLocks noChangeArrowheads="1"/>
          </p:cNvSpPr>
          <p:nvPr/>
        </p:nvSpPr>
        <p:spPr bwMode="auto">
          <a:xfrm>
            <a:off x="4722813" y="362585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2</a:t>
            </a:r>
          </a:p>
        </p:txBody>
      </p:sp>
      <p:sp>
        <p:nvSpPr>
          <p:cNvPr id="243737" name="Text Box 25"/>
          <p:cNvSpPr txBox="1">
            <a:spLocks noChangeArrowheads="1"/>
          </p:cNvSpPr>
          <p:nvPr/>
        </p:nvSpPr>
        <p:spPr bwMode="auto">
          <a:xfrm>
            <a:off x="3140075" y="3475038"/>
            <a:ext cx="609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1</a:t>
            </a:r>
          </a:p>
        </p:txBody>
      </p:sp>
      <p:sp>
        <p:nvSpPr>
          <p:cNvPr id="243739" name="Oval 27"/>
          <p:cNvSpPr>
            <a:spLocks noChangeArrowheads="1"/>
          </p:cNvSpPr>
          <p:nvPr/>
        </p:nvSpPr>
        <p:spPr bwMode="auto">
          <a:xfrm>
            <a:off x="2657475" y="5608638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0" name="Oval 28"/>
          <p:cNvSpPr>
            <a:spLocks noChangeArrowheads="1"/>
          </p:cNvSpPr>
          <p:nvPr/>
        </p:nvSpPr>
        <p:spPr bwMode="auto">
          <a:xfrm>
            <a:off x="3360738" y="5922963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1" name="Oval 29"/>
          <p:cNvSpPr>
            <a:spLocks noChangeArrowheads="1"/>
          </p:cNvSpPr>
          <p:nvPr/>
        </p:nvSpPr>
        <p:spPr bwMode="auto">
          <a:xfrm>
            <a:off x="3833813" y="6130925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2" name="Oval 30"/>
          <p:cNvSpPr>
            <a:spLocks noChangeArrowheads="1"/>
          </p:cNvSpPr>
          <p:nvPr/>
        </p:nvSpPr>
        <p:spPr bwMode="auto">
          <a:xfrm>
            <a:off x="4552950" y="6248400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3" name="Oval 31"/>
          <p:cNvSpPr>
            <a:spLocks noChangeArrowheads="1"/>
          </p:cNvSpPr>
          <p:nvPr/>
        </p:nvSpPr>
        <p:spPr bwMode="auto">
          <a:xfrm>
            <a:off x="5454650" y="6335713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4" name="Oval 32"/>
          <p:cNvSpPr>
            <a:spLocks noChangeArrowheads="1"/>
          </p:cNvSpPr>
          <p:nvPr/>
        </p:nvSpPr>
        <p:spPr bwMode="auto">
          <a:xfrm>
            <a:off x="6057900" y="6089650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5" name="Oval 33"/>
          <p:cNvSpPr>
            <a:spLocks noChangeArrowheads="1"/>
          </p:cNvSpPr>
          <p:nvPr/>
        </p:nvSpPr>
        <p:spPr bwMode="auto">
          <a:xfrm>
            <a:off x="6272213" y="5416550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6" name="Oval 34"/>
          <p:cNvSpPr>
            <a:spLocks noChangeArrowheads="1"/>
          </p:cNvSpPr>
          <p:nvPr/>
        </p:nvSpPr>
        <p:spPr bwMode="auto">
          <a:xfrm>
            <a:off x="5448300" y="3986213"/>
            <a:ext cx="112713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47" name="Oval 35"/>
          <p:cNvSpPr>
            <a:spLocks noChangeArrowheads="1"/>
          </p:cNvSpPr>
          <p:nvPr/>
        </p:nvSpPr>
        <p:spPr bwMode="auto">
          <a:xfrm>
            <a:off x="6348413" y="4821238"/>
            <a:ext cx="112712" cy="12382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3750" name="Object 38"/>
          <p:cNvGraphicFramePr>
            <a:graphicFrameLocks noChangeAspect="1"/>
          </p:cNvGraphicFramePr>
          <p:nvPr/>
        </p:nvGraphicFramePr>
        <p:xfrm>
          <a:off x="846138" y="4733925"/>
          <a:ext cx="566737" cy="482600"/>
        </p:xfrm>
        <a:graphic>
          <a:graphicData uri="http://schemas.openxmlformats.org/presentationml/2006/ole">
            <p:oleObj spid="_x0000_s243750" name="Clip" r:id="rId6" imgW="1305000" imgH="1085760" progId="">
              <p:embed/>
            </p:oleObj>
          </a:graphicData>
        </a:graphic>
      </p:graphicFrame>
      <p:sp>
        <p:nvSpPr>
          <p:cNvPr id="243751" name="Line 39"/>
          <p:cNvSpPr>
            <a:spLocks noChangeShapeType="1"/>
          </p:cNvSpPr>
          <p:nvPr/>
        </p:nvSpPr>
        <p:spPr bwMode="auto">
          <a:xfrm>
            <a:off x="1376363" y="4962525"/>
            <a:ext cx="101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52" name="Line 40"/>
          <p:cNvSpPr>
            <a:spLocks noChangeShapeType="1"/>
          </p:cNvSpPr>
          <p:nvPr/>
        </p:nvSpPr>
        <p:spPr bwMode="auto">
          <a:xfrm flipH="1">
            <a:off x="1431925" y="5110163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53" name="Text Box 41"/>
          <p:cNvSpPr txBox="1">
            <a:spLocks noChangeArrowheads="1"/>
          </p:cNvSpPr>
          <p:nvPr/>
        </p:nvSpPr>
        <p:spPr bwMode="auto">
          <a:xfrm>
            <a:off x="1565275" y="51085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N</a:t>
            </a:r>
          </a:p>
        </p:txBody>
      </p:sp>
      <p:sp>
        <p:nvSpPr>
          <p:cNvPr id="243754" name="Text Box 42"/>
          <p:cNvSpPr txBox="1">
            <a:spLocks noChangeArrowheads="1"/>
          </p:cNvSpPr>
          <p:nvPr/>
        </p:nvSpPr>
        <p:spPr bwMode="auto">
          <a:xfrm>
            <a:off x="1568450" y="4511675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N</a:t>
            </a:r>
          </a:p>
        </p:txBody>
      </p:sp>
      <p:sp>
        <p:nvSpPr>
          <p:cNvPr id="243755" name="Text Box 43"/>
          <p:cNvSpPr txBox="1">
            <a:spLocks noChangeArrowheads="1"/>
          </p:cNvSpPr>
          <p:nvPr/>
        </p:nvSpPr>
        <p:spPr bwMode="auto">
          <a:xfrm>
            <a:off x="1443038" y="2797175"/>
            <a:ext cx="11731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Server</a:t>
            </a:r>
            <a:endParaRPr lang="en-US" sz="1800" baseline="-25000"/>
          </a:p>
        </p:txBody>
      </p:sp>
      <p:sp>
        <p:nvSpPr>
          <p:cNvPr id="243756" name="Text Box 44"/>
          <p:cNvSpPr txBox="1">
            <a:spLocks noChangeArrowheads="1"/>
          </p:cNvSpPr>
          <p:nvPr/>
        </p:nvSpPr>
        <p:spPr bwMode="auto">
          <a:xfrm>
            <a:off x="3294063" y="4730750"/>
            <a:ext cx="2408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Network (with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abundant bandwidth)</a:t>
            </a:r>
          </a:p>
        </p:txBody>
      </p:sp>
      <p:sp>
        <p:nvSpPr>
          <p:cNvPr id="243758" name="AutoShape 46"/>
          <p:cNvSpPr>
            <a:spLocks noChangeArrowheads="1"/>
          </p:cNvSpPr>
          <p:nvPr/>
        </p:nvSpPr>
        <p:spPr bwMode="auto">
          <a:xfrm>
            <a:off x="900113" y="3176588"/>
            <a:ext cx="527050" cy="825500"/>
          </a:xfrm>
          <a:prstGeom prst="can">
            <a:avLst>
              <a:gd name="adj" fmla="val 3915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59" name="Text Box 47"/>
          <p:cNvSpPr txBox="1">
            <a:spLocks noChangeArrowheads="1"/>
          </p:cNvSpPr>
          <p:nvPr/>
        </p:nvSpPr>
        <p:spPr bwMode="auto">
          <a:xfrm>
            <a:off x="71438" y="4030663"/>
            <a:ext cx="165893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File, size </a:t>
            </a:r>
            <a:r>
              <a:rPr lang="en-US" sz="1800" i="1"/>
              <a:t>F</a:t>
            </a:r>
            <a:endParaRPr lang="en-US" sz="1800" i="1" baseline="-25000"/>
          </a:p>
        </p:txBody>
      </p:sp>
      <p:sp>
        <p:nvSpPr>
          <p:cNvPr id="243761" name="Text Box 49"/>
          <p:cNvSpPr txBox="1">
            <a:spLocks noChangeArrowheads="1"/>
          </p:cNvSpPr>
          <p:nvPr/>
        </p:nvSpPr>
        <p:spPr bwMode="auto">
          <a:xfrm>
            <a:off x="6151563" y="2300288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i="1">
                <a:solidFill>
                  <a:srgbClr val="FF3300"/>
                </a:solidFill>
                <a:latin typeface="Arial" charset="0"/>
              </a:rPr>
              <a:t>u</a:t>
            </a:r>
            <a:r>
              <a:rPr lang="en-US" sz="2000" i="1" baseline="-25000">
                <a:solidFill>
                  <a:srgbClr val="FF3300"/>
                </a:solidFill>
                <a:latin typeface="Arial" charset="0"/>
              </a:rPr>
              <a:t>s</a:t>
            </a:r>
            <a:r>
              <a:rPr lang="en-US" sz="2000" i="1">
                <a:solidFill>
                  <a:srgbClr val="FF3300"/>
                </a:solidFill>
                <a:latin typeface="Arial" charset="0"/>
              </a:rPr>
              <a:t>:</a:t>
            </a:r>
            <a:r>
              <a:rPr lang="en-US" sz="2000">
                <a:latin typeface="Arial" charset="0"/>
              </a:rPr>
              <a:t> server upload bandwidth</a:t>
            </a:r>
          </a:p>
        </p:txBody>
      </p:sp>
      <p:sp>
        <p:nvSpPr>
          <p:cNvPr id="243762" name="Text Box 50"/>
          <p:cNvSpPr txBox="1">
            <a:spLocks noChangeArrowheads="1"/>
          </p:cNvSpPr>
          <p:nvPr/>
        </p:nvSpPr>
        <p:spPr bwMode="auto">
          <a:xfrm>
            <a:off x="6178550" y="3019425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i="1">
                <a:solidFill>
                  <a:srgbClr val="FF3300"/>
                </a:solidFill>
                <a:latin typeface="Arial" charset="0"/>
              </a:rPr>
              <a:t>u</a:t>
            </a:r>
            <a:r>
              <a:rPr lang="en-US" sz="2000" i="1" baseline="-25000">
                <a:solidFill>
                  <a:srgbClr val="FF3300"/>
                </a:solidFill>
                <a:latin typeface="Arial" charset="0"/>
              </a:rPr>
              <a:t>i</a:t>
            </a:r>
            <a:r>
              <a:rPr lang="en-US" sz="2000" i="1">
                <a:solidFill>
                  <a:srgbClr val="FF3300"/>
                </a:solidFill>
                <a:latin typeface="Arial" charset="0"/>
              </a:rPr>
              <a:t>:</a:t>
            </a:r>
            <a:r>
              <a:rPr lang="en-US" sz="2000">
                <a:latin typeface="Arial" charset="0"/>
              </a:rPr>
              <a:t> client/peer i upload bandwidth</a:t>
            </a:r>
          </a:p>
        </p:txBody>
      </p:sp>
      <p:sp>
        <p:nvSpPr>
          <p:cNvPr id="243763" name="Text Box 51"/>
          <p:cNvSpPr txBox="1">
            <a:spLocks noChangeArrowheads="1"/>
          </p:cNvSpPr>
          <p:nvPr/>
        </p:nvSpPr>
        <p:spPr bwMode="auto">
          <a:xfrm>
            <a:off x="6205538" y="3763963"/>
            <a:ext cx="2590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2000" i="1">
                <a:solidFill>
                  <a:srgbClr val="FF3300"/>
                </a:solidFill>
                <a:latin typeface="Arial" charset="0"/>
              </a:rPr>
              <a:t>d</a:t>
            </a:r>
            <a:r>
              <a:rPr lang="en-US" sz="2000" i="1" baseline="-25000">
                <a:solidFill>
                  <a:srgbClr val="FF3300"/>
                </a:solidFill>
                <a:latin typeface="Arial" charset="0"/>
              </a:rPr>
              <a:t>i</a:t>
            </a:r>
            <a:r>
              <a:rPr lang="en-US" sz="2000" i="1">
                <a:solidFill>
                  <a:srgbClr val="FF3300"/>
                </a:solidFill>
                <a:latin typeface="Arial" charset="0"/>
              </a:rPr>
              <a:t>:</a:t>
            </a:r>
            <a:r>
              <a:rPr lang="en-US" sz="2000">
                <a:latin typeface="Arial" charset="0"/>
              </a:rPr>
              <a:t> client/peer i download bandwidth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F6007-1194-4068-87A0-D9E81A689FED}" type="slidenum">
              <a:rPr lang="en-US"/>
              <a:pPr/>
              <a:t>80</a:t>
            </a:fld>
            <a:endParaRPr lang="en-US"/>
          </a:p>
        </p:txBody>
      </p:sp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28600"/>
            <a:ext cx="8520113" cy="1143000"/>
          </a:xfrm>
        </p:spPr>
        <p:txBody>
          <a:bodyPr/>
          <a:lstStyle/>
          <a:p>
            <a:r>
              <a:rPr lang="en-US" sz="3200"/>
              <a:t>Client-server: file distribution time</a:t>
            </a:r>
          </a:p>
        </p:txBody>
      </p:sp>
      <p:sp>
        <p:nvSpPr>
          <p:cNvPr id="245764" name="Freeform 4"/>
          <p:cNvSpPr>
            <a:spLocks/>
          </p:cNvSpPr>
          <p:nvPr/>
        </p:nvSpPr>
        <p:spPr bwMode="auto">
          <a:xfrm>
            <a:off x="5807075" y="2316163"/>
            <a:ext cx="2497138" cy="1677987"/>
          </a:xfrm>
          <a:custGeom>
            <a:avLst/>
            <a:gdLst/>
            <a:ahLst/>
            <a:cxnLst>
              <a:cxn ang="0">
                <a:pos x="239" y="7"/>
              </a:cxn>
              <a:cxn ang="0">
                <a:pos x="35" y="157"/>
              </a:cxn>
              <a:cxn ang="0">
                <a:pos x="29" y="523"/>
              </a:cxn>
              <a:cxn ang="0">
                <a:pos x="53" y="829"/>
              </a:cxn>
              <a:cxn ang="0">
                <a:pos x="245" y="871"/>
              </a:cxn>
              <a:cxn ang="0">
                <a:pos x="647" y="1129"/>
              </a:cxn>
              <a:cxn ang="0">
                <a:pos x="995" y="1237"/>
              </a:cxn>
              <a:cxn ang="0">
                <a:pos x="1199" y="1021"/>
              </a:cxn>
              <a:cxn ang="0">
                <a:pos x="1271" y="445"/>
              </a:cxn>
              <a:cxn ang="0">
                <a:pos x="1205" y="211"/>
              </a:cxn>
              <a:cxn ang="0">
                <a:pos x="749" y="115"/>
              </a:cxn>
              <a:cxn ang="0">
                <a:pos x="239" y="7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5765" name="Group 5"/>
          <p:cNvGrpSpPr>
            <a:grpSpLocks/>
          </p:cNvGrpSpPr>
          <p:nvPr/>
        </p:nvGrpSpPr>
        <p:grpSpPr bwMode="auto">
          <a:xfrm>
            <a:off x="5264150" y="1651000"/>
            <a:ext cx="355600" cy="692150"/>
            <a:chOff x="4180" y="783"/>
            <a:chExt cx="150" cy="307"/>
          </a:xfrm>
        </p:grpSpPr>
        <p:sp>
          <p:nvSpPr>
            <p:cNvPr id="245766" name="AutoShape 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67" name="Rectangle 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68" name="Rectangle 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69" name="AutoShape 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70" name="Line 1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71" name="Line 1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72" name="Rectangle 1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73" name="Rectangle 1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774" name="Line 14"/>
          <p:cNvSpPr>
            <a:spLocks noChangeShapeType="1"/>
          </p:cNvSpPr>
          <p:nvPr/>
        </p:nvSpPr>
        <p:spPr bwMode="auto">
          <a:xfrm>
            <a:off x="5440363" y="2332038"/>
            <a:ext cx="531812" cy="24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75" name="Text Box 15"/>
          <p:cNvSpPr txBox="1">
            <a:spLocks noChangeArrowheads="1"/>
          </p:cNvSpPr>
          <p:nvPr/>
        </p:nvSpPr>
        <p:spPr bwMode="auto">
          <a:xfrm>
            <a:off x="5678488" y="2071688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u</a:t>
            </a:r>
            <a:r>
              <a:rPr lang="en-US" sz="1800" baseline="-25000">
                <a:latin typeface="Arial" charset="0"/>
              </a:rPr>
              <a:t>s</a:t>
            </a:r>
          </a:p>
        </p:txBody>
      </p:sp>
      <p:graphicFrame>
        <p:nvGraphicFramePr>
          <p:cNvPr id="245776" name="Object 16"/>
          <p:cNvGraphicFramePr>
            <a:graphicFrameLocks noChangeAspect="1"/>
          </p:cNvGraphicFramePr>
          <p:nvPr/>
        </p:nvGraphicFramePr>
        <p:xfrm>
          <a:off x="6346825" y="1366838"/>
          <a:ext cx="363538" cy="365125"/>
        </p:xfrm>
        <a:graphic>
          <a:graphicData uri="http://schemas.openxmlformats.org/presentationml/2006/ole">
            <p:oleObj spid="_x0000_s245776" name="Clip" r:id="rId4" imgW="1305000" imgH="1085760" progId="">
              <p:embed/>
            </p:oleObj>
          </a:graphicData>
        </a:graphic>
      </p:graphicFrame>
      <p:sp>
        <p:nvSpPr>
          <p:cNvPr id="245777" name="Line 17"/>
          <p:cNvSpPr>
            <a:spLocks noChangeShapeType="1"/>
          </p:cNvSpPr>
          <p:nvPr/>
        </p:nvSpPr>
        <p:spPr bwMode="auto">
          <a:xfrm>
            <a:off x="6586538" y="1677988"/>
            <a:ext cx="150812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78" name="Line 18"/>
          <p:cNvSpPr>
            <a:spLocks noChangeShapeType="1"/>
          </p:cNvSpPr>
          <p:nvPr/>
        </p:nvSpPr>
        <p:spPr bwMode="auto">
          <a:xfrm flipH="1" flipV="1">
            <a:off x="6451600" y="1670050"/>
            <a:ext cx="150813" cy="695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79" name="Text Box 19"/>
          <p:cNvSpPr txBox="1">
            <a:spLocks noChangeArrowheads="1"/>
          </p:cNvSpPr>
          <p:nvPr/>
        </p:nvSpPr>
        <p:spPr bwMode="auto">
          <a:xfrm>
            <a:off x="6938963" y="1797050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2</a:t>
            </a:r>
          </a:p>
        </p:txBody>
      </p:sp>
      <p:sp>
        <p:nvSpPr>
          <p:cNvPr id="245780" name="Text Box 20"/>
          <p:cNvSpPr txBox="1">
            <a:spLocks noChangeArrowheads="1"/>
          </p:cNvSpPr>
          <p:nvPr/>
        </p:nvSpPr>
        <p:spPr bwMode="auto">
          <a:xfrm>
            <a:off x="6613525" y="1881188"/>
            <a:ext cx="403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1</a:t>
            </a:r>
          </a:p>
        </p:txBody>
      </p:sp>
      <p:graphicFrame>
        <p:nvGraphicFramePr>
          <p:cNvPr id="245781" name="Object 21"/>
          <p:cNvGraphicFramePr>
            <a:graphicFrameLocks noChangeAspect="1"/>
          </p:cNvGraphicFramePr>
          <p:nvPr/>
        </p:nvGraphicFramePr>
        <p:xfrm>
          <a:off x="7289800" y="1341438"/>
          <a:ext cx="379413" cy="382587"/>
        </p:xfrm>
        <a:graphic>
          <a:graphicData uri="http://schemas.openxmlformats.org/presentationml/2006/ole">
            <p:oleObj spid="_x0000_s245781" name="Clip" r:id="rId5" imgW="1305000" imgH="1085760" progId="">
              <p:embed/>
            </p:oleObj>
          </a:graphicData>
        </a:graphic>
      </p:graphicFrame>
      <p:sp>
        <p:nvSpPr>
          <p:cNvPr id="245782" name="Line 22"/>
          <p:cNvSpPr>
            <a:spLocks noChangeShapeType="1"/>
          </p:cNvSpPr>
          <p:nvPr/>
        </p:nvSpPr>
        <p:spPr bwMode="auto">
          <a:xfrm flipV="1">
            <a:off x="7145338" y="1700213"/>
            <a:ext cx="211137" cy="814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83" name="Line 23"/>
          <p:cNvSpPr>
            <a:spLocks noChangeShapeType="1"/>
          </p:cNvSpPr>
          <p:nvPr/>
        </p:nvSpPr>
        <p:spPr bwMode="auto">
          <a:xfrm flipH="1">
            <a:off x="7272338" y="1762125"/>
            <a:ext cx="219075" cy="822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84" name="Text Box 24"/>
          <p:cNvSpPr txBox="1">
            <a:spLocks noChangeArrowheads="1"/>
          </p:cNvSpPr>
          <p:nvPr/>
        </p:nvSpPr>
        <p:spPr bwMode="auto">
          <a:xfrm>
            <a:off x="7361238" y="1998663"/>
            <a:ext cx="403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2</a:t>
            </a:r>
          </a:p>
        </p:txBody>
      </p:sp>
      <p:sp>
        <p:nvSpPr>
          <p:cNvPr id="245785" name="Text Box 25"/>
          <p:cNvSpPr txBox="1">
            <a:spLocks noChangeArrowheads="1"/>
          </p:cNvSpPr>
          <p:nvPr/>
        </p:nvSpPr>
        <p:spPr bwMode="auto">
          <a:xfrm>
            <a:off x="6203950" y="1881188"/>
            <a:ext cx="512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1</a:t>
            </a:r>
          </a:p>
        </p:txBody>
      </p:sp>
      <p:sp>
        <p:nvSpPr>
          <p:cNvPr id="245786" name="Oval 26"/>
          <p:cNvSpPr>
            <a:spLocks noChangeArrowheads="1"/>
          </p:cNvSpPr>
          <p:nvPr/>
        </p:nvSpPr>
        <p:spPr bwMode="auto">
          <a:xfrm>
            <a:off x="5994400" y="3548063"/>
            <a:ext cx="74613" cy="968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87" name="Oval 27"/>
          <p:cNvSpPr>
            <a:spLocks noChangeArrowheads="1"/>
          </p:cNvSpPr>
          <p:nvPr/>
        </p:nvSpPr>
        <p:spPr bwMode="auto">
          <a:xfrm>
            <a:off x="6459538" y="3794125"/>
            <a:ext cx="74612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88" name="Oval 28"/>
          <p:cNvSpPr>
            <a:spLocks noChangeArrowheads="1"/>
          </p:cNvSpPr>
          <p:nvPr/>
        </p:nvSpPr>
        <p:spPr bwMode="auto">
          <a:xfrm>
            <a:off x="6773863" y="3956050"/>
            <a:ext cx="73025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91" name="Oval 31"/>
          <p:cNvSpPr>
            <a:spLocks noChangeArrowheads="1"/>
          </p:cNvSpPr>
          <p:nvPr/>
        </p:nvSpPr>
        <p:spPr bwMode="auto">
          <a:xfrm>
            <a:off x="8245475" y="3924300"/>
            <a:ext cx="74613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92" name="Oval 32"/>
          <p:cNvSpPr>
            <a:spLocks noChangeArrowheads="1"/>
          </p:cNvSpPr>
          <p:nvPr/>
        </p:nvSpPr>
        <p:spPr bwMode="auto">
          <a:xfrm>
            <a:off x="8386763" y="3398838"/>
            <a:ext cx="74612" cy="968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93" name="Oval 33"/>
          <p:cNvSpPr>
            <a:spLocks noChangeArrowheads="1"/>
          </p:cNvSpPr>
          <p:nvPr/>
        </p:nvSpPr>
        <p:spPr bwMode="auto">
          <a:xfrm>
            <a:off x="7842250" y="2281238"/>
            <a:ext cx="74613" cy="952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794" name="Oval 34"/>
          <p:cNvSpPr>
            <a:spLocks noChangeArrowheads="1"/>
          </p:cNvSpPr>
          <p:nvPr/>
        </p:nvSpPr>
        <p:spPr bwMode="auto">
          <a:xfrm>
            <a:off x="8437563" y="2933700"/>
            <a:ext cx="74612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5795" name="Object 35"/>
          <p:cNvGraphicFramePr>
            <a:graphicFrameLocks noChangeAspect="1"/>
          </p:cNvGraphicFramePr>
          <p:nvPr/>
        </p:nvGraphicFramePr>
        <p:xfrm>
          <a:off x="4795838" y="2865438"/>
          <a:ext cx="374650" cy="376237"/>
        </p:xfrm>
        <a:graphic>
          <a:graphicData uri="http://schemas.openxmlformats.org/presentationml/2006/ole">
            <p:oleObj spid="_x0000_s245795" name="Clip" r:id="rId6" imgW="1305000" imgH="1085760" progId="">
              <p:embed/>
            </p:oleObj>
          </a:graphicData>
        </a:graphic>
      </p:graphicFrame>
      <p:sp>
        <p:nvSpPr>
          <p:cNvPr id="245796" name="Line 36"/>
          <p:cNvSpPr>
            <a:spLocks noChangeShapeType="1"/>
          </p:cNvSpPr>
          <p:nvPr/>
        </p:nvSpPr>
        <p:spPr bwMode="auto">
          <a:xfrm>
            <a:off x="5146675" y="3043238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97" name="Line 37"/>
          <p:cNvSpPr>
            <a:spLocks noChangeShapeType="1"/>
          </p:cNvSpPr>
          <p:nvPr/>
        </p:nvSpPr>
        <p:spPr bwMode="auto">
          <a:xfrm flipH="1">
            <a:off x="5183188" y="3159125"/>
            <a:ext cx="663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798" name="Text Box 38"/>
          <p:cNvSpPr txBox="1">
            <a:spLocks noChangeArrowheads="1"/>
          </p:cNvSpPr>
          <p:nvPr/>
        </p:nvSpPr>
        <p:spPr bwMode="auto">
          <a:xfrm>
            <a:off x="5272088" y="3157538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N</a:t>
            </a:r>
          </a:p>
        </p:txBody>
      </p:sp>
      <p:sp>
        <p:nvSpPr>
          <p:cNvPr id="245799" name="Text Box 39"/>
          <p:cNvSpPr txBox="1">
            <a:spLocks noChangeArrowheads="1"/>
          </p:cNvSpPr>
          <p:nvPr/>
        </p:nvSpPr>
        <p:spPr bwMode="auto">
          <a:xfrm>
            <a:off x="5273675" y="2690813"/>
            <a:ext cx="528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N</a:t>
            </a:r>
          </a:p>
        </p:txBody>
      </p:sp>
      <p:sp>
        <p:nvSpPr>
          <p:cNvPr id="245800" name="Text Box 40"/>
          <p:cNvSpPr txBox="1">
            <a:spLocks noChangeArrowheads="1"/>
          </p:cNvSpPr>
          <p:nvPr/>
        </p:nvSpPr>
        <p:spPr bwMode="auto">
          <a:xfrm>
            <a:off x="5081588" y="1295400"/>
            <a:ext cx="10112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Server</a:t>
            </a:r>
            <a:endParaRPr lang="en-US" sz="1800" baseline="-25000"/>
          </a:p>
        </p:txBody>
      </p:sp>
      <p:sp>
        <p:nvSpPr>
          <p:cNvPr id="245801" name="Text Box 41"/>
          <p:cNvSpPr txBox="1">
            <a:spLocks noChangeArrowheads="1"/>
          </p:cNvSpPr>
          <p:nvPr/>
        </p:nvSpPr>
        <p:spPr bwMode="auto">
          <a:xfrm>
            <a:off x="5889625" y="2625725"/>
            <a:ext cx="2408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Network (with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abundant bandwidth)</a:t>
            </a:r>
          </a:p>
        </p:txBody>
      </p:sp>
      <p:sp>
        <p:nvSpPr>
          <p:cNvPr id="245802" name="AutoShape 42"/>
          <p:cNvSpPr>
            <a:spLocks noChangeArrowheads="1"/>
          </p:cNvSpPr>
          <p:nvPr/>
        </p:nvSpPr>
        <p:spPr bwMode="auto">
          <a:xfrm>
            <a:off x="4832350" y="1647825"/>
            <a:ext cx="347663" cy="644525"/>
          </a:xfrm>
          <a:prstGeom prst="can">
            <a:avLst>
              <a:gd name="adj" fmla="val 4634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803" name="Text Box 43"/>
          <p:cNvSpPr txBox="1">
            <a:spLocks noChangeArrowheads="1"/>
          </p:cNvSpPr>
          <p:nvPr/>
        </p:nvSpPr>
        <p:spPr bwMode="auto">
          <a:xfrm>
            <a:off x="4779963" y="1828800"/>
            <a:ext cx="4111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solidFill>
                  <a:schemeClr val="bg1"/>
                </a:solidFill>
              </a:rPr>
              <a:t>F</a:t>
            </a:r>
            <a:endParaRPr lang="en-US" sz="1800" i="1" baseline="-25000">
              <a:solidFill>
                <a:schemeClr val="bg1"/>
              </a:solidFill>
            </a:endParaRPr>
          </a:p>
        </p:txBody>
      </p:sp>
      <p:sp>
        <p:nvSpPr>
          <p:cNvPr id="245807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385763" y="1614488"/>
            <a:ext cx="3760787" cy="4648200"/>
          </a:xfrm>
        </p:spPr>
        <p:txBody>
          <a:bodyPr/>
          <a:lstStyle/>
          <a:p>
            <a:r>
              <a:rPr lang="en-US"/>
              <a:t>server sequentially sends N copies:</a:t>
            </a:r>
          </a:p>
          <a:p>
            <a:pPr lvl="1"/>
            <a:r>
              <a:rPr lang="en-US" i="1"/>
              <a:t>NF/u</a:t>
            </a:r>
            <a:r>
              <a:rPr lang="en-US" i="1" baseline="-25000"/>
              <a:t>s</a:t>
            </a:r>
            <a:r>
              <a:rPr lang="en-US" baseline="-25000"/>
              <a:t> </a:t>
            </a:r>
            <a:r>
              <a:rPr lang="en-US"/>
              <a:t>time </a:t>
            </a:r>
          </a:p>
          <a:p>
            <a:r>
              <a:rPr lang="en-US"/>
              <a:t>client i takes F/d</a:t>
            </a:r>
            <a:r>
              <a:rPr lang="en-US" baseline="-25000"/>
              <a:t>i </a:t>
            </a:r>
            <a:r>
              <a:rPr lang="en-US"/>
              <a:t>time to download</a:t>
            </a:r>
          </a:p>
        </p:txBody>
      </p:sp>
      <p:sp>
        <p:nvSpPr>
          <p:cNvPr id="245813" name="Line 53"/>
          <p:cNvSpPr>
            <a:spLocks noChangeShapeType="1"/>
          </p:cNvSpPr>
          <p:nvPr/>
        </p:nvSpPr>
        <p:spPr bwMode="auto">
          <a:xfrm flipV="1">
            <a:off x="4986338" y="5334000"/>
            <a:ext cx="430212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14" name="Text Box 54"/>
          <p:cNvSpPr txBox="1">
            <a:spLocks noChangeArrowheads="1"/>
          </p:cNvSpPr>
          <p:nvPr/>
        </p:nvSpPr>
        <p:spPr bwMode="auto">
          <a:xfrm>
            <a:off x="4506913" y="5922963"/>
            <a:ext cx="3319462" cy="749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80000"/>
              </a:lnSpc>
            </a:pPr>
            <a:r>
              <a:rPr lang="en-US"/>
              <a:t>increases linearly in N</a:t>
            </a:r>
          </a:p>
          <a:p>
            <a:pPr marL="342900" indent="-342900">
              <a:lnSpc>
                <a:spcPct val="80000"/>
              </a:lnSpc>
            </a:pPr>
            <a:r>
              <a:rPr lang="en-US"/>
              <a:t>(for large N)</a:t>
            </a:r>
          </a:p>
        </p:txBody>
      </p:sp>
      <p:grpSp>
        <p:nvGrpSpPr>
          <p:cNvPr id="245816" name="Group 56"/>
          <p:cNvGrpSpPr>
            <a:grpSpLocks/>
          </p:cNvGrpSpPr>
          <p:nvPr/>
        </p:nvGrpSpPr>
        <p:grpSpPr bwMode="auto">
          <a:xfrm>
            <a:off x="331788" y="4048125"/>
            <a:ext cx="8369300" cy="1798638"/>
            <a:chOff x="209" y="2550"/>
            <a:chExt cx="5272" cy="1133"/>
          </a:xfrm>
        </p:grpSpPr>
        <p:sp>
          <p:nvSpPr>
            <p:cNvPr id="245789" name="Oval 29"/>
            <p:cNvSpPr>
              <a:spLocks noChangeArrowheads="1"/>
            </p:cNvSpPr>
            <p:nvPr/>
          </p:nvSpPr>
          <p:spPr bwMode="auto">
            <a:xfrm>
              <a:off x="4566" y="2550"/>
              <a:ext cx="47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790" name="Oval 30"/>
            <p:cNvSpPr>
              <a:spLocks noChangeArrowheads="1"/>
            </p:cNvSpPr>
            <p:nvPr/>
          </p:nvSpPr>
          <p:spPr bwMode="auto">
            <a:xfrm>
              <a:off x="4942" y="2593"/>
              <a:ext cx="47" cy="6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45812" name="Group 52"/>
            <p:cNvGrpSpPr>
              <a:grpSpLocks/>
            </p:cNvGrpSpPr>
            <p:nvPr/>
          </p:nvGrpSpPr>
          <p:grpSpPr bwMode="auto">
            <a:xfrm>
              <a:off x="2473" y="3048"/>
              <a:ext cx="2867" cy="450"/>
              <a:chOff x="693" y="3074"/>
              <a:chExt cx="2867" cy="450"/>
            </a:xfrm>
          </p:grpSpPr>
          <p:sp>
            <p:nvSpPr>
              <p:cNvPr id="245809" name="Text Box 49"/>
              <p:cNvSpPr txBox="1">
                <a:spLocks noChangeArrowheads="1"/>
              </p:cNvSpPr>
              <p:nvPr/>
            </p:nvSpPr>
            <p:spPr bwMode="auto">
              <a:xfrm>
                <a:off x="693" y="3074"/>
                <a:ext cx="2867" cy="32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indent="-342900"/>
                <a:r>
                  <a:rPr lang="en-US"/>
                  <a:t>= d</a:t>
                </a:r>
                <a:r>
                  <a:rPr lang="en-US" baseline="-25000"/>
                  <a:t>cs</a:t>
                </a:r>
                <a:r>
                  <a:rPr lang="en-US"/>
                  <a:t> = max </a:t>
                </a:r>
                <a:r>
                  <a:rPr lang="en-US" sz="2800"/>
                  <a:t>{</a:t>
                </a:r>
                <a:r>
                  <a:rPr lang="en-US"/>
                  <a:t> </a:t>
                </a:r>
                <a:r>
                  <a:rPr lang="en-US" i="1"/>
                  <a:t>NF/u</a:t>
                </a:r>
                <a:r>
                  <a:rPr lang="en-US" i="1" baseline="-25000"/>
                  <a:t>s</a:t>
                </a:r>
                <a:r>
                  <a:rPr lang="en-US" i="1"/>
                  <a:t>, F/min(d</a:t>
                </a:r>
                <a:r>
                  <a:rPr lang="en-US" i="1" baseline="-25000"/>
                  <a:t>i</a:t>
                </a:r>
                <a:r>
                  <a:rPr lang="en-US" i="1"/>
                  <a:t>)</a:t>
                </a:r>
                <a:r>
                  <a:rPr lang="en-US"/>
                  <a:t> </a:t>
                </a:r>
                <a:r>
                  <a:rPr lang="en-US" sz="2800"/>
                  <a:t>}</a:t>
                </a:r>
              </a:p>
            </p:txBody>
          </p:sp>
          <p:sp>
            <p:nvSpPr>
              <p:cNvPr id="245810" name="Text Box 50"/>
              <p:cNvSpPr txBox="1">
                <a:spLocks noChangeArrowheads="1"/>
              </p:cNvSpPr>
              <p:nvPr/>
            </p:nvSpPr>
            <p:spPr bwMode="auto">
              <a:xfrm>
                <a:off x="2863" y="3274"/>
                <a:ext cx="161" cy="25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342900" indent="-342900"/>
                <a:r>
                  <a:rPr lang="en-US" sz="2000" i="1"/>
                  <a:t>i</a:t>
                </a:r>
              </a:p>
            </p:txBody>
          </p:sp>
        </p:grpSp>
        <p:sp>
          <p:nvSpPr>
            <p:cNvPr id="245811" name="Text Box 51"/>
            <p:cNvSpPr txBox="1">
              <a:spLocks noChangeArrowheads="1"/>
            </p:cNvSpPr>
            <p:nvPr/>
          </p:nvSpPr>
          <p:spPr bwMode="auto">
            <a:xfrm>
              <a:off x="321" y="2888"/>
              <a:ext cx="2215" cy="70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 algn="r">
                <a:lnSpc>
                  <a:spcPct val="80000"/>
                </a:lnSpc>
              </a:pPr>
              <a:r>
                <a:rPr lang="en-US"/>
                <a:t>Time to  distribute </a:t>
              </a:r>
              <a:r>
                <a:rPr lang="en-US" i="1"/>
                <a:t>F</a:t>
              </a:r>
              <a:r>
                <a:rPr lang="en-US"/>
                <a:t> </a:t>
              </a:r>
            </a:p>
            <a:p>
              <a:pPr marL="342900" indent="-342900" algn="r">
                <a:lnSpc>
                  <a:spcPct val="80000"/>
                </a:lnSpc>
              </a:pPr>
              <a:r>
                <a:rPr lang="en-US"/>
                <a:t>to </a:t>
              </a:r>
              <a:r>
                <a:rPr lang="en-US" i="1"/>
                <a:t>N</a:t>
              </a:r>
              <a:r>
                <a:rPr lang="en-US"/>
                <a:t> clients using </a:t>
              </a:r>
            </a:p>
            <a:p>
              <a:pPr marL="342900" indent="-342900" algn="r">
                <a:lnSpc>
                  <a:spcPct val="80000"/>
                </a:lnSpc>
              </a:pPr>
              <a:r>
                <a:rPr lang="en-US"/>
                <a:t>client/server approach </a:t>
              </a:r>
              <a:endParaRPr lang="en-US" sz="2800"/>
            </a:p>
          </p:txBody>
        </p:sp>
        <p:sp>
          <p:nvSpPr>
            <p:cNvPr id="245815" name="Rectangle 55"/>
            <p:cNvSpPr>
              <a:spLocks noChangeArrowheads="1"/>
            </p:cNvSpPr>
            <p:nvPr/>
          </p:nvSpPr>
          <p:spPr bwMode="auto">
            <a:xfrm>
              <a:off x="209" y="2740"/>
              <a:ext cx="5272" cy="943"/>
            </a:xfrm>
            <a:prstGeom prst="rect">
              <a:avLst/>
            </a:prstGeom>
            <a:noFill/>
            <a:ln w="9525" algn="ctr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3" grpId="0" animBg="1"/>
      <p:bldP spid="24581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7F299E-9939-46D4-8AF0-3D65036FF1FE}" type="slidenum">
              <a:rPr lang="en-US"/>
              <a:pPr/>
              <a:t>81</a:t>
            </a:fld>
            <a:endParaRPr lang="en-US"/>
          </a:p>
        </p:txBody>
      </p:sp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228600"/>
            <a:ext cx="8520113" cy="1143000"/>
          </a:xfrm>
        </p:spPr>
        <p:txBody>
          <a:bodyPr/>
          <a:lstStyle/>
          <a:p>
            <a:r>
              <a:rPr lang="en-US" sz="3200"/>
              <a:t>P2P: file distribution time</a:t>
            </a:r>
          </a:p>
        </p:txBody>
      </p:sp>
      <p:sp>
        <p:nvSpPr>
          <p:cNvPr id="246787" name="Freeform 3"/>
          <p:cNvSpPr>
            <a:spLocks/>
          </p:cNvSpPr>
          <p:nvPr/>
        </p:nvSpPr>
        <p:spPr bwMode="auto">
          <a:xfrm>
            <a:off x="5807075" y="2316163"/>
            <a:ext cx="2497138" cy="1677987"/>
          </a:xfrm>
          <a:custGeom>
            <a:avLst/>
            <a:gdLst/>
            <a:ahLst/>
            <a:cxnLst>
              <a:cxn ang="0">
                <a:pos x="239" y="7"/>
              </a:cxn>
              <a:cxn ang="0">
                <a:pos x="35" y="157"/>
              </a:cxn>
              <a:cxn ang="0">
                <a:pos x="29" y="523"/>
              </a:cxn>
              <a:cxn ang="0">
                <a:pos x="53" y="829"/>
              </a:cxn>
              <a:cxn ang="0">
                <a:pos x="245" y="871"/>
              </a:cxn>
              <a:cxn ang="0">
                <a:pos x="647" y="1129"/>
              </a:cxn>
              <a:cxn ang="0">
                <a:pos x="995" y="1237"/>
              </a:cxn>
              <a:cxn ang="0">
                <a:pos x="1199" y="1021"/>
              </a:cxn>
              <a:cxn ang="0">
                <a:pos x="1271" y="445"/>
              </a:cxn>
              <a:cxn ang="0">
                <a:pos x="1205" y="211"/>
              </a:cxn>
              <a:cxn ang="0">
                <a:pos x="749" y="115"/>
              </a:cxn>
              <a:cxn ang="0">
                <a:pos x="239" y="7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6788" name="Group 4"/>
          <p:cNvGrpSpPr>
            <a:grpSpLocks/>
          </p:cNvGrpSpPr>
          <p:nvPr/>
        </p:nvGrpSpPr>
        <p:grpSpPr bwMode="auto">
          <a:xfrm>
            <a:off x="5264150" y="1651000"/>
            <a:ext cx="355600" cy="692150"/>
            <a:chOff x="4180" y="783"/>
            <a:chExt cx="150" cy="307"/>
          </a:xfrm>
        </p:grpSpPr>
        <p:sp>
          <p:nvSpPr>
            <p:cNvPr id="246789" name="AutoShape 5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0" name="Rectangle 6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1" name="Rectangle 7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2" name="AutoShape 8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3" name="Line 9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4" name="Line 10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5" name="Rectangle 11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796" name="Rectangle 12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6797" name="Line 13"/>
          <p:cNvSpPr>
            <a:spLocks noChangeShapeType="1"/>
          </p:cNvSpPr>
          <p:nvPr/>
        </p:nvSpPr>
        <p:spPr bwMode="auto">
          <a:xfrm>
            <a:off x="5440363" y="2332038"/>
            <a:ext cx="531812" cy="24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798" name="Text Box 14"/>
          <p:cNvSpPr txBox="1">
            <a:spLocks noChangeArrowheads="1"/>
          </p:cNvSpPr>
          <p:nvPr/>
        </p:nvSpPr>
        <p:spPr bwMode="auto">
          <a:xfrm>
            <a:off x="5678488" y="2071688"/>
            <a:ext cx="387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Arial" charset="0"/>
              </a:rPr>
              <a:t>u</a:t>
            </a:r>
            <a:r>
              <a:rPr lang="en-US" sz="1800" baseline="-25000">
                <a:latin typeface="Arial" charset="0"/>
              </a:rPr>
              <a:t>s</a:t>
            </a:r>
          </a:p>
        </p:txBody>
      </p:sp>
      <p:graphicFrame>
        <p:nvGraphicFramePr>
          <p:cNvPr id="246799" name="Object 15"/>
          <p:cNvGraphicFramePr>
            <a:graphicFrameLocks noChangeAspect="1"/>
          </p:cNvGraphicFramePr>
          <p:nvPr/>
        </p:nvGraphicFramePr>
        <p:xfrm>
          <a:off x="6346825" y="1366838"/>
          <a:ext cx="363538" cy="365125"/>
        </p:xfrm>
        <a:graphic>
          <a:graphicData uri="http://schemas.openxmlformats.org/presentationml/2006/ole">
            <p:oleObj spid="_x0000_s246799" name="Clip" r:id="rId4" imgW="1305000" imgH="1085760" progId="">
              <p:embed/>
            </p:oleObj>
          </a:graphicData>
        </a:graphic>
      </p:graphicFrame>
      <p:sp>
        <p:nvSpPr>
          <p:cNvPr id="246800" name="Line 16"/>
          <p:cNvSpPr>
            <a:spLocks noChangeShapeType="1"/>
          </p:cNvSpPr>
          <p:nvPr/>
        </p:nvSpPr>
        <p:spPr bwMode="auto">
          <a:xfrm>
            <a:off x="6586538" y="1677988"/>
            <a:ext cx="150812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801" name="Line 17"/>
          <p:cNvSpPr>
            <a:spLocks noChangeShapeType="1"/>
          </p:cNvSpPr>
          <p:nvPr/>
        </p:nvSpPr>
        <p:spPr bwMode="auto">
          <a:xfrm flipH="1" flipV="1">
            <a:off x="6451600" y="1670050"/>
            <a:ext cx="150813" cy="695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802" name="Text Box 18"/>
          <p:cNvSpPr txBox="1">
            <a:spLocks noChangeArrowheads="1"/>
          </p:cNvSpPr>
          <p:nvPr/>
        </p:nvSpPr>
        <p:spPr bwMode="auto">
          <a:xfrm>
            <a:off x="6938963" y="1797050"/>
            <a:ext cx="555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2</a:t>
            </a:r>
          </a:p>
        </p:txBody>
      </p:sp>
      <p:sp>
        <p:nvSpPr>
          <p:cNvPr id="246803" name="Text Box 19"/>
          <p:cNvSpPr txBox="1">
            <a:spLocks noChangeArrowheads="1"/>
          </p:cNvSpPr>
          <p:nvPr/>
        </p:nvSpPr>
        <p:spPr bwMode="auto">
          <a:xfrm>
            <a:off x="6613525" y="1881188"/>
            <a:ext cx="403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1</a:t>
            </a:r>
          </a:p>
        </p:txBody>
      </p:sp>
      <p:graphicFrame>
        <p:nvGraphicFramePr>
          <p:cNvPr id="246804" name="Object 20"/>
          <p:cNvGraphicFramePr>
            <a:graphicFrameLocks noChangeAspect="1"/>
          </p:cNvGraphicFramePr>
          <p:nvPr/>
        </p:nvGraphicFramePr>
        <p:xfrm>
          <a:off x="7289800" y="1341438"/>
          <a:ext cx="379413" cy="382587"/>
        </p:xfrm>
        <a:graphic>
          <a:graphicData uri="http://schemas.openxmlformats.org/presentationml/2006/ole">
            <p:oleObj spid="_x0000_s246804" name="Clip" r:id="rId5" imgW="1305000" imgH="1085760" progId="">
              <p:embed/>
            </p:oleObj>
          </a:graphicData>
        </a:graphic>
      </p:graphicFrame>
      <p:sp>
        <p:nvSpPr>
          <p:cNvPr id="246805" name="Line 21"/>
          <p:cNvSpPr>
            <a:spLocks noChangeShapeType="1"/>
          </p:cNvSpPr>
          <p:nvPr/>
        </p:nvSpPr>
        <p:spPr bwMode="auto">
          <a:xfrm flipV="1">
            <a:off x="7145338" y="1700213"/>
            <a:ext cx="211137" cy="814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806" name="Line 22"/>
          <p:cNvSpPr>
            <a:spLocks noChangeShapeType="1"/>
          </p:cNvSpPr>
          <p:nvPr/>
        </p:nvSpPr>
        <p:spPr bwMode="auto">
          <a:xfrm flipH="1">
            <a:off x="7272338" y="1762125"/>
            <a:ext cx="219075" cy="822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807" name="Text Box 23"/>
          <p:cNvSpPr txBox="1">
            <a:spLocks noChangeArrowheads="1"/>
          </p:cNvSpPr>
          <p:nvPr/>
        </p:nvSpPr>
        <p:spPr bwMode="auto">
          <a:xfrm>
            <a:off x="7361238" y="1998663"/>
            <a:ext cx="403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2</a:t>
            </a:r>
          </a:p>
        </p:txBody>
      </p:sp>
      <p:sp>
        <p:nvSpPr>
          <p:cNvPr id="246808" name="Text Box 24"/>
          <p:cNvSpPr txBox="1">
            <a:spLocks noChangeArrowheads="1"/>
          </p:cNvSpPr>
          <p:nvPr/>
        </p:nvSpPr>
        <p:spPr bwMode="auto">
          <a:xfrm>
            <a:off x="6203950" y="1881188"/>
            <a:ext cx="5127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1</a:t>
            </a:r>
          </a:p>
        </p:txBody>
      </p:sp>
      <p:sp>
        <p:nvSpPr>
          <p:cNvPr id="246809" name="Oval 25"/>
          <p:cNvSpPr>
            <a:spLocks noChangeArrowheads="1"/>
          </p:cNvSpPr>
          <p:nvPr/>
        </p:nvSpPr>
        <p:spPr bwMode="auto">
          <a:xfrm>
            <a:off x="5994400" y="3548063"/>
            <a:ext cx="74613" cy="968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0" name="Oval 26"/>
          <p:cNvSpPr>
            <a:spLocks noChangeArrowheads="1"/>
          </p:cNvSpPr>
          <p:nvPr/>
        </p:nvSpPr>
        <p:spPr bwMode="auto">
          <a:xfrm>
            <a:off x="6459538" y="3794125"/>
            <a:ext cx="74612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1" name="Oval 27"/>
          <p:cNvSpPr>
            <a:spLocks noChangeArrowheads="1"/>
          </p:cNvSpPr>
          <p:nvPr/>
        </p:nvSpPr>
        <p:spPr bwMode="auto">
          <a:xfrm>
            <a:off x="6773863" y="3956050"/>
            <a:ext cx="73025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2" name="Oval 28"/>
          <p:cNvSpPr>
            <a:spLocks noChangeArrowheads="1"/>
          </p:cNvSpPr>
          <p:nvPr/>
        </p:nvSpPr>
        <p:spPr bwMode="auto">
          <a:xfrm>
            <a:off x="7248525" y="4048125"/>
            <a:ext cx="74613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3" name="Oval 29"/>
          <p:cNvSpPr>
            <a:spLocks noChangeArrowheads="1"/>
          </p:cNvSpPr>
          <p:nvPr/>
        </p:nvSpPr>
        <p:spPr bwMode="auto">
          <a:xfrm>
            <a:off x="7845425" y="4116388"/>
            <a:ext cx="74613" cy="968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4" name="Oval 30"/>
          <p:cNvSpPr>
            <a:spLocks noChangeArrowheads="1"/>
          </p:cNvSpPr>
          <p:nvPr/>
        </p:nvSpPr>
        <p:spPr bwMode="auto">
          <a:xfrm>
            <a:off x="8245475" y="3924300"/>
            <a:ext cx="74613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5" name="Oval 31"/>
          <p:cNvSpPr>
            <a:spLocks noChangeArrowheads="1"/>
          </p:cNvSpPr>
          <p:nvPr/>
        </p:nvSpPr>
        <p:spPr bwMode="auto">
          <a:xfrm>
            <a:off x="8386763" y="3398838"/>
            <a:ext cx="74612" cy="968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6" name="Oval 32"/>
          <p:cNvSpPr>
            <a:spLocks noChangeArrowheads="1"/>
          </p:cNvSpPr>
          <p:nvPr/>
        </p:nvSpPr>
        <p:spPr bwMode="auto">
          <a:xfrm>
            <a:off x="7842250" y="2281238"/>
            <a:ext cx="74613" cy="9525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17" name="Oval 33"/>
          <p:cNvSpPr>
            <a:spLocks noChangeArrowheads="1"/>
          </p:cNvSpPr>
          <p:nvPr/>
        </p:nvSpPr>
        <p:spPr bwMode="auto">
          <a:xfrm>
            <a:off x="8437563" y="2933700"/>
            <a:ext cx="74612" cy="96838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46818" name="Object 34"/>
          <p:cNvGraphicFramePr>
            <a:graphicFrameLocks noChangeAspect="1"/>
          </p:cNvGraphicFramePr>
          <p:nvPr/>
        </p:nvGraphicFramePr>
        <p:xfrm>
          <a:off x="4795838" y="2865438"/>
          <a:ext cx="374650" cy="376237"/>
        </p:xfrm>
        <a:graphic>
          <a:graphicData uri="http://schemas.openxmlformats.org/presentationml/2006/ole">
            <p:oleObj spid="_x0000_s246818" name="Clip" r:id="rId6" imgW="1305000" imgH="1085760" progId="">
              <p:embed/>
            </p:oleObj>
          </a:graphicData>
        </a:graphic>
      </p:graphicFrame>
      <p:sp>
        <p:nvSpPr>
          <p:cNvPr id="246819" name="Line 35"/>
          <p:cNvSpPr>
            <a:spLocks noChangeShapeType="1"/>
          </p:cNvSpPr>
          <p:nvPr/>
        </p:nvSpPr>
        <p:spPr bwMode="auto">
          <a:xfrm>
            <a:off x="5146675" y="3043238"/>
            <a:ext cx="67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820" name="Line 36"/>
          <p:cNvSpPr>
            <a:spLocks noChangeShapeType="1"/>
          </p:cNvSpPr>
          <p:nvPr/>
        </p:nvSpPr>
        <p:spPr bwMode="auto">
          <a:xfrm flipH="1">
            <a:off x="5183188" y="3159125"/>
            <a:ext cx="6635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6821" name="Text Box 37"/>
          <p:cNvSpPr txBox="1">
            <a:spLocks noChangeArrowheads="1"/>
          </p:cNvSpPr>
          <p:nvPr/>
        </p:nvSpPr>
        <p:spPr bwMode="auto">
          <a:xfrm>
            <a:off x="5272088" y="3157538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u</a:t>
            </a:r>
            <a:r>
              <a:rPr lang="en-US" sz="1800" i="1" baseline="-25000">
                <a:latin typeface="Arial" charset="0"/>
              </a:rPr>
              <a:t>N</a:t>
            </a:r>
          </a:p>
        </p:txBody>
      </p:sp>
      <p:sp>
        <p:nvSpPr>
          <p:cNvPr id="246822" name="Text Box 38"/>
          <p:cNvSpPr txBox="1">
            <a:spLocks noChangeArrowheads="1"/>
          </p:cNvSpPr>
          <p:nvPr/>
        </p:nvSpPr>
        <p:spPr bwMode="auto">
          <a:xfrm>
            <a:off x="5273675" y="2690813"/>
            <a:ext cx="528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latin typeface="Arial" charset="0"/>
              </a:rPr>
              <a:t>d</a:t>
            </a:r>
            <a:r>
              <a:rPr lang="en-US" sz="1800" i="1" baseline="-25000">
                <a:latin typeface="Arial" charset="0"/>
              </a:rPr>
              <a:t>N</a:t>
            </a:r>
          </a:p>
        </p:txBody>
      </p:sp>
      <p:sp>
        <p:nvSpPr>
          <p:cNvPr id="246823" name="Text Box 39"/>
          <p:cNvSpPr txBox="1">
            <a:spLocks noChangeArrowheads="1"/>
          </p:cNvSpPr>
          <p:nvPr/>
        </p:nvSpPr>
        <p:spPr bwMode="auto">
          <a:xfrm>
            <a:off x="5081588" y="1295400"/>
            <a:ext cx="10112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Server</a:t>
            </a:r>
            <a:endParaRPr lang="en-US" sz="1800" baseline="-25000"/>
          </a:p>
        </p:txBody>
      </p:sp>
      <p:sp>
        <p:nvSpPr>
          <p:cNvPr id="246824" name="Text Box 40"/>
          <p:cNvSpPr txBox="1">
            <a:spLocks noChangeArrowheads="1"/>
          </p:cNvSpPr>
          <p:nvPr/>
        </p:nvSpPr>
        <p:spPr bwMode="auto">
          <a:xfrm>
            <a:off x="5889625" y="2625725"/>
            <a:ext cx="2408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Network (with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/>
              <a:t>abundant bandwidth)</a:t>
            </a:r>
          </a:p>
        </p:txBody>
      </p:sp>
      <p:sp>
        <p:nvSpPr>
          <p:cNvPr id="246825" name="AutoShape 41"/>
          <p:cNvSpPr>
            <a:spLocks noChangeArrowheads="1"/>
          </p:cNvSpPr>
          <p:nvPr/>
        </p:nvSpPr>
        <p:spPr bwMode="auto">
          <a:xfrm>
            <a:off x="4832350" y="1647825"/>
            <a:ext cx="347663" cy="644525"/>
          </a:xfrm>
          <a:prstGeom prst="can">
            <a:avLst>
              <a:gd name="adj" fmla="val 46347"/>
            </a:avLst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826" name="Text Box 42"/>
          <p:cNvSpPr txBox="1">
            <a:spLocks noChangeArrowheads="1"/>
          </p:cNvSpPr>
          <p:nvPr/>
        </p:nvSpPr>
        <p:spPr bwMode="auto">
          <a:xfrm>
            <a:off x="4779963" y="1828800"/>
            <a:ext cx="4111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i="1">
                <a:solidFill>
                  <a:schemeClr val="bg1"/>
                </a:solidFill>
              </a:rPr>
              <a:t>F</a:t>
            </a:r>
            <a:endParaRPr lang="en-US" sz="1800" i="1" baseline="-25000">
              <a:solidFill>
                <a:schemeClr val="bg1"/>
              </a:solidFill>
            </a:endParaRPr>
          </a:p>
        </p:txBody>
      </p:sp>
      <p:sp>
        <p:nvSpPr>
          <p:cNvPr id="246827" name="Rectangle 43"/>
          <p:cNvSpPr>
            <a:spLocks noGrp="1" noChangeArrowheads="1"/>
          </p:cNvSpPr>
          <p:nvPr>
            <p:ph type="body" idx="1"/>
          </p:nvPr>
        </p:nvSpPr>
        <p:spPr>
          <a:xfrm>
            <a:off x="385763" y="1614488"/>
            <a:ext cx="3968750" cy="2832100"/>
          </a:xfrm>
        </p:spPr>
        <p:txBody>
          <a:bodyPr/>
          <a:lstStyle/>
          <a:p>
            <a:r>
              <a:rPr lang="en-US" sz="2400"/>
              <a:t>server must send one copy: F</a:t>
            </a:r>
            <a:r>
              <a:rPr lang="en-US" sz="2400" i="1"/>
              <a:t>/u</a:t>
            </a:r>
            <a:r>
              <a:rPr lang="en-US" sz="2400" i="1" baseline="-25000"/>
              <a:t>s</a:t>
            </a:r>
            <a:r>
              <a:rPr lang="en-US" sz="2400" baseline="-25000"/>
              <a:t> </a:t>
            </a:r>
            <a:r>
              <a:rPr lang="en-US" sz="2400"/>
              <a:t>time </a:t>
            </a:r>
          </a:p>
          <a:p>
            <a:r>
              <a:rPr lang="en-US" sz="2400"/>
              <a:t>client i takes F/d</a:t>
            </a:r>
            <a:r>
              <a:rPr lang="en-US" sz="2400" baseline="-25000"/>
              <a:t>i </a:t>
            </a:r>
            <a:r>
              <a:rPr lang="en-US" sz="2400"/>
              <a:t>time to download</a:t>
            </a:r>
          </a:p>
          <a:p>
            <a:r>
              <a:rPr lang="en-US" sz="2400"/>
              <a:t>NF bits must be downloaded (aggregate)</a:t>
            </a:r>
          </a:p>
        </p:txBody>
      </p:sp>
      <p:sp>
        <p:nvSpPr>
          <p:cNvPr id="246834" name="Rectangle 50"/>
          <p:cNvSpPr>
            <a:spLocks noChangeArrowheads="1"/>
          </p:cNvSpPr>
          <p:nvPr/>
        </p:nvSpPr>
        <p:spPr bwMode="auto">
          <a:xfrm>
            <a:off x="801688" y="3973513"/>
            <a:ext cx="6338887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75000"/>
              </a:lnSpc>
              <a:buFont typeface="ZapfDingbats" pitchFamily="82" charset="2"/>
              <a:buChar char="r"/>
            </a:pPr>
            <a:r>
              <a:rPr lang="en-US"/>
              <a:t>fastest possible upload rate (assuming all nodes sending file chunks to same peer): u</a:t>
            </a:r>
            <a:r>
              <a:rPr lang="en-US" baseline="-25000"/>
              <a:t>s</a:t>
            </a:r>
            <a:r>
              <a:rPr lang="en-US"/>
              <a:t> + </a:t>
            </a:r>
            <a:r>
              <a:rPr lang="en-US" sz="3200">
                <a:latin typeface="Symbol" pitchFamily="18" charset="2"/>
              </a:rPr>
              <a:t>S</a:t>
            </a:r>
            <a:r>
              <a:rPr lang="en-US"/>
              <a:t>u</a:t>
            </a:r>
            <a:r>
              <a:rPr lang="en-US" baseline="-25000"/>
              <a:t>i</a:t>
            </a:r>
          </a:p>
        </p:txBody>
      </p:sp>
      <p:sp>
        <p:nvSpPr>
          <p:cNvPr id="246835" name="Text Box 51"/>
          <p:cNvSpPr txBox="1">
            <a:spLocks noChangeArrowheads="1"/>
          </p:cNvSpPr>
          <p:nvPr/>
        </p:nvSpPr>
        <p:spPr bwMode="auto">
          <a:xfrm>
            <a:off x="2609850" y="4819650"/>
            <a:ext cx="654050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en-US" sz="1600" i="1"/>
              <a:t>i=1,N</a:t>
            </a:r>
          </a:p>
        </p:txBody>
      </p:sp>
      <p:grpSp>
        <p:nvGrpSpPr>
          <p:cNvPr id="246838" name="Group 54"/>
          <p:cNvGrpSpPr>
            <a:grpSpLocks/>
          </p:cNvGrpSpPr>
          <p:nvPr/>
        </p:nvGrpSpPr>
        <p:grpSpPr bwMode="auto">
          <a:xfrm>
            <a:off x="1150938" y="5318125"/>
            <a:ext cx="7423150" cy="1095375"/>
            <a:chOff x="454" y="3185"/>
            <a:chExt cx="4676" cy="690"/>
          </a:xfrm>
        </p:grpSpPr>
        <p:sp>
          <p:nvSpPr>
            <p:cNvPr id="246829" name="Text Box 45"/>
            <p:cNvSpPr txBox="1">
              <a:spLocks noChangeArrowheads="1"/>
            </p:cNvSpPr>
            <p:nvPr/>
          </p:nvSpPr>
          <p:spPr bwMode="auto">
            <a:xfrm>
              <a:off x="619" y="3303"/>
              <a:ext cx="4511" cy="3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/>
              <a:r>
                <a:rPr lang="en-US"/>
                <a:t>d</a:t>
              </a:r>
              <a:r>
                <a:rPr lang="en-US" baseline="-25000"/>
                <a:t>P2P</a:t>
              </a:r>
              <a:r>
                <a:rPr lang="en-US"/>
                <a:t> = max </a:t>
              </a:r>
              <a:r>
                <a:rPr lang="en-US" sz="2800"/>
                <a:t>{</a:t>
              </a:r>
              <a:r>
                <a:rPr lang="en-US"/>
                <a:t> </a:t>
              </a:r>
              <a:r>
                <a:rPr lang="en-US" i="1"/>
                <a:t>F/u</a:t>
              </a:r>
              <a:r>
                <a:rPr lang="en-US" i="1" baseline="-25000"/>
                <a:t>s</a:t>
              </a:r>
              <a:r>
                <a:rPr lang="en-US" i="1"/>
                <a:t>, F/min(d</a:t>
              </a:r>
              <a:r>
                <a:rPr lang="en-US" i="1" baseline="-25000"/>
                <a:t>i</a:t>
              </a:r>
              <a:r>
                <a:rPr lang="en-US" i="1"/>
                <a:t>)</a:t>
              </a:r>
              <a:r>
                <a:rPr lang="en-US"/>
                <a:t> , NF/(u</a:t>
              </a:r>
              <a:r>
                <a:rPr lang="en-US" baseline="-25000"/>
                <a:t>s</a:t>
              </a:r>
              <a:r>
                <a:rPr lang="en-US"/>
                <a:t> + </a:t>
              </a:r>
              <a:r>
                <a:rPr lang="en-US" sz="3200">
                  <a:latin typeface="Symbol" pitchFamily="18" charset="2"/>
                </a:rPr>
                <a:t>S</a:t>
              </a:r>
              <a:r>
                <a:rPr lang="en-US"/>
                <a:t>u</a:t>
              </a:r>
              <a:r>
                <a:rPr lang="en-US" baseline="-25000"/>
                <a:t>i) </a:t>
              </a:r>
              <a:r>
                <a:rPr lang="en-US" sz="2800"/>
                <a:t>}</a:t>
              </a:r>
            </a:p>
          </p:txBody>
        </p:sp>
        <p:sp>
          <p:nvSpPr>
            <p:cNvPr id="246830" name="Text Box 46"/>
            <p:cNvSpPr txBox="1">
              <a:spLocks noChangeArrowheads="1"/>
            </p:cNvSpPr>
            <p:nvPr/>
          </p:nvSpPr>
          <p:spPr bwMode="auto">
            <a:xfrm>
              <a:off x="3013" y="3535"/>
              <a:ext cx="161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US" sz="2000" i="1"/>
                <a:t>i</a:t>
              </a:r>
            </a:p>
          </p:txBody>
        </p:sp>
        <p:sp>
          <p:nvSpPr>
            <p:cNvPr id="246836" name="Text Box 52"/>
            <p:cNvSpPr txBox="1">
              <a:spLocks noChangeArrowheads="1"/>
            </p:cNvSpPr>
            <p:nvPr/>
          </p:nvSpPr>
          <p:spPr bwMode="auto">
            <a:xfrm>
              <a:off x="3921" y="3559"/>
              <a:ext cx="412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US" sz="1600" i="1"/>
                <a:t>i=1,N</a:t>
              </a:r>
            </a:p>
          </p:txBody>
        </p:sp>
        <p:sp>
          <p:nvSpPr>
            <p:cNvPr id="246837" name="Rectangle 53"/>
            <p:cNvSpPr>
              <a:spLocks noChangeArrowheads="1"/>
            </p:cNvSpPr>
            <p:nvPr/>
          </p:nvSpPr>
          <p:spPr bwMode="auto">
            <a:xfrm>
              <a:off x="454" y="3185"/>
              <a:ext cx="4302" cy="690"/>
            </a:xfrm>
            <a:prstGeom prst="rect">
              <a:avLst/>
            </a:prstGeom>
            <a:noFill/>
            <a:ln w="9525" algn="ctr">
              <a:solidFill>
                <a:srgbClr val="FF33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1CD9-98EB-4845-B202-DE8EE3729106}" type="slidenum">
              <a:rPr lang="en-US"/>
              <a:pPr/>
              <a:t>82</a:t>
            </a:fld>
            <a:endParaRPr lang="en-US"/>
          </a:p>
        </p:txBody>
      </p:sp>
      <p:graphicFrame>
        <p:nvGraphicFramePr>
          <p:cNvPr id="244738" name="Object 2"/>
          <p:cNvGraphicFramePr>
            <a:graphicFrameLocks noChangeAspect="1"/>
          </p:cNvGraphicFramePr>
          <p:nvPr/>
        </p:nvGraphicFramePr>
        <p:xfrm>
          <a:off x="1446213" y="1522413"/>
          <a:ext cx="6543675" cy="4457700"/>
        </p:xfrm>
        <a:graphic>
          <a:graphicData uri="http://schemas.openxmlformats.org/presentationml/2006/ole">
            <p:oleObj spid="_x0000_s244738" name="Chart" r:id="rId4" imgW="7749635" imgH="5280660" progId="Excel.Sheet.8">
              <p:embed/>
            </p:oleObj>
          </a:graphicData>
        </a:graphic>
      </p:graphicFrame>
      <p:sp>
        <p:nvSpPr>
          <p:cNvPr id="244740" name="Rectangle 4"/>
          <p:cNvSpPr>
            <a:spLocks noChangeArrowheads="1"/>
          </p:cNvSpPr>
          <p:nvPr/>
        </p:nvSpPr>
        <p:spPr bwMode="auto">
          <a:xfrm>
            <a:off x="298450" y="228600"/>
            <a:ext cx="852011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3200" u="sng">
                <a:solidFill>
                  <a:schemeClr val="accent2"/>
                </a:solidFill>
              </a:rPr>
              <a:t>Comparing Client-server, P2P architectures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0548-13C0-4796-AFE8-566A2C6B51DF}" type="slidenum">
              <a:rPr lang="en-US"/>
              <a:pPr/>
              <a:t>83</a:t>
            </a:fld>
            <a:endParaRPr lang="en-US"/>
          </a:p>
        </p:txBody>
      </p:sp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P2P Case Study: BitTorrent </a:t>
            </a:r>
          </a:p>
        </p:txBody>
      </p:sp>
      <p:sp>
        <p:nvSpPr>
          <p:cNvPr id="247845" name="Text Box 37"/>
          <p:cNvSpPr txBox="1">
            <a:spLocks noChangeArrowheads="1"/>
          </p:cNvSpPr>
          <p:nvPr/>
        </p:nvSpPr>
        <p:spPr bwMode="auto">
          <a:xfrm>
            <a:off x="1322388" y="1965325"/>
            <a:ext cx="3482975" cy="8223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i="1" u="sng">
                <a:solidFill>
                  <a:srgbClr val="FF3300"/>
                </a:solidFill>
              </a:rPr>
              <a:t>tracker:</a:t>
            </a:r>
            <a:r>
              <a:rPr lang="en-US"/>
              <a:t> tracks peers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/>
              <a:t>participating in torrent</a:t>
            </a:r>
          </a:p>
        </p:txBody>
      </p:sp>
      <p:sp>
        <p:nvSpPr>
          <p:cNvPr id="247849" name="Text Box 41"/>
          <p:cNvSpPr txBox="1">
            <a:spLocks noChangeArrowheads="1"/>
          </p:cNvSpPr>
          <p:nvPr/>
        </p:nvSpPr>
        <p:spPr bwMode="auto">
          <a:xfrm>
            <a:off x="5778500" y="1989138"/>
            <a:ext cx="2811463" cy="10620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lnSpc>
                <a:spcPct val="75000"/>
              </a:lnSpc>
            </a:pPr>
            <a:r>
              <a:rPr lang="en-US" i="1" u="sng">
                <a:solidFill>
                  <a:srgbClr val="FF3300"/>
                </a:solidFill>
              </a:rPr>
              <a:t>torrent:</a:t>
            </a:r>
            <a:r>
              <a:rPr lang="en-US"/>
              <a:t> group of </a:t>
            </a:r>
          </a:p>
          <a:p>
            <a:pPr marL="342900" indent="-342900">
              <a:lnSpc>
                <a:spcPct val="75000"/>
              </a:lnSpc>
            </a:pPr>
            <a:r>
              <a:rPr lang="en-US"/>
              <a:t>peers exchanging  </a:t>
            </a:r>
          </a:p>
          <a:p>
            <a:pPr marL="342900" indent="-342900">
              <a:lnSpc>
                <a:spcPct val="75000"/>
              </a:lnSpc>
            </a:pPr>
            <a:r>
              <a:rPr lang="en-US"/>
              <a:t>chunks of a file</a:t>
            </a:r>
          </a:p>
        </p:txBody>
      </p:sp>
      <p:grpSp>
        <p:nvGrpSpPr>
          <p:cNvPr id="247852" name="Group 44"/>
          <p:cNvGrpSpPr>
            <a:grpSpLocks/>
          </p:cNvGrpSpPr>
          <p:nvPr/>
        </p:nvGrpSpPr>
        <p:grpSpPr bwMode="auto">
          <a:xfrm>
            <a:off x="1243013" y="2792413"/>
            <a:ext cx="5408612" cy="3863975"/>
            <a:chOff x="846" y="1309"/>
            <a:chExt cx="3407" cy="2792"/>
          </a:xfrm>
        </p:grpSpPr>
        <p:grpSp>
          <p:nvGrpSpPr>
            <p:cNvPr id="247811" name="Group 3"/>
            <p:cNvGrpSpPr>
              <a:grpSpLocks/>
            </p:cNvGrpSpPr>
            <p:nvPr/>
          </p:nvGrpSpPr>
          <p:grpSpPr bwMode="auto">
            <a:xfrm>
              <a:off x="1431" y="1325"/>
              <a:ext cx="339" cy="558"/>
              <a:chOff x="4180" y="783"/>
              <a:chExt cx="150" cy="307"/>
            </a:xfrm>
          </p:grpSpPr>
          <p:sp>
            <p:nvSpPr>
              <p:cNvPr id="247812" name="AutoShape 4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3" name="Rectangle 5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4" name="Rectangle 6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5" name="AutoShape 7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6" name="Line 8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7" name="Line 9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8" name="Rectangle 10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7819" name="Rectangle 11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247820" name="Object 12"/>
            <p:cNvGraphicFramePr>
              <a:graphicFrameLocks noChangeAspect="1"/>
            </p:cNvGraphicFramePr>
            <p:nvPr/>
          </p:nvGraphicFramePr>
          <p:xfrm>
            <a:off x="1398" y="2546"/>
            <a:ext cx="280" cy="239"/>
          </p:xfrm>
          <a:graphic>
            <a:graphicData uri="http://schemas.openxmlformats.org/presentationml/2006/ole">
              <p:oleObj spid="_x0000_s247820" name="Clip" r:id="rId4" imgW="1305000" imgH="1085760" progId="">
                <p:embed/>
              </p:oleObj>
            </a:graphicData>
          </a:graphic>
        </p:graphicFrame>
        <p:graphicFrame>
          <p:nvGraphicFramePr>
            <p:cNvPr id="247821" name="Object 13"/>
            <p:cNvGraphicFramePr>
              <a:graphicFrameLocks noChangeAspect="1"/>
            </p:cNvGraphicFramePr>
            <p:nvPr/>
          </p:nvGraphicFramePr>
          <p:xfrm>
            <a:off x="2583" y="3755"/>
            <a:ext cx="280" cy="239"/>
          </p:xfrm>
          <a:graphic>
            <a:graphicData uri="http://schemas.openxmlformats.org/presentationml/2006/ole">
              <p:oleObj spid="_x0000_s247821" name="Clip" r:id="rId5" imgW="1305000" imgH="1085760" progId="">
                <p:embed/>
              </p:oleObj>
            </a:graphicData>
          </a:graphic>
        </p:graphicFrame>
        <p:graphicFrame>
          <p:nvGraphicFramePr>
            <p:cNvPr id="247822" name="Object 14"/>
            <p:cNvGraphicFramePr>
              <a:graphicFrameLocks noChangeAspect="1"/>
            </p:cNvGraphicFramePr>
            <p:nvPr/>
          </p:nvGraphicFramePr>
          <p:xfrm>
            <a:off x="1826" y="3267"/>
            <a:ext cx="280" cy="239"/>
          </p:xfrm>
          <a:graphic>
            <a:graphicData uri="http://schemas.openxmlformats.org/presentationml/2006/ole">
              <p:oleObj spid="_x0000_s247822" name="Clip" r:id="rId6" imgW="1305000" imgH="1085760" progId="">
                <p:embed/>
              </p:oleObj>
            </a:graphicData>
          </a:graphic>
        </p:graphicFrame>
        <p:graphicFrame>
          <p:nvGraphicFramePr>
            <p:cNvPr id="247823" name="Object 15"/>
            <p:cNvGraphicFramePr>
              <a:graphicFrameLocks noChangeAspect="1"/>
            </p:cNvGraphicFramePr>
            <p:nvPr/>
          </p:nvGraphicFramePr>
          <p:xfrm>
            <a:off x="3296" y="3553"/>
            <a:ext cx="280" cy="239"/>
          </p:xfrm>
          <a:graphic>
            <a:graphicData uri="http://schemas.openxmlformats.org/presentationml/2006/ole">
              <p:oleObj spid="_x0000_s247823" name="Clip" r:id="rId7" imgW="1305000" imgH="1085760" progId="">
                <p:embed/>
              </p:oleObj>
            </a:graphicData>
          </a:graphic>
        </p:graphicFrame>
        <p:graphicFrame>
          <p:nvGraphicFramePr>
            <p:cNvPr id="247824" name="Object 16"/>
            <p:cNvGraphicFramePr>
              <a:graphicFrameLocks noChangeAspect="1"/>
            </p:cNvGraphicFramePr>
            <p:nvPr/>
          </p:nvGraphicFramePr>
          <p:xfrm>
            <a:off x="3754" y="3862"/>
            <a:ext cx="280" cy="239"/>
          </p:xfrm>
          <a:graphic>
            <a:graphicData uri="http://schemas.openxmlformats.org/presentationml/2006/ole">
              <p:oleObj spid="_x0000_s247824" name="Clip" r:id="rId8" imgW="1305000" imgH="1085760" progId="">
                <p:embed/>
              </p:oleObj>
            </a:graphicData>
          </a:graphic>
        </p:graphicFrame>
        <p:graphicFrame>
          <p:nvGraphicFramePr>
            <p:cNvPr id="247825" name="Object 17"/>
            <p:cNvGraphicFramePr>
              <a:graphicFrameLocks noChangeAspect="1"/>
            </p:cNvGraphicFramePr>
            <p:nvPr/>
          </p:nvGraphicFramePr>
          <p:xfrm>
            <a:off x="3961" y="2633"/>
            <a:ext cx="280" cy="239"/>
          </p:xfrm>
          <a:graphic>
            <a:graphicData uri="http://schemas.openxmlformats.org/presentationml/2006/ole">
              <p:oleObj spid="_x0000_s247825" name="Clip" r:id="rId9" imgW="1305000" imgH="1085760" progId="">
                <p:embed/>
              </p:oleObj>
            </a:graphicData>
          </a:graphic>
        </p:graphicFrame>
        <p:graphicFrame>
          <p:nvGraphicFramePr>
            <p:cNvPr id="247826" name="Object 18"/>
            <p:cNvGraphicFramePr>
              <a:graphicFrameLocks noChangeAspect="1"/>
            </p:cNvGraphicFramePr>
            <p:nvPr/>
          </p:nvGraphicFramePr>
          <p:xfrm>
            <a:off x="2189" y="1451"/>
            <a:ext cx="280" cy="239"/>
          </p:xfrm>
          <a:graphic>
            <a:graphicData uri="http://schemas.openxmlformats.org/presentationml/2006/ole">
              <p:oleObj spid="_x0000_s247826" name="Clip" r:id="rId10" imgW="1305000" imgH="1085760" progId="">
                <p:embed/>
              </p:oleObj>
            </a:graphicData>
          </a:graphic>
        </p:graphicFrame>
        <p:graphicFrame>
          <p:nvGraphicFramePr>
            <p:cNvPr id="247827" name="Object 19"/>
            <p:cNvGraphicFramePr>
              <a:graphicFrameLocks noChangeAspect="1"/>
            </p:cNvGraphicFramePr>
            <p:nvPr/>
          </p:nvGraphicFramePr>
          <p:xfrm>
            <a:off x="3973" y="1903"/>
            <a:ext cx="280" cy="239"/>
          </p:xfrm>
          <a:graphic>
            <a:graphicData uri="http://schemas.openxmlformats.org/presentationml/2006/ole">
              <p:oleObj spid="_x0000_s247827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247828" name="Object 20"/>
            <p:cNvGraphicFramePr>
              <a:graphicFrameLocks noChangeAspect="1"/>
            </p:cNvGraphicFramePr>
            <p:nvPr/>
          </p:nvGraphicFramePr>
          <p:xfrm>
            <a:off x="3289" y="1391"/>
            <a:ext cx="280" cy="239"/>
          </p:xfrm>
          <a:graphic>
            <a:graphicData uri="http://schemas.openxmlformats.org/presentationml/2006/ole">
              <p:oleObj spid="_x0000_s247828" name="Clip" r:id="rId12" imgW="1305000" imgH="1085760" progId="">
                <p:embed/>
              </p:oleObj>
            </a:graphicData>
          </a:graphic>
        </p:graphicFrame>
        <p:sp>
          <p:nvSpPr>
            <p:cNvPr id="247829" name="Line 21"/>
            <p:cNvSpPr>
              <a:spLocks noChangeShapeType="1"/>
            </p:cNvSpPr>
            <p:nvPr/>
          </p:nvSpPr>
          <p:spPr bwMode="auto">
            <a:xfrm>
              <a:off x="1541" y="1892"/>
              <a:ext cx="1" cy="6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0" name="Line 22"/>
            <p:cNvSpPr>
              <a:spLocks noChangeShapeType="1"/>
            </p:cNvSpPr>
            <p:nvPr/>
          </p:nvSpPr>
          <p:spPr bwMode="auto">
            <a:xfrm flipV="1">
              <a:off x="1636" y="1656"/>
              <a:ext cx="615" cy="9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1" name="Line 23"/>
            <p:cNvSpPr>
              <a:spLocks noChangeShapeType="1"/>
            </p:cNvSpPr>
            <p:nvPr/>
          </p:nvSpPr>
          <p:spPr bwMode="auto">
            <a:xfrm flipV="1">
              <a:off x="1661" y="2020"/>
              <a:ext cx="2360" cy="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2" name="Line 24"/>
            <p:cNvSpPr>
              <a:spLocks noChangeShapeType="1"/>
            </p:cNvSpPr>
            <p:nvPr/>
          </p:nvSpPr>
          <p:spPr bwMode="auto">
            <a:xfrm>
              <a:off x="1635" y="2760"/>
              <a:ext cx="1736" cy="8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3" name="Line 25"/>
            <p:cNvSpPr>
              <a:spLocks noChangeShapeType="1"/>
            </p:cNvSpPr>
            <p:nvPr/>
          </p:nvSpPr>
          <p:spPr bwMode="auto">
            <a:xfrm>
              <a:off x="2409" y="1665"/>
              <a:ext cx="1594" cy="9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4" name="Line 26"/>
            <p:cNvSpPr>
              <a:spLocks noChangeShapeType="1"/>
            </p:cNvSpPr>
            <p:nvPr/>
          </p:nvSpPr>
          <p:spPr bwMode="auto">
            <a:xfrm flipH="1">
              <a:off x="2007" y="1671"/>
              <a:ext cx="323" cy="15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5" name="Line 27"/>
            <p:cNvSpPr>
              <a:spLocks noChangeShapeType="1"/>
            </p:cNvSpPr>
            <p:nvPr/>
          </p:nvSpPr>
          <p:spPr bwMode="auto">
            <a:xfrm flipH="1" flipV="1">
              <a:off x="3561" y="1592"/>
              <a:ext cx="489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6" name="Line 28"/>
            <p:cNvSpPr>
              <a:spLocks noChangeShapeType="1"/>
            </p:cNvSpPr>
            <p:nvPr/>
          </p:nvSpPr>
          <p:spPr bwMode="auto">
            <a:xfrm flipH="1">
              <a:off x="2780" y="2137"/>
              <a:ext cx="1278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7" name="Line 29"/>
            <p:cNvSpPr>
              <a:spLocks noChangeShapeType="1"/>
            </p:cNvSpPr>
            <p:nvPr/>
          </p:nvSpPr>
          <p:spPr bwMode="auto">
            <a:xfrm flipH="1">
              <a:off x="2835" y="3715"/>
              <a:ext cx="466" cy="1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8" name="Line 30"/>
            <p:cNvSpPr>
              <a:spLocks noChangeShapeType="1"/>
            </p:cNvSpPr>
            <p:nvPr/>
          </p:nvSpPr>
          <p:spPr bwMode="auto">
            <a:xfrm flipH="1">
              <a:off x="2086" y="1624"/>
              <a:ext cx="1294" cy="1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39" name="Line 31"/>
            <p:cNvSpPr>
              <a:spLocks noChangeShapeType="1"/>
            </p:cNvSpPr>
            <p:nvPr/>
          </p:nvSpPr>
          <p:spPr bwMode="auto">
            <a:xfrm flipV="1">
              <a:off x="2094" y="2792"/>
              <a:ext cx="1893" cy="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40" name="Line 32"/>
            <p:cNvSpPr>
              <a:spLocks noChangeShapeType="1"/>
            </p:cNvSpPr>
            <p:nvPr/>
          </p:nvSpPr>
          <p:spPr bwMode="auto">
            <a:xfrm>
              <a:off x="3506" y="1608"/>
              <a:ext cx="607" cy="10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41" name="Line 33"/>
            <p:cNvSpPr>
              <a:spLocks noChangeShapeType="1"/>
            </p:cNvSpPr>
            <p:nvPr/>
          </p:nvSpPr>
          <p:spPr bwMode="auto">
            <a:xfrm>
              <a:off x="3545" y="3731"/>
              <a:ext cx="237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42" name="Line 34"/>
            <p:cNvSpPr>
              <a:spLocks noChangeShapeType="1"/>
            </p:cNvSpPr>
            <p:nvPr/>
          </p:nvSpPr>
          <p:spPr bwMode="auto">
            <a:xfrm>
              <a:off x="2843" y="3944"/>
              <a:ext cx="93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7843" name="Text Box 35"/>
            <p:cNvSpPr txBox="1">
              <a:spLocks noChangeArrowheads="1"/>
            </p:cNvSpPr>
            <p:nvPr/>
          </p:nvSpPr>
          <p:spPr bwMode="auto">
            <a:xfrm>
              <a:off x="846" y="2049"/>
              <a:ext cx="719" cy="44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obtain list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>
                  <a:solidFill>
                    <a:srgbClr val="FF0000"/>
                  </a:solidFill>
                </a:rPr>
                <a:t>of peers</a:t>
              </a:r>
              <a:r>
                <a:rPr lang="en-US" sz="1800">
                  <a:latin typeface="Arial" charset="0"/>
                </a:rPr>
                <a:t> </a:t>
              </a:r>
            </a:p>
          </p:txBody>
        </p:sp>
        <p:sp>
          <p:nvSpPr>
            <p:cNvPr id="247844" name="Text Box 36"/>
            <p:cNvSpPr txBox="1">
              <a:spLocks noChangeArrowheads="1"/>
            </p:cNvSpPr>
            <p:nvPr/>
          </p:nvSpPr>
          <p:spPr bwMode="auto">
            <a:xfrm>
              <a:off x="2730" y="2539"/>
              <a:ext cx="588" cy="42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trading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chunks</a:t>
              </a:r>
            </a:p>
          </p:txBody>
        </p:sp>
        <p:sp>
          <p:nvSpPr>
            <p:cNvPr id="247846" name="Line 38"/>
            <p:cNvSpPr>
              <a:spLocks noChangeShapeType="1"/>
            </p:cNvSpPr>
            <p:nvPr/>
          </p:nvSpPr>
          <p:spPr bwMode="auto">
            <a:xfrm flipH="1">
              <a:off x="3892" y="2871"/>
              <a:ext cx="214" cy="9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47847" name="Picture 39" descr="Alice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113" y="2742"/>
              <a:ext cx="354" cy="437"/>
            </a:xfrm>
            <a:prstGeom prst="rect">
              <a:avLst/>
            </a:prstGeom>
            <a:noFill/>
          </p:spPr>
        </p:pic>
        <p:sp>
          <p:nvSpPr>
            <p:cNvPr id="247848" name="Text Box 40"/>
            <p:cNvSpPr txBox="1">
              <a:spLocks noChangeArrowheads="1"/>
            </p:cNvSpPr>
            <p:nvPr/>
          </p:nvSpPr>
          <p:spPr bwMode="auto">
            <a:xfrm>
              <a:off x="1760" y="3471"/>
              <a:ext cx="386" cy="24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/>
                <a:t>peer</a:t>
              </a:r>
            </a:p>
          </p:txBody>
        </p:sp>
        <p:sp>
          <p:nvSpPr>
            <p:cNvPr id="247850" name="Line 42"/>
            <p:cNvSpPr>
              <a:spLocks noChangeShapeType="1"/>
            </p:cNvSpPr>
            <p:nvPr/>
          </p:nvSpPr>
          <p:spPr bwMode="auto">
            <a:xfrm>
              <a:off x="1178" y="1309"/>
              <a:ext cx="218" cy="227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7851" name="Rectangle 43"/>
          <p:cNvSpPr>
            <a:spLocks noChangeArrowheads="1"/>
          </p:cNvSpPr>
          <p:nvPr/>
        </p:nvSpPr>
        <p:spPr bwMode="auto">
          <a:xfrm>
            <a:off x="614363" y="1416050"/>
            <a:ext cx="3989387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P2P file distribution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3B86-7CBC-4890-B71A-A27D88DDC0ED}" type="slidenum">
              <a:rPr lang="en-US"/>
              <a:pPr/>
              <a:t>84</a:t>
            </a:fld>
            <a:endParaRPr lang="en-US"/>
          </a:p>
        </p:txBody>
      </p:sp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865188"/>
            <a:ext cx="7772400" cy="1143000"/>
          </a:xfrm>
        </p:spPr>
        <p:txBody>
          <a:bodyPr/>
          <a:lstStyle/>
          <a:p>
            <a:r>
              <a:rPr lang="en-US"/>
              <a:t>BitTorrent (1)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2725" y="2124075"/>
            <a:ext cx="8120063" cy="4384675"/>
          </a:xfrm>
        </p:spPr>
        <p:txBody>
          <a:bodyPr/>
          <a:lstStyle/>
          <a:p>
            <a:r>
              <a:rPr lang="en-US" sz="2400"/>
              <a:t>file divided into 256KB </a:t>
            </a:r>
            <a:r>
              <a:rPr lang="en-US" sz="2400" i="1">
                <a:solidFill>
                  <a:srgbClr val="FF3300"/>
                </a:solidFill>
              </a:rPr>
              <a:t>chunks</a:t>
            </a:r>
            <a:r>
              <a:rPr lang="en-US" sz="2400"/>
              <a:t>.</a:t>
            </a:r>
          </a:p>
          <a:p>
            <a:r>
              <a:rPr lang="en-US" sz="2400"/>
              <a:t>peer joining torrent: </a:t>
            </a:r>
          </a:p>
          <a:p>
            <a:pPr lvl="1"/>
            <a:r>
              <a:rPr lang="en-US"/>
              <a:t>has no chunks, but will accumulate them over time</a:t>
            </a:r>
          </a:p>
          <a:p>
            <a:pPr lvl="1"/>
            <a:r>
              <a:rPr lang="en-US"/>
              <a:t>registers with tracker to get list of peers, connects to subset of peers (“neighbors”)</a:t>
            </a:r>
          </a:p>
          <a:p>
            <a:r>
              <a:rPr lang="en-US" sz="2400"/>
              <a:t>while downloading,  peer uploads chunks to other peers. </a:t>
            </a:r>
          </a:p>
          <a:p>
            <a:r>
              <a:rPr lang="en-US" sz="2400"/>
              <a:t>peers may come and go</a:t>
            </a:r>
          </a:p>
          <a:p>
            <a:r>
              <a:rPr lang="en-US" sz="2400"/>
              <a:t>once peer has entire file, it may (selfishly) leave or (altruistically) remain</a:t>
            </a:r>
          </a:p>
        </p:txBody>
      </p:sp>
      <p:grpSp>
        <p:nvGrpSpPr>
          <p:cNvPr id="248875" name="Group 43"/>
          <p:cNvGrpSpPr>
            <a:grpSpLocks/>
          </p:cNvGrpSpPr>
          <p:nvPr/>
        </p:nvGrpSpPr>
        <p:grpSpPr bwMode="auto">
          <a:xfrm>
            <a:off x="5521325" y="233363"/>
            <a:ext cx="2962275" cy="2882900"/>
            <a:chOff x="2195" y="208"/>
            <a:chExt cx="3140" cy="2776"/>
          </a:xfrm>
        </p:grpSpPr>
        <p:grpSp>
          <p:nvGrpSpPr>
            <p:cNvPr id="248838" name="Group 6"/>
            <p:cNvGrpSpPr>
              <a:grpSpLocks/>
            </p:cNvGrpSpPr>
            <p:nvPr/>
          </p:nvGrpSpPr>
          <p:grpSpPr bwMode="auto">
            <a:xfrm>
              <a:off x="2513" y="208"/>
              <a:ext cx="339" cy="558"/>
              <a:chOff x="4180" y="783"/>
              <a:chExt cx="150" cy="307"/>
            </a:xfrm>
          </p:grpSpPr>
          <p:sp>
            <p:nvSpPr>
              <p:cNvPr id="248839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0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1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2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3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4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5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8846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248847" name="Object 15"/>
            <p:cNvGraphicFramePr>
              <a:graphicFrameLocks noChangeAspect="1"/>
            </p:cNvGraphicFramePr>
            <p:nvPr/>
          </p:nvGraphicFramePr>
          <p:xfrm>
            <a:off x="2480" y="1429"/>
            <a:ext cx="280" cy="239"/>
          </p:xfrm>
          <a:graphic>
            <a:graphicData uri="http://schemas.openxmlformats.org/presentationml/2006/ole">
              <p:oleObj spid="_x0000_s248847" name="Clip" r:id="rId4" imgW="1305000" imgH="1085760" progId="">
                <p:embed/>
              </p:oleObj>
            </a:graphicData>
          </a:graphic>
        </p:graphicFrame>
        <p:graphicFrame>
          <p:nvGraphicFramePr>
            <p:cNvPr id="248848" name="Object 16"/>
            <p:cNvGraphicFramePr>
              <a:graphicFrameLocks noChangeAspect="1"/>
            </p:cNvGraphicFramePr>
            <p:nvPr/>
          </p:nvGraphicFramePr>
          <p:xfrm>
            <a:off x="3665" y="2638"/>
            <a:ext cx="280" cy="239"/>
          </p:xfrm>
          <a:graphic>
            <a:graphicData uri="http://schemas.openxmlformats.org/presentationml/2006/ole">
              <p:oleObj spid="_x0000_s248848" name="Clip" r:id="rId5" imgW="1305000" imgH="1085760" progId="">
                <p:embed/>
              </p:oleObj>
            </a:graphicData>
          </a:graphic>
        </p:graphicFrame>
        <p:graphicFrame>
          <p:nvGraphicFramePr>
            <p:cNvPr id="248849" name="Object 17"/>
            <p:cNvGraphicFramePr>
              <a:graphicFrameLocks noChangeAspect="1"/>
            </p:cNvGraphicFramePr>
            <p:nvPr/>
          </p:nvGraphicFramePr>
          <p:xfrm>
            <a:off x="2908" y="2150"/>
            <a:ext cx="280" cy="239"/>
          </p:xfrm>
          <a:graphic>
            <a:graphicData uri="http://schemas.openxmlformats.org/presentationml/2006/ole">
              <p:oleObj spid="_x0000_s248849" name="Clip" r:id="rId6" imgW="1305000" imgH="1085760" progId="">
                <p:embed/>
              </p:oleObj>
            </a:graphicData>
          </a:graphic>
        </p:graphicFrame>
        <p:graphicFrame>
          <p:nvGraphicFramePr>
            <p:cNvPr id="248850" name="Object 18"/>
            <p:cNvGraphicFramePr>
              <a:graphicFrameLocks noChangeAspect="1"/>
            </p:cNvGraphicFramePr>
            <p:nvPr/>
          </p:nvGraphicFramePr>
          <p:xfrm>
            <a:off x="4378" y="2436"/>
            <a:ext cx="280" cy="239"/>
          </p:xfrm>
          <a:graphic>
            <a:graphicData uri="http://schemas.openxmlformats.org/presentationml/2006/ole">
              <p:oleObj spid="_x0000_s248850" name="Clip" r:id="rId7" imgW="1305000" imgH="1085760" progId="">
                <p:embed/>
              </p:oleObj>
            </a:graphicData>
          </a:graphic>
        </p:graphicFrame>
        <p:graphicFrame>
          <p:nvGraphicFramePr>
            <p:cNvPr id="248851" name="Object 19"/>
            <p:cNvGraphicFramePr>
              <a:graphicFrameLocks noChangeAspect="1"/>
            </p:cNvGraphicFramePr>
            <p:nvPr/>
          </p:nvGraphicFramePr>
          <p:xfrm>
            <a:off x="4836" y="2745"/>
            <a:ext cx="280" cy="239"/>
          </p:xfrm>
          <a:graphic>
            <a:graphicData uri="http://schemas.openxmlformats.org/presentationml/2006/ole">
              <p:oleObj spid="_x0000_s248851" name="Clip" r:id="rId8" imgW="1305000" imgH="1085760" progId="">
                <p:embed/>
              </p:oleObj>
            </a:graphicData>
          </a:graphic>
        </p:graphicFrame>
        <p:graphicFrame>
          <p:nvGraphicFramePr>
            <p:cNvPr id="248852" name="Object 20"/>
            <p:cNvGraphicFramePr>
              <a:graphicFrameLocks noChangeAspect="1"/>
            </p:cNvGraphicFramePr>
            <p:nvPr/>
          </p:nvGraphicFramePr>
          <p:xfrm>
            <a:off x="5043" y="1516"/>
            <a:ext cx="280" cy="239"/>
          </p:xfrm>
          <a:graphic>
            <a:graphicData uri="http://schemas.openxmlformats.org/presentationml/2006/ole">
              <p:oleObj spid="_x0000_s248852" name="Clip" r:id="rId9" imgW="1305000" imgH="1085760" progId="">
                <p:embed/>
              </p:oleObj>
            </a:graphicData>
          </a:graphic>
        </p:graphicFrame>
        <p:graphicFrame>
          <p:nvGraphicFramePr>
            <p:cNvPr id="248853" name="Object 21"/>
            <p:cNvGraphicFramePr>
              <a:graphicFrameLocks noChangeAspect="1"/>
            </p:cNvGraphicFramePr>
            <p:nvPr/>
          </p:nvGraphicFramePr>
          <p:xfrm>
            <a:off x="3271" y="334"/>
            <a:ext cx="280" cy="239"/>
          </p:xfrm>
          <a:graphic>
            <a:graphicData uri="http://schemas.openxmlformats.org/presentationml/2006/ole">
              <p:oleObj spid="_x0000_s248853" name="Clip" r:id="rId10" imgW="1305000" imgH="1085760" progId="">
                <p:embed/>
              </p:oleObj>
            </a:graphicData>
          </a:graphic>
        </p:graphicFrame>
        <p:graphicFrame>
          <p:nvGraphicFramePr>
            <p:cNvPr id="248854" name="Object 22"/>
            <p:cNvGraphicFramePr>
              <a:graphicFrameLocks noChangeAspect="1"/>
            </p:cNvGraphicFramePr>
            <p:nvPr/>
          </p:nvGraphicFramePr>
          <p:xfrm>
            <a:off x="5055" y="786"/>
            <a:ext cx="280" cy="239"/>
          </p:xfrm>
          <a:graphic>
            <a:graphicData uri="http://schemas.openxmlformats.org/presentationml/2006/ole">
              <p:oleObj spid="_x0000_s248854" name="Clip" r:id="rId11" imgW="1305000" imgH="1085760" progId="">
                <p:embed/>
              </p:oleObj>
            </a:graphicData>
          </a:graphic>
        </p:graphicFrame>
        <p:graphicFrame>
          <p:nvGraphicFramePr>
            <p:cNvPr id="248855" name="Object 23"/>
            <p:cNvGraphicFramePr>
              <a:graphicFrameLocks noChangeAspect="1"/>
            </p:cNvGraphicFramePr>
            <p:nvPr/>
          </p:nvGraphicFramePr>
          <p:xfrm>
            <a:off x="4371" y="274"/>
            <a:ext cx="280" cy="239"/>
          </p:xfrm>
          <a:graphic>
            <a:graphicData uri="http://schemas.openxmlformats.org/presentationml/2006/ole">
              <p:oleObj spid="_x0000_s248855" name="Clip" r:id="rId12" imgW="1305000" imgH="1085760" progId="">
                <p:embed/>
              </p:oleObj>
            </a:graphicData>
          </a:graphic>
        </p:graphicFrame>
        <p:sp>
          <p:nvSpPr>
            <p:cNvPr id="248856" name="Line 24"/>
            <p:cNvSpPr>
              <a:spLocks noChangeShapeType="1"/>
            </p:cNvSpPr>
            <p:nvPr/>
          </p:nvSpPr>
          <p:spPr bwMode="auto">
            <a:xfrm>
              <a:off x="2623" y="775"/>
              <a:ext cx="0" cy="66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7" name="Line 25"/>
            <p:cNvSpPr>
              <a:spLocks noChangeShapeType="1"/>
            </p:cNvSpPr>
            <p:nvPr/>
          </p:nvSpPr>
          <p:spPr bwMode="auto">
            <a:xfrm flipV="1">
              <a:off x="2718" y="539"/>
              <a:ext cx="615" cy="9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8" name="Line 26"/>
            <p:cNvSpPr>
              <a:spLocks noChangeShapeType="1"/>
            </p:cNvSpPr>
            <p:nvPr/>
          </p:nvSpPr>
          <p:spPr bwMode="auto">
            <a:xfrm flipV="1">
              <a:off x="2743" y="903"/>
              <a:ext cx="2360" cy="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59" name="Line 27"/>
            <p:cNvSpPr>
              <a:spLocks noChangeShapeType="1"/>
            </p:cNvSpPr>
            <p:nvPr/>
          </p:nvSpPr>
          <p:spPr bwMode="auto">
            <a:xfrm>
              <a:off x="2717" y="1643"/>
              <a:ext cx="1736" cy="8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0" name="Line 28"/>
            <p:cNvSpPr>
              <a:spLocks noChangeShapeType="1"/>
            </p:cNvSpPr>
            <p:nvPr/>
          </p:nvSpPr>
          <p:spPr bwMode="auto">
            <a:xfrm>
              <a:off x="3491" y="548"/>
              <a:ext cx="1594" cy="9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1" name="Line 29"/>
            <p:cNvSpPr>
              <a:spLocks noChangeShapeType="1"/>
            </p:cNvSpPr>
            <p:nvPr/>
          </p:nvSpPr>
          <p:spPr bwMode="auto">
            <a:xfrm flipH="1">
              <a:off x="3089" y="554"/>
              <a:ext cx="323" cy="15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2" name="Line 30"/>
            <p:cNvSpPr>
              <a:spLocks noChangeShapeType="1"/>
            </p:cNvSpPr>
            <p:nvPr/>
          </p:nvSpPr>
          <p:spPr bwMode="auto">
            <a:xfrm flipH="1" flipV="1">
              <a:off x="4643" y="475"/>
              <a:ext cx="489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3" name="Line 31"/>
            <p:cNvSpPr>
              <a:spLocks noChangeShapeType="1"/>
            </p:cNvSpPr>
            <p:nvPr/>
          </p:nvSpPr>
          <p:spPr bwMode="auto">
            <a:xfrm flipH="1">
              <a:off x="3862" y="1020"/>
              <a:ext cx="1278" cy="15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4" name="Line 32"/>
            <p:cNvSpPr>
              <a:spLocks noChangeShapeType="1"/>
            </p:cNvSpPr>
            <p:nvPr/>
          </p:nvSpPr>
          <p:spPr bwMode="auto">
            <a:xfrm flipH="1">
              <a:off x="3917" y="2598"/>
              <a:ext cx="466" cy="1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5" name="Line 33"/>
            <p:cNvSpPr>
              <a:spLocks noChangeShapeType="1"/>
            </p:cNvSpPr>
            <p:nvPr/>
          </p:nvSpPr>
          <p:spPr bwMode="auto">
            <a:xfrm flipH="1">
              <a:off x="3168" y="507"/>
              <a:ext cx="1294" cy="16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6" name="Line 34"/>
            <p:cNvSpPr>
              <a:spLocks noChangeShapeType="1"/>
            </p:cNvSpPr>
            <p:nvPr/>
          </p:nvSpPr>
          <p:spPr bwMode="auto">
            <a:xfrm flipV="1">
              <a:off x="3176" y="1675"/>
              <a:ext cx="1893" cy="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7" name="Line 35"/>
            <p:cNvSpPr>
              <a:spLocks noChangeShapeType="1"/>
            </p:cNvSpPr>
            <p:nvPr/>
          </p:nvSpPr>
          <p:spPr bwMode="auto">
            <a:xfrm>
              <a:off x="4588" y="491"/>
              <a:ext cx="607" cy="10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8" name="Line 36"/>
            <p:cNvSpPr>
              <a:spLocks noChangeShapeType="1"/>
            </p:cNvSpPr>
            <p:nvPr/>
          </p:nvSpPr>
          <p:spPr bwMode="auto">
            <a:xfrm>
              <a:off x="4627" y="2614"/>
              <a:ext cx="237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69" name="Line 37"/>
            <p:cNvSpPr>
              <a:spLocks noChangeShapeType="1"/>
            </p:cNvSpPr>
            <p:nvPr/>
          </p:nvSpPr>
          <p:spPr bwMode="auto">
            <a:xfrm>
              <a:off x="3925" y="2827"/>
              <a:ext cx="93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8871" name="Line 39"/>
            <p:cNvSpPr>
              <a:spLocks noChangeShapeType="1"/>
            </p:cNvSpPr>
            <p:nvPr/>
          </p:nvSpPr>
          <p:spPr bwMode="auto">
            <a:xfrm flipH="1">
              <a:off x="4974" y="1754"/>
              <a:ext cx="214" cy="9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48872" name="Picture 40" descr="Alice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195" y="1625"/>
              <a:ext cx="354" cy="43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9F195F-F6AB-4571-A2E2-107A825F2A8A}" type="slidenum">
              <a:rPr lang="en-US"/>
              <a:pPr/>
              <a:t>85</a:t>
            </a:fld>
            <a:endParaRPr lang="en-US"/>
          </a:p>
        </p:txBody>
      </p:sp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BitTorrent (2)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0075" y="1443038"/>
            <a:ext cx="3989388" cy="49657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Pulling Chunks</a:t>
            </a:r>
          </a:p>
          <a:p>
            <a:r>
              <a:rPr lang="en-US" sz="2400"/>
              <a:t>at any given time, different peers have different subsets of file chunks</a:t>
            </a:r>
          </a:p>
          <a:p>
            <a:r>
              <a:rPr lang="en-US" sz="2400"/>
              <a:t>periodically, a peer (Alice) asks each neighbor for list of chunks that they have.</a:t>
            </a:r>
          </a:p>
          <a:p>
            <a:r>
              <a:rPr lang="en-US" sz="2400"/>
              <a:t>Alice issues requests for her missing chunks</a:t>
            </a:r>
          </a:p>
          <a:p>
            <a:pPr lvl="1"/>
            <a:r>
              <a:rPr lang="en-US"/>
              <a:t>rarest first</a:t>
            </a:r>
          </a:p>
        </p:txBody>
      </p:sp>
      <p:sp>
        <p:nvSpPr>
          <p:cNvPr id="249862" name="Rectangle 6"/>
          <p:cNvSpPr>
            <a:spLocks noChangeArrowheads="1"/>
          </p:cNvSpPr>
          <p:nvPr/>
        </p:nvSpPr>
        <p:spPr bwMode="auto">
          <a:xfrm>
            <a:off x="4591050" y="1428750"/>
            <a:ext cx="4211638" cy="496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u="sng">
                <a:solidFill>
                  <a:srgbClr val="FF0000"/>
                </a:solidFill>
              </a:rPr>
              <a:t>Sending Chunks: tit-for-tat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Alice sends chunks to four neighbors currently sending her chunks </a:t>
            </a:r>
            <a:r>
              <a:rPr lang="en-US" i="1"/>
              <a:t>at the highest rate</a:t>
            </a:r>
            <a:r>
              <a:rPr lang="en-US"/>
              <a:t> 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/>
              <a:t>re-evaluate top 4 every 10 secs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every 30 secs: randomly select another peer, starts sending chunks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/>
              <a:t>newly chosen peer may join top 4</a:t>
            </a:r>
          </a:p>
          <a:p>
            <a:pPr marL="342900" indent="-342900">
              <a:buFont typeface="ZapfDingbats" pitchFamily="82" charset="2"/>
              <a:buChar char="r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70" name="Rectangle 2"/>
          <p:cNvSpPr>
            <a:spLocks noGrp="1" noChangeArrowheads="1"/>
          </p:cNvSpPr>
          <p:nvPr>
            <p:ph type="title"/>
          </p:nvPr>
        </p:nvSpPr>
        <p:spPr>
          <a:xfrm>
            <a:off x="498475" y="0"/>
            <a:ext cx="7772400" cy="1143000"/>
          </a:xfrm>
        </p:spPr>
        <p:txBody>
          <a:bodyPr/>
          <a:lstStyle/>
          <a:p>
            <a:r>
              <a:rPr lang="en-US" smtClean="0"/>
              <a:t>P2P Case study: Skype</a:t>
            </a:r>
          </a:p>
        </p:txBody>
      </p:sp>
      <p:sp>
        <p:nvSpPr>
          <p:cNvPr id="276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344613"/>
            <a:ext cx="3781425" cy="4648200"/>
          </a:xfrm>
        </p:spPr>
        <p:txBody>
          <a:bodyPr/>
          <a:lstStyle/>
          <a:p>
            <a:r>
              <a:rPr lang="en-US" sz="2400" smtClean="0"/>
              <a:t>inherently P2P: pairs of users communicate.</a:t>
            </a:r>
          </a:p>
          <a:p>
            <a:r>
              <a:rPr lang="en-US" sz="2400" smtClean="0"/>
              <a:t>proprietary application-layer protocol (inferred via reverse engineering) </a:t>
            </a:r>
          </a:p>
          <a:p>
            <a:r>
              <a:rPr lang="en-US" sz="2400" smtClean="0"/>
              <a:t>hierarchical overlay with SNs</a:t>
            </a:r>
          </a:p>
          <a:p>
            <a:r>
              <a:rPr lang="en-US" sz="2400" smtClean="0"/>
              <a:t>Index maps usernames to IP addresses; distributed over SNs</a:t>
            </a:r>
          </a:p>
        </p:txBody>
      </p:sp>
      <p:grpSp>
        <p:nvGrpSpPr>
          <p:cNvPr id="2" name="Group 122"/>
          <p:cNvGrpSpPr>
            <a:grpSpLocks/>
          </p:cNvGrpSpPr>
          <p:nvPr/>
        </p:nvGrpSpPr>
        <p:grpSpPr bwMode="auto">
          <a:xfrm>
            <a:off x="6256338" y="1789113"/>
            <a:ext cx="1635125" cy="1538287"/>
            <a:chOff x="3941" y="1127"/>
            <a:chExt cx="1030" cy="969"/>
          </a:xfrm>
        </p:grpSpPr>
        <p:sp>
          <p:nvSpPr>
            <p:cNvPr id="27737" name="Line 63"/>
            <p:cNvSpPr>
              <a:spLocks noChangeShapeType="1"/>
            </p:cNvSpPr>
            <p:nvPr/>
          </p:nvSpPr>
          <p:spPr bwMode="auto">
            <a:xfrm>
              <a:off x="3941" y="1599"/>
              <a:ext cx="40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38" name="Line 64"/>
            <p:cNvSpPr>
              <a:spLocks noChangeShapeType="1"/>
            </p:cNvSpPr>
            <p:nvPr/>
          </p:nvSpPr>
          <p:spPr bwMode="auto">
            <a:xfrm>
              <a:off x="4063" y="1232"/>
              <a:ext cx="314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39" name="Line 65"/>
            <p:cNvSpPr>
              <a:spLocks noChangeShapeType="1"/>
            </p:cNvSpPr>
            <p:nvPr/>
          </p:nvSpPr>
          <p:spPr bwMode="auto">
            <a:xfrm flipH="1">
              <a:off x="4352" y="1127"/>
              <a:ext cx="9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0" name="Line 66"/>
            <p:cNvSpPr>
              <a:spLocks noChangeShapeType="1"/>
            </p:cNvSpPr>
            <p:nvPr/>
          </p:nvSpPr>
          <p:spPr bwMode="auto">
            <a:xfrm flipH="1">
              <a:off x="4352" y="1231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41" name="Line 67"/>
            <p:cNvSpPr>
              <a:spLocks noChangeShapeType="1"/>
            </p:cNvSpPr>
            <p:nvPr/>
          </p:nvSpPr>
          <p:spPr bwMode="auto">
            <a:xfrm flipH="1">
              <a:off x="4369" y="1457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60"/>
            <p:cNvGrpSpPr>
              <a:grpSpLocks/>
            </p:cNvGrpSpPr>
            <p:nvPr/>
          </p:nvGrpSpPr>
          <p:grpSpPr bwMode="auto">
            <a:xfrm>
              <a:off x="4098" y="1653"/>
              <a:ext cx="535" cy="443"/>
              <a:chOff x="3464" y="1275"/>
              <a:chExt cx="395" cy="329"/>
            </a:xfrm>
          </p:grpSpPr>
          <p:pic>
            <p:nvPicPr>
              <p:cNvPr id="27743" name="Picture 61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7" name="Object 6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403" name="Clip" r:id="rId4" imgW="1305000" imgH="1085760" progId="MS_ClipArt_Gallery.2">
                  <p:embed/>
                </p:oleObj>
              </a:graphicData>
            </a:graphic>
          </p:graphicFrame>
        </p:grpSp>
      </p:grpSp>
      <p:grpSp>
        <p:nvGrpSpPr>
          <p:cNvPr id="4" name="Group 124"/>
          <p:cNvGrpSpPr>
            <a:grpSpLocks/>
          </p:cNvGrpSpPr>
          <p:nvPr/>
        </p:nvGrpSpPr>
        <p:grpSpPr bwMode="auto">
          <a:xfrm>
            <a:off x="4751388" y="3451225"/>
            <a:ext cx="1557337" cy="2085975"/>
            <a:chOff x="2993" y="2174"/>
            <a:chExt cx="981" cy="1314"/>
          </a:xfrm>
        </p:grpSpPr>
        <p:sp>
          <p:nvSpPr>
            <p:cNvPr id="27720" name="Line 68"/>
            <p:cNvSpPr>
              <a:spLocks noChangeShapeType="1"/>
            </p:cNvSpPr>
            <p:nvPr/>
          </p:nvSpPr>
          <p:spPr bwMode="auto">
            <a:xfrm flipV="1">
              <a:off x="3622" y="2775"/>
              <a:ext cx="61" cy="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21" name="Line 69"/>
            <p:cNvSpPr>
              <a:spLocks noChangeShapeType="1"/>
            </p:cNvSpPr>
            <p:nvPr/>
          </p:nvSpPr>
          <p:spPr bwMode="auto">
            <a:xfrm>
              <a:off x="3405" y="2181"/>
              <a:ext cx="313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22" name="Line 70"/>
            <p:cNvSpPr>
              <a:spLocks noChangeShapeType="1"/>
            </p:cNvSpPr>
            <p:nvPr/>
          </p:nvSpPr>
          <p:spPr bwMode="auto">
            <a:xfrm>
              <a:off x="3265" y="2556"/>
              <a:ext cx="428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23" name="Line 71"/>
            <p:cNvSpPr>
              <a:spLocks noChangeShapeType="1"/>
            </p:cNvSpPr>
            <p:nvPr/>
          </p:nvSpPr>
          <p:spPr bwMode="auto">
            <a:xfrm flipV="1">
              <a:off x="3117" y="2784"/>
              <a:ext cx="57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24" name="Line 72"/>
            <p:cNvSpPr>
              <a:spLocks noChangeShapeType="1"/>
            </p:cNvSpPr>
            <p:nvPr/>
          </p:nvSpPr>
          <p:spPr bwMode="auto">
            <a:xfrm flipV="1">
              <a:off x="3238" y="2818"/>
              <a:ext cx="472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73"/>
            <p:cNvGrpSpPr>
              <a:grpSpLocks/>
            </p:cNvGrpSpPr>
            <p:nvPr/>
          </p:nvGrpSpPr>
          <p:grpSpPr bwMode="auto">
            <a:xfrm>
              <a:off x="3125" y="3091"/>
              <a:ext cx="316" cy="303"/>
              <a:chOff x="3464" y="1275"/>
              <a:chExt cx="395" cy="329"/>
            </a:xfrm>
          </p:grpSpPr>
          <p:pic>
            <p:nvPicPr>
              <p:cNvPr id="27736" name="Picture 74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6" name="Object 7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402" name="Clip" r:id="rId5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7" name="Group 76"/>
            <p:cNvGrpSpPr>
              <a:grpSpLocks/>
            </p:cNvGrpSpPr>
            <p:nvPr/>
          </p:nvGrpSpPr>
          <p:grpSpPr bwMode="auto">
            <a:xfrm>
              <a:off x="2993" y="2768"/>
              <a:ext cx="316" cy="303"/>
              <a:chOff x="3464" y="1275"/>
              <a:chExt cx="395" cy="329"/>
            </a:xfrm>
          </p:grpSpPr>
          <p:pic>
            <p:nvPicPr>
              <p:cNvPr id="27735" name="Picture 77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5" name="Object 7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401" name="Clip" r:id="rId6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8" name="Group 79"/>
            <p:cNvGrpSpPr>
              <a:grpSpLocks/>
            </p:cNvGrpSpPr>
            <p:nvPr/>
          </p:nvGrpSpPr>
          <p:grpSpPr bwMode="auto">
            <a:xfrm>
              <a:off x="3509" y="3185"/>
              <a:ext cx="316" cy="303"/>
              <a:chOff x="3464" y="1275"/>
              <a:chExt cx="395" cy="329"/>
            </a:xfrm>
          </p:grpSpPr>
          <p:pic>
            <p:nvPicPr>
              <p:cNvPr id="27734" name="Picture 80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4" name="Object 8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400" name="Clip" r:id="rId7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9" name="Group 82"/>
            <p:cNvGrpSpPr>
              <a:grpSpLocks/>
            </p:cNvGrpSpPr>
            <p:nvPr/>
          </p:nvGrpSpPr>
          <p:grpSpPr bwMode="auto">
            <a:xfrm>
              <a:off x="3264" y="2174"/>
              <a:ext cx="316" cy="303"/>
              <a:chOff x="3464" y="1275"/>
              <a:chExt cx="395" cy="329"/>
            </a:xfrm>
          </p:grpSpPr>
          <p:pic>
            <p:nvPicPr>
              <p:cNvPr id="27733" name="Picture 83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3" name="Object 8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9" name="Clip" r:id="rId8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0" name="Group 85"/>
            <p:cNvGrpSpPr>
              <a:grpSpLocks/>
            </p:cNvGrpSpPr>
            <p:nvPr/>
          </p:nvGrpSpPr>
          <p:grpSpPr bwMode="auto">
            <a:xfrm>
              <a:off x="3019" y="2408"/>
              <a:ext cx="316" cy="303"/>
              <a:chOff x="3464" y="1275"/>
              <a:chExt cx="395" cy="329"/>
            </a:xfrm>
          </p:grpSpPr>
          <p:pic>
            <p:nvPicPr>
              <p:cNvPr id="27732" name="Picture 86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2" name="Object 87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8" name="Clip" r:id="rId9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1" name="Group 88"/>
            <p:cNvGrpSpPr>
              <a:grpSpLocks/>
            </p:cNvGrpSpPr>
            <p:nvPr/>
          </p:nvGrpSpPr>
          <p:grpSpPr bwMode="auto">
            <a:xfrm>
              <a:off x="3439" y="2610"/>
              <a:ext cx="535" cy="443"/>
              <a:chOff x="3464" y="1275"/>
              <a:chExt cx="395" cy="329"/>
            </a:xfrm>
          </p:grpSpPr>
          <p:pic>
            <p:nvPicPr>
              <p:cNvPr id="27731" name="Picture 89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1" name="Object 90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7" name="Clip" r:id="rId10" imgW="1305000" imgH="1085760" progId="MS_ClipArt_Gallery.2">
                  <p:embed/>
                </p:oleObj>
              </a:graphicData>
            </a:graphic>
          </p:graphicFrame>
        </p:grpSp>
      </p:grpSp>
      <p:sp>
        <p:nvSpPr>
          <p:cNvPr id="254067" name="Line 115"/>
          <p:cNvSpPr>
            <a:spLocks noChangeShapeType="1"/>
          </p:cNvSpPr>
          <p:nvPr/>
        </p:nvSpPr>
        <p:spPr bwMode="auto">
          <a:xfrm flipH="1">
            <a:off x="5930900" y="3021013"/>
            <a:ext cx="1011238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4068" name="Line 116"/>
          <p:cNvSpPr>
            <a:spLocks noChangeShapeType="1"/>
          </p:cNvSpPr>
          <p:nvPr/>
        </p:nvSpPr>
        <p:spPr bwMode="auto">
          <a:xfrm>
            <a:off x="6983413" y="2868613"/>
            <a:ext cx="692150" cy="150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4069" name="Line 117"/>
          <p:cNvSpPr>
            <a:spLocks noChangeShapeType="1"/>
          </p:cNvSpPr>
          <p:nvPr/>
        </p:nvSpPr>
        <p:spPr bwMode="auto">
          <a:xfrm flipV="1">
            <a:off x="6013450" y="4335463"/>
            <a:ext cx="17033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12" name="Group 125"/>
          <p:cNvGrpSpPr>
            <a:grpSpLocks/>
          </p:cNvGrpSpPr>
          <p:nvPr/>
        </p:nvGrpSpPr>
        <p:grpSpPr bwMode="auto">
          <a:xfrm>
            <a:off x="7259638" y="3381375"/>
            <a:ext cx="1620837" cy="2074863"/>
            <a:chOff x="4564" y="2130"/>
            <a:chExt cx="1021" cy="1307"/>
          </a:xfrm>
        </p:grpSpPr>
        <p:sp>
          <p:nvSpPr>
            <p:cNvPr id="27703" name="Line 92"/>
            <p:cNvSpPr>
              <a:spLocks noChangeShapeType="1"/>
            </p:cNvSpPr>
            <p:nvPr/>
          </p:nvSpPr>
          <p:spPr bwMode="auto">
            <a:xfrm flipH="1" flipV="1">
              <a:off x="4808" y="2828"/>
              <a:ext cx="53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4" name="Line 93"/>
            <p:cNvSpPr>
              <a:spLocks noChangeShapeType="1"/>
            </p:cNvSpPr>
            <p:nvPr/>
          </p:nvSpPr>
          <p:spPr bwMode="auto">
            <a:xfrm flipH="1" flipV="1">
              <a:off x="4843" y="2846"/>
              <a:ext cx="49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5" name="Line 94"/>
            <p:cNvSpPr>
              <a:spLocks noChangeShapeType="1"/>
            </p:cNvSpPr>
            <p:nvPr/>
          </p:nvSpPr>
          <p:spPr bwMode="auto">
            <a:xfrm flipH="1" flipV="1">
              <a:off x="4818" y="2828"/>
              <a:ext cx="638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6" name="Line 95"/>
            <p:cNvSpPr>
              <a:spLocks noChangeShapeType="1"/>
            </p:cNvSpPr>
            <p:nvPr/>
          </p:nvSpPr>
          <p:spPr bwMode="auto">
            <a:xfrm flipH="1">
              <a:off x="4818" y="2233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7" name="Line 96"/>
            <p:cNvSpPr>
              <a:spLocks noChangeShapeType="1"/>
            </p:cNvSpPr>
            <p:nvPr/>
          </p:nvSpPr>
          <p:spPr bwMode="auto">
            <a:xfrm flipH="1">
              <a:off x="4835" y="2459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" name="Group 100"/>
            <p:cNvGrpSpPr>
              <a:grpSpLocks/>
            </p:cNvGrpSpPr>
            <p:nvPr/>
          </p:nvGrpSpPr>
          <p:grpSpPr bwMode="auto">
            <a:xfrm>
              <a:off x="5269" y="2759"/>
              <a:ext cx="316" cy="303"/>
              <a:chOff x="3464" y="1275"/>
              <a:chExt cx="395" cy="329"/>
            </a:xfrm>
          </p:grpSpPr>
          <p:pic>
            <p:nvPicPr>
              <p:cNvPr id="27719" name="Picture 101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60" name="Object 10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6" name="Clip" r:id="rId11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4" name="Group 103"/>
            <p:cNvGrpSpPr>
              <a:grpSpLocks/>
            </p:cNvGrpSpPr>
            <p:nvPr/>
          </p:nvGrpSpPr>
          <p:grpSpPr bwMode="auto">
            <a:xfrm>
              <a:off x="5166" y="3081"/>
              <a:ext cx="316" cy="303"/>
              <a:chOff x="3464" y="1275"/>
              <a:chExt cx="395" cy="329"/>
            </a:xfrm>
          </p:grpSpPr>
          <p:pic>
            <p:nvPicPr>
              <p:cNvPr id="27718" name="Picture 104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59" name="Object 10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5" name="Clip" r:id="rId12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5" name="Group 106"/>
            <p:cNvGrpSpPr>
              <a:grpSpLocks/>
            </p:cNvGrpSpPr>
            <p:nvPr/>
          </p:nvGrpSpPr>
          <p:grpSpPr bwMode="auto">
            <a:xfrm>
              <a:off x="5262" y="2375"/>
              <a:ext cx="316" cy="303"/>
              <a:chOff x="3464" y="1275"/>
              <a:chExt cx="395" cy="329"/>
            </a:xfrm>
          </p:grpSpPr>
          <p:pic>
            <p:nvPicPr>
              <p:cNvPr id="27717" name="Picture 107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58" name="Object 10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4" name="Clip" r:id="rId13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6" name="Group 109"/>
            <p:cNvGrpSpPr>
              <a:grpSpLocks/>
            </p:cNvGrpSpPr>
            <p:nvPr/>
          </p:nvGrpSpPr>
          <p:grpSpPr bwMode="auto">
            <a:xfrm>
              <a:off x="5026" y="2130"/>
              <a:ext cx="316" cy="303"/>
              <a:chOff x="3464" y="1275"/>
              <a:chExt cx="395" cy="329"/>
            </a:xfrm>
          </p:grpSpPr>
          <p:pic>
            <p:nvPicPr>
              <p:cNvPr id="27716" name="Picture 110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57" name="Object 11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3" name="Clip" r:id="rId14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7" name="Group 97"/>
            <p:cNvGrpSpPr>
              <a:grpSpLocks/>
            </p:cNvGrpSpPr>
            <p:nvPr/>
          </p:nvGrpSpPr>
          <p:grpSpPr bwMode="auto">
            <a:xfrm>
              <a:off x="4720" y="3134"/>
              <a:ext cx="316" cy="303"/>
              <a:chOff x="3464" y="1275"/>
              <a:chExt cx="395" cy="329"/>
            </a:xfrm>
          </p:grpSpPr>
          <p:pic>
            <p:nvPicPr>
              <p:cNvPr id="27715" name="Picture 98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56" name="Object 99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2" name="Clip" r:id="rId15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8" name="Group 112"/>
            <p:cNvGrpSpPr>
              <a:grpSpLocks/>
            </p:cNvGrpSpPr>
            <p:nvPr/>
          </p:nvGrpSpPr>
          <p:grpSpPr bwMode="auto">
            <a:xfrm>
              <a:off x="4564" y="2655"/>
              <a:ext cx="535" cy="443"/>
              <a:chOff x="3464" y="1275"/>
              <a:chExt cx="395" cy="329"/>
            </a:xfrm>
          </p:grpSpPr>
          <p:pic>
            <p:nvPicPr>
              <p:cNvPr id="27714" name="Picture 113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7655" name="Object 11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0391" name="Clip" r:id="rId16" imgW="1305000" imgH="1085760" progId="MS_ClipArt_Gallery.2">
                  <p:embed/>
                </p:oleObj>
              </a:graphicData>
            </a:graphic>
          </p:graphicFrame>
        </p:grpSp>
      </p:grpSp>
      <p:grpSp>
        <p:nvGrpSpPr>
          <p:cNvPr id="19" name="Group 123"/>
          <p:cNvGrpSpPr>
            <a:grpSpLocks/>
          </p:cNvGrpSpPr>
          <p:nvPr/>
        </p:nvGrpSpPr>
        <p:grpSpPr bwMode="auto">
          <a:xfrm>
            <a:off x="5867400" y="1235075"/>
            <a:ext cx="3025775" cy="1425575"/>
            <a:chOff x="3696" y="778"/>
            <a:chExt cx="1906" cy="898"/>
          </a:xfrm>
        </p:grpSpPr>
        <p:grpSp>
          <p:nvGrpSpPr>
            <p:cNvPr id="20" name="Group 121"/>
            <p:cNvGrpSpPr>
              <a:grpSpLocks/>
            </p:cNvGrpSpPr>
            <p:nvPr/>
          </p:nvGrpSpPr>
          <p:grpSpPr bwMode="auto">
            <a:xfrm>
              <a:off x="3696" y="1085"/>
              <a:ext cx="1416" cy="591"/>
              <a:chOff x="3696" y="1085"/>
              <a:chExt cx="1416" cy="591"/>
            </a:xfrm>
          </p:grpSpPr>
          <p:grpSp>
            <p:nvGrpSpPr>
              <p:cNvPr id="21" name="Group 44"/>
              <p:cNvGrpSpPr>
                <a:grpSpLocks/>
              </p:cNvGrpSpPr>
              <p:nvPr/>
            </p:nvGrpSpPr>
            <p:grpSpPr bwMode="auto">
              <a:xfrm>
                <a:off x="3696" y="1373"/>
                <a:ext cx="316" cy="303"/>
                <a:chOff x="3464" y="1275"/>
                <a:chExt cx="395" cy="329"/>
              </a:xfrm>
            </p:grpSpPr>
            <p:pic>
              <p:nvPicPr>
                <p:cNvPr id="27702" name="Picture 4" descr="kw_skype_logo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27654" name="Object 23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p:oleObj spid="_x0000_s400390" name="Clip" r:id="rId17" imgW="1305000" imgH="1085760" progId="MS_ClipArt_Gallery.2">
                    <p:embed/>
                  </p:oleObj>
                </a:graphicData>
              </a:graphic>
            </p:graphicFrame>
          </p:grpSp>
          <p:grpSp>
            <p:nvGrpSpPr>
              <p:cNvPr id="22" name="Group 48"/>
              <p:cNvGrpSpPr>
                <a:grpSpLocks/>
              </p:cNvGrpSpPr>
              <p:nvPr/>
            </p:nvGrpSpPr>
            <p:grpSpPr bwMode="auto">
              <a:xfrm>
                <a:off x="4219" y="1085"/>
                <a:ext cx="316" cy="303"/>
                <a:chOff x="3464" y="1275"/>
                <a:chExt cx="395" cy="329"/>
              </a:xfrm>
            </p:grpSpPr>
            <p:pic>
              <p:nvPicPr>
                <p:cNvPr id="27701" name="Picture 49" descr="kw_skype_logo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27653" name="Object 50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p:oleObj spid="_x0000_s400389" name="Clip" r:id="rId18" imgW="1305000" imgH="1085760" progId="MS_ClipArt_Gallery.2">
                    <p:embed/>
                  </p:oleObj>
                </a:graphicData>
              </a:graphic>
            </p:graphicFrame>
          </p:grpSp>
          <p:grpSp>
            <p:nvGrpSpPr>
              <p:cNvPr id="23" name="Group 51"/>
              <p:cNvGrpSpPr>
                <a:grpSpLocks/>
              </p:cNvGrpSpPr>
              <p:nvPr/>
            </p:nvGrpSpPr>
            <p:grpSpPr bwMode="auto">
              <a:xfrm>
                <a:off x="3888" y="1146"/>
                <a:ext cx="316" cy="303"/>
                <a:chOff x="3464" y="1275"/>
                <a:chExt cx="395" cy="329"/>
              </a:xfrm>
            </p:grpSpPr>
            <p:pic>
              <p:nvPicPr>
                <p:cNvPr id="27700" name="Picture 52" descr="kw_skype_logo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27652" name="Object 53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p:oleObj spid="_x0000_s400388" name="Clip" r:id="rId19" imgW="1305000" imgH="1085760" progId="MS_ClipArt_Gallery.2">
                    <p:embed/>
                  </p:oleObj>
                </a:graphicData>
              </a:graphic>
            </p:graphicFrame>
          </p:grpSp>
          <p:grpSp>
            <p:nvGrpSpPr>
              <p:cNvPr id="24" name="Group 54"/>
              <p:cNvGrpSpPr>
                <a:grpSpLocks/>
              </p:cNvGrpSpPr>
              <p:nvPr/>
            </p:nvGrpSpPr>
            <p:grpSpPr bwMode="auto">
              <a:xfrm>
                <a:off x="4796" y="1373"/>
                <a:ext cx="316" cy="303"/>
                <a:chOff x="3464" y="1275"/>
                <a:chExt cx="395" cy="329"/>
              </a:xfrm>
            </p:grpSpPr>
            <p:pic>
              <p:nvPicPr>
                <p:cNvPr id="27699" name="Picture 55" descr="kw_skype_logo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27651" name="Object 56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p:oleObj spid="_x0000_s400387" name="Clip" r:id="rId20" imgW="1305000" imgH="1085760" progId="MS_ClipArt_Gallery.2">
                    <p:embed/>
                  </p:oleObj>
                </a:graphicData>
              </a:graphic>
            </p:graphicFrame>
          </p:grpSp>
          <p:grpSp>
            <p:nvGrpSpPr>
              <p:cNvPr id="25" name="Group 57"/>
              <p:cNvGrpSpPr>
                <a:grpSpLocks/>
              </p:cNvGrpSpPr>
              <p:nvPr/>
            </p:nvGrpSpPr>
            <p:grpSpPr bwMode="auto">
              <a:xfrm>
                <a:off x="4560" y="1128"/>
                <a:ext cx="316" cy="303"/>
                <a:chOff x="3464" y="1275"/>
                <a:chExt cx="395" cy="329"/>
              </a:xfrm>
            </p:grpSpPr>
            <p:pic>
              <p:nvPicPr>
                <p:cNvPr id="27698" name="Picture 58" descr="kw_skype_logo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64" y="1427"/>
                  <a:ext cx="395" cy="1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graphicFrame>
              <p:nvGraphicFramePr>
                <p:cNvPr id="27650" name="Object 59"/>
                <p:cNvGraphicFramePr>
                  <a:graphicFrameLocks noChangeAspect="1"/>
                </p:cNvGraphicFramePr>
                <p:nvPr/>
              </p:nvGraphicFramePr>
              <p:xfrm>
                <a:off x="3523" y="1275"/>
                <a:ext cx="280" cy="209"/>
              </p:xfrm>
              <a:graphic>
                <a:graphicData uri="http://schemas.openxmlformats.org/presentationml/2006/ole">
                  <p:oleObj spid="_x0000_s400386" name="Clip" r:id="rId21" imgW="1305000" imgH="1085760" progId="MS_ClipArt_Gallery.2">
                    <p:embed/>
                  </p:oleObj>
                </a:graphicData>
              </a:graphic>
            </p:graphicFrame>
          </p:grpSp>
        </p:grpSp>
        <p:sp>
          <p:nvSpPr>
            <p:cNvPr id="27692" name="Text Box 118"/>
            <p:cNvSpPr txBox="1">
              <a:spLocks noChangeArrowheads="1"/>
            </p:cNvSpPr>
            <p:nvPr/>
          </p:nvSpPr>
          <p:spPr bwMode="auto">
            <a:xfrm>
              <a:off x="4115" y="778"/>
              <a:ext cx="1487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/>
              <a:r>
                <a:rPr lang="en-US" sz="2000"/>
                <a:t>Skype clients (SC)</a:t>
              </a:r>
            </a:p>
          </p:txBody>
        </p:sp>
      </p:grpSp>
      <p:sp>
        <p:nvSpPr>
          <p:cNvPr id="254071" name="Text Box 119"/>
          <p:cNvSpPr txBox="1">
            <a:spLocks noChangeArrowheads="1"/>
          </p:cNvSpPr>
          <p:nvPr/>
        </p:nvSpPr>
        <p:spPr bwMode="auto">
          <a:xfrm>
            <a:off x="7242175" y="2746375"/>
            <a:ext cx="1522413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/>
            <a:r>
              <a:rPr lang="en-US" sz="2000"/>
              <a:t>Supernode </a:t>
            </a:r>
          </a:p>
          <a:p>
            <a:pPr marL="342900" indent="-342900"/>
            <a:r>
              <a:rPr lang="en-US" sz="2000"/>
              <a:t>(SN)</a:t>
            </a:r>
          </a:p>
        </p:txBody>
      </p:sp>
      <p:grpSp>
        <p:nvGrpSpPr>
          <p:cNvPr id="26" name="Group 127"/>
          <p:cNvGrpSpPr>
            <a:grpSpLocks/>
          </p:cNvGrpSpPr>
          <p:nvPr/>
        </p:nvGrpSpPr>
        <p:grpSpPr bwMode="auto">
          <a:xfrm>
            <a:off x="4189413" y="1677988"/>
            <a:ext cx="1574800" cy="1476375"/>
            <a:chOff x="2639" y="1057"/>
            <a:chExt cx="992" cy="930"/>
          </a:xfrm>
        </p:grpSpPr>
        <p:grpSp>
          <p:nvGrpSpPr>
            <p:cNvPr id="27" name="Group 6"/>
            <p:cNvGrpSpPr>
              <a:grpSpLocks/>
            </p:cNvGrpSpPr>
            <p:nvPr/>
          </p:nvGrpSpPr>
          <p:grpSpPr bwMode="auto">
            <a:xfrm>
              <a:off x="2974" y="1057"/>
              <a:ext cx="269" cy="547"/>
              <a:chOff x="4180" y="783"/>
              <a:chExt cx="150" cy="307"/>
            </a:xfrm>
          </p:grpSpPr>
          <p:sp>
            <p:nvSpPr>
              <p:cNvPr id="27683" name="AutoShape 7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4" name="Rectangle 8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69" cy="236"/>
              </a:xfrm>
              <a:prstGeom prst="rect">
                <a:avLst/>
              </a:prstGeom>
              <a:solidFill>
                <a:srgbClr val="33CCC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5" name="Rectangle 9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6" name="AutoShape 10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7" name="Line 11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8" name="Line 12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89" name="Rectangle 13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90" name="Rectangle 14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7682" name="Text Box 120"/>
            <p:cNvSpPr txBox="1">
              <a:spLocks noChangeArrowheads="1"/>
            </p:cNvSpPr>
            <p:nvPr/>
          </p:nvSpPr>
          <p:spPr bwMode="auto">
            <a:xfrm>
              <a:off x="2639" y="1603"/>
              <a:ext cx="992" cy="38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342900" indent="-342900" algn="ctr">
                <a:lnSpc>
                  <a:spcPct val="75000"/>
                </a:lnSpc>
              </a:pPr>
              <a:r>
                <a:rPr lang="en-US" sz="2000"/>
                <a:t>Skype </a:t>
              </a:r>
            </a:p>
            <a:p>
              <a:pPr marL="342900" indent="-342900" algn="ctr">
                <a:lnSpc>
                  <a:spcPct val="75000"/>
                </a:lnSpc>
              </a:pPr>
              <a:r>
                <a:rPr lang="en-US" sz="2000"/>
                <a:t>login server</a:t>
              </a:r>
            </a:p>
          </p:txBody>
        </p:sp>
      </p:grp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48AD3913-F548-40D5-90B5-CF09AB3A39C5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86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067" grpId="0" animBg="1"/>
      <p:bldP spid="254068" grpId="0" animBg="1"/>
      <p:bldP spid="254069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6DD4E-976B-464F-8A0A-A140E31D82DB}" type="slidenum">
              <a:rPr lang="en-US"/>
              <a:pPr/>
              <a:t>87</a:t>
            </a:fld>
            <a:endParaRPr lang="en-US"/>
          </a:p>
        </p:txBody>
      </p:sp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Skype: making a call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3375" y="1600200"/>
            <a:ext cx="3781425" cy="465138"/>
          </a:xfrm>
        </p:spPr>
        <p:txBody>
          <a:bodyPr/>
          <a:lstStyle/>
          <a:p>
            <a:r>
              <a:rPr lang="en-US" sz="2400"/>
              <a:t>User starts Skype</a:t>
            </a:r>
            <a:endParaRPr lang="en-US"/>
          </a:p>
        </p:txBody>
      </p:sp>
      <p:sp>
        <p:nvSpPr>
          <p:cNvPr id="254982" name="Line 6"/>
          <p:cNvSpPr>
            <a:spLocks noChangeShapeType="1"/>
          </p:cNvSpPr>
          <p:nvPr/>
        </p:nvSpPr>
        <p:spPr bwMode="auto">
          <a:xfrm>
            <a:off x="6256338" y="2538413"/>
            <a:ext cx="6365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3" name="Line 7"/>
          <p:cNvSpPr>
            <a:spLocks noChangeShapeType="1"/>
          </p:cNvSpPr>
          <p:nvPr/>
        </p:nvSpPr>
        <p:spPr bwMode="auto">
          <a:xfrm>
            <a:off x="6450013" y="1955800"/>
            <a:ext cx="498475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4" name="Line 8"/>
          <p:cNvSpPr>
            <a:spLocks noChangeShapeType="1"/>
          </p:cNvSpPr>
          <p:nvPr/>
        </p:nvSpPr>
        <p:spPr bwMode="auto">
          <a:xfrm flipH="1">
            <a:off x="6908800" y="1789113"/>
            <a:ext cx="14288" cy="1109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5" name="Line 9"/>
          <p:cNvSpPr>
            <a:spLocks noChangeShapeType="1"/>
          </p:cNvSpPr>
          <p:nvPr/>
        </p:nvSpPr>
        <p:spPr bwMode="auto">
          <a:xfrm flipH="1">
            <a:off x="6908800" y="1954213"/>
            <a:ext cx="595313" cy="958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86" name="Line 10"/>
          <p:cNvSpPr>
            <a:spLocks noChangeShapeType="1"/>
          </p:cNvSpPr>
          <p:nvPr/>
        </p:nvSpPr>
        <p:spPr bwMode="auto">
          <a:xfrm flipH="1">
            <a:off x="6935788" y="2312988"/>
            <a:ext cx="955675" cy="65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54987" name="Group 11"/>
          <p:cNvGrpSpPr>
            <a:grpSpLocks/>
          </p:cNvGrpSpPr>
          <p:nvPr/>
        </p:nvGrpSpPr>
        <p:grpSpPr bwMode="auto">
          <a:xfrm>
            <a:off x="6505575" y="2624138"/>
            <a:ext cx="849313" cy="703262"/>
            <a:chOff x="3464" y="1275"/>
            <a:chExt cx="395" cy="329"/>
          </a:xfrm>
        </p:grpSpPr>
        <p:pic>
          <p:nvPicPr>
            <p:cNvPr id="254988" name="Picture 12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4989" name="Object 13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4989" name="Clip" r:id="rId5" imgW="1305000" imgH="1085760" progId="">
                <p:embed/>
              </p:oleObj>
            </a:graphicData>
          </a:graphic>
        </p:graphicFrame>
      </p:grpSp>
      <p:sp>
        <p:nvSpPr>
          <p:cNvPr id="254991" name="Line 15"/>
          <p:cNvSpPr>
            <a:spLocks noChangeShapeType="1"/>
          </p:cNvSpPr>
          <p:nvPr/>
        </p:nvSpPr>
        <p:spPr bwMode="auto">
          <a:xfrm flipV="1">
            <a:off x="5749925" y="4405313"/>
            <a:ext cx="96838" cy="735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92" name="Line 16"/>
          <p:cNvSpPr>
            <a:spLocks noChangeShapeType="1"/>
          </p:cNvSpPr>
          <p:nvPr/>
        </p:nvSpPr>
        <p:spPr bwMode="auto">
          <a:xfrm>
            <a:off x="5405438" y="3462338"/>
            <a:ext cx="496887" cy="971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93" name="Line 17"/>
          <p:cNvSpPr>
            <a:spLocks noChangeShapeType="1"/>
          </p:cNvSpPr>
          <p:nvPr/>
        </p:nvSpPr>
        <p:spPr bwMode="auto">
          <a:xfrm>
            <a:off x="5183188" y="4057650"/>
            <a:ext cx="679450" cy="347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94" name="Line 18"/>
          <p:cNvSpPr>
            <a:spLocks noChangeShapeType="1"/>
          </p:cNvSpPr>
          <p:nvPr/>
        </p:nvSpPr>
        <p:spPr bwMode="auto">
          <a:xfrm flipV="1">
            <a:off x="4948238" y="4419600"/>
            <a:ext cx="91440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995" name="Line 19"/>
          <p:cNvSpPr>
            <a:spLocks noChangeShapeType="1"/>
          </p:cNvSpPr>
          <p:nvPr/>
        </p:nvSpPr>
        <p:spPr bwMode="auto">
          <a:xfrm flipV="1">
            <a:off x="5140325" y="4473575"/>
            <a:ext cx="749300" cy="758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54996" name="Group 20"/>
          <p:cNvGrpSpPr>
            <a:grpSpLocks/>
          </p:cNvGrpSpPr>
          <p:nvPr/>
        </p:nvGrpSpPr>
        <p:grpSpPr bwMode="auto">
          <a:xfrm>
            <a:off x="4960938" y="4906963"/>
            <a:ext cx="501650" cy="481012"/>
            <a:chOff x="3464" y="1275"/>
            <a:chExt cx="395" cy="329"/>
          </a:xfrm>
        </p:grpSpPr>
        <p:pic>
          <p:nvPicPr>
            <p:cNvPr id="254997" name="Picture 21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4998" name="Object 22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4998" name="Clip" r:id="rId6" imgW="1305000" imgH="1085760" progId="">
                <p:embed/>
              </p:oleObj>
            </a:graphicData>
          </a:graphic>
        </p:graphicFrame>
      </p:grpSp>
      <p:grpSp>
        <p:nvGrpSpPr>
          <p:cNvPr id="254999" name="Group 23"/>
          <p:cNvGrpSpPr>
            <a:grpSpLocks/>
          </p:cNvGrpSpPr>
          <p:nvPr/>
        </p:nvGrpSpPr>
        <p:grpSpPr bwMode="auto">
          <a:xfrm>
            <a:off x="4751388" y="4394200"/>
            <a:ext cx="501650" cy="481013"/>
            <a:chOff x="3464" y="1275"/>
            <a:chExt cx="395" cy="329"/>
          </a:xfrm>
        </p:grpSpPr>
        <p:pic>
          <p:nvPicPr>
            <p:cNvPr id="255000" name="Picture 24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01" name="Object 25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01" name="Clip" r:id="rId7" imgW="1305000" imgH="1085760" progId="">
                <p:embed/>
              </p:oleObj>
            </a:graphicData>
          </a:graphic>
        </p:graphicFrame>
      </p:grpSp>
      <p:grpSp>
        <p:nvGrpSpPr>
          <p:cNvPr id="255002" name="Group 26"/>
          <p:cNvGrpSpPr>
            <a:grpSpLocks/>
          </p:cNvGrpSpPr>
          <p:nvPr/>
        </p:nvGrpSpPr>
        <p:grpSpPr bwMode="auto">
          <a:xfrm>
            <a:off x="5570538" y="5056188"/>
            <a:ext cx="501650" cy="481012"/>
            <a:chOff x="3464" y="1275"/>
            <a:chExt cx="395" cy="329"/>
          </a:xfrm>
        </p:grpSpPr>
        <p:pic>
          <p:nvPicPr>
            <p:cNvPr id="255003" name="Picture 27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04" name="Object 28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04" name="Clip" r:id="rId8" imgW="1305000" imgH="1085760" progId="">
                <p:embed/>
              </p:oleObj>
            </a:graphicData>
          </a:graphic>
        </p:graphicFrame>
      </p:grpSp>
      <p:grpSp>
        <p:nvGrpSpPr>
          <p:cNvPr id="255005" name="Group 29"/>
          <p:cNvGrpSpPr>
            <a:grpSpLocks/>
          </p:cNvGrpSpPr>
          <p:nvPr/>
        </p:nvGrpSpPr>
        <p:grpSpPr bwMode="auto">
          <a:xfrm>
            <a:off x="5181600" y="3451225"/>
            <a:ext cx="501650" cy="481013"/>
            <a:chOff x="3464" y="1275"/>
            <a:chExt cx="395" cy="329"/>
          </a:xfrm>
        </p:grpSpPr>
        <p:pic>
          <p:nvPicPr>
            <p:cNvPr id="255006" name="Picture 30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07" name="Object 31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07" name="Clip" r:id="rId9" imgW="1305000" imgH="1085760" progId="">
                <p:embed/>
              </p:oleObj>
            </a:graphicData>
          </a:graphic>
        </p:graphicFrame>
      </p:grpSp>
      <p:grpSp>
        <p:nvGrpSpPr>
          <p:cNvPr id="255008" name="Group 32"/>
          <p:cNvGrpSpPr>
            <a:grpSpLocks/>
          </p:cNvGrpSpPr>
          <p:nvPr/>
        </p:nvGrpSpPr>
        <p:grpSpPr bwMode="auto">
          <a:xfrm>
            <a:off x="4792663" y="3822700"/>
            <a:ext cx="501650" cy="481013"/>
            <a:chOff x="3464" y="1275"/>
            <a:chExt cx="395" cy="329"/>
          </a:xfrm>
        </p:grpSpPr>
        <p:pic>
          <p:nvPicPr>
            <p:cNvPr id="255009" name="Picture 33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10" name="Object 34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10" name="Clip" r:id="rId10" imgW="1305000" imgH="1085760" progId="">
                <p:embed/>
              </p:oleObj>
            </a:graphicData>
          </a:graphic>
        </p:graphicFrame>
      </p:grpSp>
      <p:grpSp>
        <p:nvGrpSpPr>
          <p:cNvPr id="255011" name="Group 35"/>
          <p:cNvGrpSpPr>
            <a:grpSpLocks/>
          </p:cNvGrpSpPr>
          <p:nvPr/>
        </p:nvGrpSpPr>
        <p:grpSpPr bwMode="auto">
          <a:xfrm>
            <a:off x="5459413" y="4143375"/>
            <a:ext cx="849312" cy="703263"/>
            <a:chOff x="3464" y="1275"/>
            <a:chExt cx="395" cy="329"/>
          </a:xfrm>
        </p:grpSpPr>
        <p:pic>
          <p:nvPicPr>
            <p:cNvPr id="255012" name="Picture 36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13" name="Object 37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13" name="Clip" r:id="rId11" imgW="1305000" imgH="1085760" progId="">
                <p:embed/>
              </p:oleObj>
            </a:graphicData>
          </a:graphic>
        </p:graphicFrame>
      </p:grpSp>
      <p:sp>
        <p:nvSpPr>
          <p:cNvPr id="255014" name="Line 38"/>
          <p:cNvSpPr>
            <a:spLocks noChangeShapeType="1"/>
          </p:cNvSpPr>
          <p:nvPr/>
        </p:nvSpPr>
        <p:spPr bwMode="auto">
          <a:xfrm flipH="1">
            <a:off x="5930900" y="3021013"/>
            <a:ext cx="1011238" cy="1343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15" name="Line 39"/>
          <p:cNvSpPr>
            <a:spLocks noChangeShapeType="1"/>
          </p:cNvSpPr>
          <p:nvPr/>
        </p:nvSpPr>
        <p:spPr bwMode="auto">
          <a:xfrm>
            <a:off x="6983413" y="2868613"/>
            <a:ext cx="692150" cy="150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16" name="Line 40"/>
          <p:cNvSpPr>
            <a:spLocks noChangeShapeType="1"/>
          </p:cNvSpPr>
          <p:nvPr/>
        </p:nvSpPr>
        <p:spPr bwMode="auto">
          <a:xfrm flipV="1">
            <a:off x="6013450" y="4335463"/>
            <a:ext cx="17033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18" name="Line 42"/>
          <p:cNvSpPr>
            <a:spLocks noChangeShapeType="1"/>
          </p:cNvSpPr>
          <p:nvPr/>
        </p:nvSpPr>
        <p:spPr bwMode="auto">
          <a:xfrm flipH="1" flipV="1">
            <a:off x="7646988" y="4489450"/>
            <a:ext cx="84137" cy="623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19" name="Line 43"/>
          <p:cNvSpPr>
            <a:spLocks noChangeShapeType="1"/>
          </p:cNvSpPr>
          <p:nvPr/>
        </p:nvSpPr>
        <p:spPr bwMode="auto">
          <a:xfrm flipH="1" flipV="1">
            <a:off x="7702550" y="4518025"/>
            <a:ext cx="777875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20" name="Line 44"/>
          <p:cNvSpPr>
            <a:spLocks noChangeShapeType="1"/>
          </p:cNvSpPr>
          <p:nvPr/>
        </p:nvSpPr>
        <p:spPr bwMode="auto">
          <a:xfrm flipH="1" flipV="1">
            <a:off x="7662863" y="4489450"/>
            <a:ext cx="1012825" cy="96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21" name="Line 45"/>
          <p:cNvSpPr>
            <a:spLocks noChangeShapeType="1"/>
          </p:cNvSpPr>
          <p:nvPr/>
        </p:nvSpPr>
        <p:spPr bwMode="auto">
          <a:xfrm flipH="1">
            <a:off x="7662863" y="3544888"/>
            <a:ext cx="595312" cy="958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22" name="Line 46"/>
          <p:cNvSpPr>
            <a:spLocks noChangeShapeType="1"/>
          </p:cNvSpPr>
          <p:nvPr/>
        </p:nvSpPr>
        <p:spPr bwMode="auto">
          <a:xfrm flipH="1">
            <a:off x="7689850" y="3903663"/>
            <a:ext cx="955675" cy="654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255023" name="Group 47"/>
          <p:cNvGrpSpPr>
            <a:grpSpLocks/>
          </p:cNvGrpSpPr>
          <p:nvPr/>
        </p:nvGrpSpPr>
        <p:grpSpPr bwMode="auto">
          <a:xfrm>
            <a:off x="8378825" y="4379913"/>
            <a:ext cx="501650" cy="481012"/>
            <a:chOff x="3464" y="1275"/>
            <a:chExt cx="395" cy="329"/>
          </a:xfrm>
        </p:grpSpPr>
        <p:pic>
          <p:nvPicPr>
            <p:cNvPr id="255024" name="Picture 48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25" name="Object 49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25" name="Clip" r:id="rId12" imgW="1305000" imgH="1085760" progId="">
                <p:embed/>
              </p:oleObj>
            </a:graphicData>
          </a:graphic>
        </p:graphicFrame>
      </p:grpSp>
      <p:grpSp>
        <p:nvGrpSpPr>
          <p:cNvPr id="255026" name="Group 50"/>
          <p:cNvGrpSpPr>
            <a:grpSpLocks/>
          </p:cNvGrpSpPr>
          <p:nvPr/>
        </p:nvGrpSpPr>
        <p:grpSpPr bwMode="auto">
          <a:xfrm>
            <a:off x="8215313" y="4891088"/>
            <a:ext cx="501650" cy="481012"/>
            <a:chOff x="3464" y="1275"/>
            <a:chExt cx="395" cy="329"/>
          </a:xfrm>
        </p:grpSpPr>
        <p:pic>
          <p:nvPicPr>
            <p:cNvPr id="255027" name="Picture 51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28" name="Object 52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28" name="Clip" r:id="rId13" imgW="1305000" imgH="1085760" progId="">
                <p:embed/>
              </p:oleObj>
            </a:graphicData>
          </a:graphic>
        </p:graphicFrame>
      </p:grpSp>
      <p:grpSp>
        <p:nvGrpSpPr>
          <p:cNvPr id="255029" name="Group 53"/>
          <p:cNvGrpSpPr>
            <a:grpSpLocks/>
          </p:cNvGrpSpPr>
          <p:nvPr/>
        </p:nvGrpSpPr>
        <p:grpSpPr bwMode="auto">
          <a:xfrm>
            <a:off x="8367713" y="3770313"/>
            <a:ext cx="501650" cy="481012"/>
            <a:chOff x="3464" y="1275"/>
            <a:chExt cx="395" cy="329"/>
          </a:xfrm>
        </p:grpSpPr>
        <p:pic>
          <p:nvPicPr>
            <p:cNvPr id="255030" name="Picture 54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31" name="Object 55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31" name="Clip" r:id="rId14" imgW="1305000" imgH="1085760" progId="">
                <p:embed/>
              </p:oleObj>
            </a:graphicData>
          </a:graphic>
        </p:graphicFrame>
      </p:grpSp>
      <p:grpSp>
        <p:nvGrpSpPr>
          <p:cNvPr id="255032" name="Group 56"/>
          <p:cNvGrpSpPr>
            <a:grpSpLocks/>
          </p:cNvGrpSpPr>
          <p:nvPr/>
        </p:nvGrpSpPr>
        <p:grpSpPr bwMode="auto">
          <a:xfrm>
            <a:off x="7993063" y="3381375"/>
            <a:ext cx="501650" cy="481013"/>
            <a:chOff x="3464" y="1275"/>
            <a:chExt cx="395" cy="329"/>
          </a:xfrm>
        </p:grpSpPr>
        <p:pic>
          <p:nvPicPr>
            <p:cNvPr id="255033" name="Picture 57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34" name="Object 58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34" name="Clip" r:id="rId15" imgW="1305000" imgH="1085760" progId="">
                <p:embed/>
              </p:oleObj>
            </a:graphicData>
          </a:graphic>
        </p:graphicFrame>
      </p:grpSp>
      <p:grpSp>
        <p:nvGrpSpPr>
          <p:cNvPr id="255035" name="Group 59"/>
          <p:cNvGrpSpPr>
            <a:grpSpLocks/>
          </p:cNvGrpSpPr>
          <p:nvPr/>
        </p:nvGrpSpPr>
        <p:grpSpPr bwMode="auto">
          <a:xfrm>
            <a:off x="7507288" y="4975225"/>
            <a:ext cx="501650" cy="481013"/>
            <a:chOff x="3464" y="1275"/>
            <a:chExt cx="395" cy="329"/>
          </a:xfrm>
        </p:grpSpPr>
        <p:pic>
          <p:nvPicPr>
            <p:cNvPr id="255036" name="Picture 60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37" name="Object 61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37" name="Clip" r:id="rId16" imgW="1305000" imgH="1085760" progId="">
                <p:embed/>
              </p:oleObj>
            </a:graphicData>
          </a:graphic>
        </p:graphicFrame>
      </p:grpSp>
      <p:grpSp>
        <p:nvGrpSpPr>
          <p:cNvPr id="255038" name="Group 62"/>
          <p:cNvGrpSpPr>
            <a:grpSpLocks/>
          </p:cNvGrpSpPr>
          <p:nvPr/>
        </p:nvGrpSpPr>
        <p:grpSpPr bwMode="auto">
          <a:xfrm>
            <a:off x="7259638" y="4214813"/>
            <a:ext cx="849312" cy="703262"/>
            <a:chOff x="3464" y="1275"/>
            <a:chExt cx="395" cy="329"/>
          </a:xfrm>
        </p:grpSpPr>
        <p:pic>
          <p:nvPicPr>
            <p:cNvPr id="255039" name="Picture 63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40" name="Object 64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40" name="Clip" r:id="rId17" imgW="1305000" imgH="1085760" progId="">
                <p:embed/>
              </p:oleObj>
            </a:graphicData>
          </a:graphic>
        </p:graphicFrame>
      </p:grpSp>
      <p:grpSp>
        <p:nvGrpSpPr>
          <p:cNvPr id="255043" name="Group 67"/>
          <p:cNvGrpSpPr>
            <a:grpSpLocks/>
          </p:cNvGrpSpPr>
          <p:nvPr/>
        </p:nvGrpSpPr>
        <p:grpSpPr bwMode="auto">
          <a:xfrm>
            <a:off x="5867400" y="2179638"/>
            <a:ext cx="501650" cy="481012"/>
            <a:chOff x="3464" y="1275"/>
            <a:chExt cx="395" cy="329"/>
          </a:xfrm>
        </p:grpSpPr>
        <p:pic>
          <p:nvPicPr>
            <p:cNvPr id="255044" name="Picture 68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45" name="Object 69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45" name="Clip" r:id="rId18" imgW="1305000" imgH="1085760" progId="">
                <p:embed/>
              </p:oleObj>
            </a:graphicData>
          </a:graphic>
        </p:graphicFrame>
      </p:grpSp>
      <p:grpSp>
        <p:nvGrpSpPr>
          <p:cNvPr id="255046" name="Group 70"/>
          <p:cNvGrpSpPr>
            <a:grpSpLocks/>
          </p:cNvGrpSpPr>
          <p:nvPr/>
        </p:nvGrpSpPr>
        <p:grpSpPr bwMode="auto">
          <a:xfrm>
            <a:off x="6697663" y="1722438"/>
            <a:ext cx="501650" cy="481012"/>
            <a:chOff x="3464" y="1275"/>
            <a:chExt cx="395" cy="329"/>
          </a:xfrm>
        </p:grpSpPr>
        <p:pic>
          <p:nvPicPr>
            <p:cNvPr id="255047" name="Picture 71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48" name="Object 72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48" name="Clip" r:id="rId19" imgW="1305000" imgH="1085760" progId="">
                <p:embed/>
              </p:oleObj>
            </a:graphicData>
          </a:graphic>
        </p:graphicFrame>
      </p:grpSp>
      <p:grpSp>
        <p:nvGrpSpPr>
          <p:cNvPr id="255049" name="Group 73"/>
          <p:cNvGrpSpPr>
            <a:grpSpLocks/>
          </p:cNvGrpSpPr>
          <p:nvPr/>
        </p:nvGrpSpPr>
        <p:grpSpPr bwMode="auto">
          <a:xfrm>
            <a:off x="6172200" y="1819275"/>
            <a:ext cx="501650" cy="481013"/>
            <a:chOff x="3464" y="1275"/>
            <a:chExt cx="395" cy="329"/>
          </a:xfrm>
        </p:grpSpPr>
        <p:pic>
          <p:nvPicPr>
            <p:cNvPr id="255050" name="Picture 74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51" name="Object 75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51" name="Clip" r:id="rId20" imgW="1305000" imgH="1085760" progId="">
                <p:embed/>
              </p:oleObj>
            </a:graphicData>
          </a:graphic>
        </p:graphicFrame>
      </p:grpSp>
      <p:grpSp>
        <p:nvGrpSpPr>
          <p:cNvPr id="255052" name="Group 76"/>
          <p:cNvGrpSpPr>
            <a:grpSpLocks/>
          </p:cNvGrpSpPr>
          <p:nvPr/>
        </p:nvGrpSpPr>
        <p:grpSpPr bwMode="auto">
          <a:xfrm>
            <a:off x="7613650" y="2179638"/>
            <a:ext cx="501650" cy="481012"/>
            <a:chOff x="3464" y="1275"/>
            <a:chExt cx="395" cy="329"/>
          </a:xfrm>
        </p:grpSpPr>
        <p:pic>
          <p:nvPicPr>
            <p:cNvPr id="255053" name="Picture 77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54" name="Object 78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54" name="Clip" r:id="rId21" imgW="1305000" imgH="1085760" progId="">
                <p:embed/>
              </p:oleObj>
            </a:graphicData>
          </a:graphic>
        </p:graphicFrame>
      </p:grpSp>
      <p:grpSp>
        <p:nvGrpSpPr>
          <p:cNvPr id="255055" name="Group 79"/>
          <p:cNvGrpSpPr>
            <a:grpSpLocks/>
          </p:cNvGrpSpPr>
          <p:nvPr/>
        </p:nvGrpSpPr>
        <p:grpSpPr bwMode="auto">
          <a:xfrm>
            <a:off x="7224713" y="336550"/>
            <a:ext cx="501650" cy="481013"/>
            <a:chOff x="3464" y="1275"/>
            <a:chExt cx="395" cy="329"/>
          </a:xfrm>
        </p:grpSpPr>
        <p:pic>
          <p:nvPicPr>
            <p:cNvPr id="255056" name="Picture 80" descr="kw_skype_logo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64" y="1427"/>
              <a:ext cx="395" cy="177"/>
            </a:xfrm>
            <a:prstGeom prst="rect">
              <a:avLst/>
            </a:prstGeom>
            <a:noFill/>
          </p:spPr>
        </p:pic>
        <p:graphicFrame>
          <p:nvGraphicFramePr>
            <p:cNvPr id="255057" name="Object 81"/>
            <p:cNvGraphicFramePr>
              <a:graphicFrameLocks noChangeAspect="1"/>
            </p:cNvGraphicFramePr>
            <p:nvPr/>
          </p:nvGraphicFramePr>
          <p:xfrm>
            <a:off x="3523" y="1275"/>
            <a:ext cx="280" cy="209"/>
          </p:xfrm>
          <a:graphic>
            <a:graphicData uri="http://schemas.openxmlformats.org/presentationml/2006/ole">
              <p:oleObj spid="_x0000_s255057" name="Clip" r:id="rId22" imgW="1305000" imgH="1085760" progId="">
                <p:embed/>
              </p:oleObj>
            </a:graphicData>
          </a:graphic>
        </p:graphicFrame>
      </p:grpSp>
      <p:grpSp>
        <p:nvGrpSpPr>
          <p:cNvPr id="255061" name="Group 85"/>
          <p:cNvGrpSpPr>
            <a:grpSpLocks/>
          </p:cNvGrpSpPr>
          <p:nvPr/>
        </p:nvGrpSpPr>
        <p:grpSpPr bwMode="auto">
          <a:xfrm>
            <a:off x="4721225" y="1677988"/>
            <a:ext cx="427038" cy="868362"/>
            <a:chOff x="4180" y="783"/>
            <a:chExt cx="150" cy="307"/>
          </a:xfrm>
        </p:grpSpPr>
        <p:sp>
          <p:nvSpPr>
            <p:cNvPr id="255062" name="AutoShape 86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3" name="Rectangle 87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4" name="Rectangle 88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5" name="AutoShape 89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6" name="Line 90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7" name="Line 91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8" name="Rectangle 92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5069" name="Rectangle 93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5070" name="Text Box 94"/>
          <p:cNvSpPr txBox="1">
            <a:spLocks noChangeArrowheads="1"/>
          </p:cNvSpPr>
          <p:nvPr/>
        </p:nvSpPr>
        <p:spPr bwMode="auto">
          <a:xfrm>
            <a:off x="4189413" y="2544763"/>
            <a:ext cx="1574800" cy="609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>
              <a:lnSpc>
                <a:spcPct val="75000"/>
              </a:lnSpc>
            </a:pPr>
            <a:r>
              <a:rPr lang="en-US" sz="2000"/>
              <a:t>Skype </a:t>
            </a:r>
          </a:p>
          <a:p>
            <a:pPr marL="342900" indent="-342900" algn="ctr">
              <a:lnSpc>
                <a:spcPct val="75000"/>
              </a:lnSpc>
            </a:pPr>
            <a:r>
              <a:rPr lang="en-US" sz="2000"/>
              <a:t>login server</a:t>
            </a:r>
          </a:p>
        </p:txBody>
      </p:sp>
      <p:sp>
        <p:nvSpPr>
          <p:cNvPr id="255071" name="Rectangle 95"/>
          <p:cNvSpPr>
            <a:spLocks noChangeArrowheads="1"/>
          </p:cNvSpPr>
          <p:nvPr/>
        </p:nvSpPr>
        <p:spPr bwMode="auto">
          <a:xfrm>
            <a:off x="333375" y="2095500"/>
            <a:ext cx="37814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SC registers with SN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list of bootstrap SNs</a:t>
            </a:r>
            <a:endParaRPr lang="en-US"/>
          </a:p>
        </p:txBody>
      </p:sp>
      <p:sp>
        <p:nvSpPr>
          <p:cNvPr id="255073" name="Line 97"/>
          <p:cNvSpPr>
            <a:spLocks noChangeShapeType="1"/>
          </p:cNvSpPr>
          <p:nvPr/>
        </p:nvSpPr>
        <p:spPr bwMode="auto">
          <a:xfrm flipV="1">
            <a:off x="6953250" y="2009775"/>
            <a:ext cx="485775" cy="7762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74" name="Rectangle 98"/>
          <p:cNvSpPr>
            <a:spLocks noChangeArrowheads="1"/>
          </p:cNvSpPr>
          <p:nvPr/>
        </p:nvSpPr>
        <p:spPr bwMode="auto">
          <a:xfrm>
            <a:off x="320675" y="2909888"/>
            <a:ext cx="37814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SC logs in (authenticate)</a:t>
            </a:r>
            <a:endParaRPr lang="en-US" sz="2800"/>
          </a:p>
        </p:txBody>
      </p:sp>
      <p:sp>
        <p:nvSpPr>
          <p:cNvPr id="255077" name="Line 101"/>
          <p:cNvSpPr>
            <a:spLocks noChangeShapeType="1"/>
          </p:cNvSpPr>
          <p:nvPr/>
        </p:nvSpPr>
        <p:spPr bwMode="auto">
          <a:xfrm>
            <a:off x="5195888" y="1855788"/>
            <a:ext cx="21050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5078" name="Rectangle 102"/>
          <p:cNvSpPr>
            <a:spLocks noChangeArrowheads="1"/>
          </p:cNvSpPr>
          <p:nvPr/>
        </p:nvSpPr>
        <p:spPr bwMode="auto">
          <a:xfrm>
            <a:off x="320675" y="3741738"/>
            <a:ext cx="45434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Call: SC contacts SN will callee ID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SN contacts other SNs (unknown protocol, maybe flooding)  to find addr of callee; returns addr to SC</a:t>
            </a:r>
            <a:endParaRPr lang="en-US"/>
          </a:p>
        </p:txBody>
      </p:sp>
      <p:grpSp>
        <p:nvGrpSpPr>
          <p:cNvPr id="255082" name="Group 106"/>
          <p:cNvGrpSpPr>
            <a:grpSpLocks/>
          </p:cNvGrpSpPr>
          <p:nvPr/>
        </p:nvGrpSpPr>
        <p:grpSpPr bwMode="auto">
          <a:xfrm>
            <a:off x="5997575" y="2022475"/>
            <a:ext cx="1552575" cy="2189163"/>
            <a:chOff x="3778" y="1274"/>
            <a:chExt cx="978" cy="1379"/>
          </a:xfrm>
        </p:grpSpPr>
        <p:sp>
          <p:nvSpPr>
            <p:cNvPr id="255079" name="Line 103"/>
            <p:cNvSpPr>
              <a:spLocks noChangeShapeType="1"/>
            </p:cNvSpPr>
            <p:nvPr/>
          </p:nvSpPr>
          <p:spPr bwMode="auto">
            <a:xfrm flipV="1">
              <a:off x="4284" y="1274"/>
              <a:ext cx="341" cy="51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5080" name="Line 104"/>
            <p:cNvSpPr>
              <a:spLocks noChangeShapeType="1"/>
            </p:cNvSpPr>
            <p:nvPr/>
          </p:nvSpPr>
          <p:spPr bwMode="auto">
            <a:xfrm>
              <a:off x="4310" y="1789"/>
              <a:ext cx="446" cy="86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5081" name="Line 105"/>
            <p:cNvSpPr>
              <a:spLocks noChangeShapeType="1"/>
            </p:cNvSpPr>
            <p:nvPr/>
          </p:nvSpPr>
          <p:spPr bwMode="auto">
            <a:xfrm flipH="1">
              <a:off x="3778" y="1850"/>
              <a:ext cx="532" cy="74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5083" name="Rectangle 107"/>
          <p:cNvSpPr>
            <a:spLocks noChangeArrowheads="1"/>
          </p:cNvSpPr>
          <p:nvPr/>
        </p:nvSpPr>
        <p:spPr bwMode="auto">
          <a:xfrm>
            <a:off x="333375" y="5741988"/>
            <a:ext cx="663575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SC directly contacts callee, overTCP</a:t>
            </a:r>
            <a:endParaRPr lang="en-US" sz="2800"/>
          </a:p>
        </p:txBody>
      </p:sp>
      <p:sp>
        <p:nvSpPr>
          <p:cNvPr id="255085" name="Line 109"/>
          <p:cNvSpPr>
            <a:spLocks noChangeShapeType="1"/>
          </p:cNvSpPr>
          <p:nvPr/>
        </p:nvSpPr>
        <p:spPr bwMode="auto">
          <a:xfrm>
            <a:off x="7467600" y="2051050"/>
            <a:ext cx="996950" cy="27844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L -0.00138 0.20602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550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build="p"/>
      <p:bldP spid="255071" grpId="0"/>
      <p:bldP spid="255073" grpId="0" animBg="1"/>
      <p:bldP spid="255073" grpId="1" animBg="1"/>
      <p:bldP spid="255074" grpId="0"/>
      <p:bldP spid="255077" grpId="0" animBg="1"/>
      <p:bldP spid="255077" grpId="1" animBg="1"/>
      <p:bldP spid="255078" grpId="0"/>
      <p:bldP spid="255083" grpId="0"/>
      <p:bldP spid="25508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3" name="Rectangle 2"/>
          <p:cNvSpPr>
            <a:spLocks noGrp="1" noChangeArrowheads="1"/>
          </p:cNvSpPr>
          <p:nvPr>
            <p:ph type="title"/>
          </p:nvPr>
        </p:nvSpPr>
        <p:spPr>
          <a:xfrm>
            <a:off x="488950" y="0"/>
            <a:ext cx="7772400" cy="1143000"/>
          </a:xfrm>
        </p:spPr>
        <p:txBody>
          <a:bodyPr/>
          <a:lstStyle/>
          <a:p>
            <a:r>
              <a:rPr lang="en-US" smtClean="0"/>
              <a:t>Peers as relays</a:t>
            </a:r>
          </a:p>
        </p:txBody>
      </p:sp>
      <p:sp>
        <p:nvSpPr>
          <p:cNvPr id="286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1175" y="1343025"/>
            <a:ext cx="3997325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problem when both Alice and Bob are behind  “NATs”.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NAT prevents an outside peer from initiating a call to insider peer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solution: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using Alice’s and Bob’s SNs,</a:t>
            </a:r>
            <a:r>
              <a:rPr lang="en-US" sz="2000" i="1" smtClean="0">
                <a:solidFill>
                  <a:srgbClr val="FF0000"/>
                </a:solidFill>
              </a:rPr>
              <a:t> relay</a:t>
            </a:r>
            <a:r>
              <a:rPr lang="en-US" sz="2000" smtClean="0"/>
              <a:t> is chosen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each peer initiates session with relay. 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peers can now communicate through NATs via relay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583113" y="1174750"/>
            <a:ext cx="4129087" cy="3814763"/>
            <a:chOff x="2993" y="1085"/>
            <a:chExt cx="2601" cy="2403"/>
          </a:xfrm>
        </p:grpSpPr>
        <p:sp>
          <p:nvSpPr>
            <p:cNvPr id="28696" name="Line 5"/>
            <p:cNvSpPr>
              <a:spLocks noChangeShapeType="1"/>
            </p:cNvSpPr>
            <p:nvPr/>
          </p:nvSpPr>
          <p:spPr bwMode="auto">
            <a:xfrm>
              <a:off x="3941" y="1599"/>
              <a:ext cx="401" cy="2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7" name="Line 6"/>
            <p:cNvSpPr>
              <a:spLocks noChangeShapeType="1"/>
            </p:cNvSpPr>
            <p:nvPr/>
          </p:nvSpPr>
          <p:spPr bwMode="auto">
            <a:xfrm>
              <a:off x="4063" y="1232"/>
              <a:ext cx="314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8" name="Line 7"/>
            <p:cNvSpPr>
              <a:spLocks noChangeShapeType="1"/>
            </p:cNvSpPr>
            <p:nvPr/>
          </p:nvSpPr>
          <p:spPr bwMode="auto">
            <a:xfrm flipH="1">
              <a:off x="4352" y="1127"/>
              <a:ext cx="9" cy="6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99" name="Line 8"/>
            <p:cNvSpPr>
              <a:spLocks noChangeShapeType="1"/>
            </p:cNvSpPr>
            <p:nvPr/>
          </p:nvSpPr>
          <p:spPr bwMode="auto">
            <a:xfrm flipH="1">
              <a:off x="4369" y="1457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4098" y="1653"/>
              <a:ext cx="535" cy="443"/>
              <a:chOff x="3464" y="1275"/>
              <a:chExt cx="395" cy="329"/>
            </a:xfrm>
          </p:grpSpPr>
          <p:pic>
            <p:nvPicPr>
              <p:cNvPr id="28751" name="Picture 10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90" name="Object 1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6" name="Clip" r:id="rId4" imgW="1305000" imgH="1085760" progId="MS_ClipArt_Gallery.2">
                  <p:embed/>
                </p:oleObj>
              </a:graphicData>
            </a:graphic>
          </p:graphicFrame>
        </p:grpSp>
        <p:sp>
          <p:nvSpPr>
            <p:cNvPr id="28701" name="Line 12"/>
            <p:cNvSpPr>
              <a:spLocks noChangeShapeType="1"/>
            </p:cNvSpPr>
            <p:nvPr/>
          </p:nvSpPr>
          <p:spPr bwMode="auto">
            <a:xfrm flipV="1">
              <a:off x="3622" y="2775"/>
              <a:ext cx="61" cy="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2" name="Line 13"/>
            <p:cNvSpPr>
              <a:spLocks noChangeShapeType="1"/>
            </p:cNvSpPr>
            <p:nvPr/>
          </p:nvSpPr>
          <p:spPr bwMode="auto">
            <a:xfrm>
              <a:off x="3405" y="2181"/>
              <a:ext cx="313" cy="6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3" name="Line 14"/>
            <p:cNvSpPr>
              <a:spLocks noChangeShapeType="1"/>
            </p:cNvSpPr>
            <p:nvPr/>
          </p:nvSpPr>
          <p:spPr bwMode="auto">
            <a:xfrm>
              <a:off x="3265" y="2556"/>
              <a:ext cx="428" cy="2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4" name="Line 15"/>
            <p:cNvSpPr>
              <a:spLocks noChangeShapeType="1"/>
            </p:cNvSpPr>
            <p:nvPr/>
          </p:nvSpPr>
          <p:spPr bwMode="auto">
            <a:xfrm flipV="1">
              <a:off x="3117" y="2784"/>
              <a:ext cx="576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05" name="Line 16"/>
            <p:cNvSpPr>
              <a:spLocks noChangeShapeType="1"/>
            </p:cNvSpPr>
            <p:nvPr/>
          </p:nvSpPr>
          <p:spPr bwMode="auto">
            <a:xfrm flipV="1">
              <a:off x="3238" y="2818"/>
              <a:ext cx="472" cy="4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17"/>
            <p:cNvGrpSpPr>
              <a:grpSpLocks/>
            </p:cNvGrpSpPr>
            <p:nvPr/>
          </p:nvGrpSpPr>
          <p:grpSpPr bwMode="auto">
            <a:xfrm>
              <a:off x="3125" y="3091"/>
              <a:ext cx="316" cy="303"/>
              <a:chOff x="3464" y="1275"/>
              <a:chExt cx="395" cy="329"/>
            </a:xfrm>
          </p:grpSpPr>
          <p:pic>
            <p:nvPicPr>
              <p:cNvPr id="28750" name="Picture 18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9" name="Object 19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5" name="Clip" r:id="rId5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2993" y="2768"/>
              <a:ext cx="316" cy="303"/>
              <a:chOff x="3464" y="1275"/>
              <a:chExt cx="395" cy="329"/>
            </a:xfrm>
          </p:grpSpPr>
          <p:pic>
            <p:nvPicPr>
              <p:cNvPr id="28749" name="Picture 21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8" name="Object 2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4" name="Clip" r:id="rId6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3509" y="3185"/>
              <a:ext cx="316" cy="303"/>
              <a:chOff x="3464" y="1275"/>
              <a:chExt cx="395" cy="329"/>
            </a:xfrm>
          </p:grpSpPr>
          <p:pic>
            <p:nvPicPr>
              <p:cNvPr id="28748" name="Picture 24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7" name="Object 2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3" name="Clip" r:id="rId7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8" name="Group 26"/>
            <p:cNvGrpSpPr>
              <a:grpSpLocks/>
            </p:cNvGrpSpPr>
            <p:nvPr/>
          </p:nvGrpSpPr>
          <p:grpSpPr bwMode="auto">
            <a:xfrm>
              <a:off x="3264" y="2174"/>
              <a:ext cx="316" cy="303"/>
              <a:chOff x="3464" y="1275"/>
              <a:chExt cx="395" cy="329"/>
            </a:xfrm>
          </p:grpSpPr>
          <p:pic>
            <p:nvPicPr>
              <p:cNvPr id="28747" name="Picture 27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6" name="Object 2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2" name="Clip" r:id="rId8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9" name="Group 29"/>
            <p:cNvGrpSpPr>
              <a:grpSpLocks/>
            </p:cNvGrpSpPr>
            <p:nvPr/>
          </p:nvGrpSpPr>
          <p:grpSpPr bwMode="auto">
            <a:xfrm>
              <a:off x="3019" y="2408"/>
              <a:ext cx="316" cy="303"/>
              <a:chOff x="3464" y="1275"/>
              <a:chExt cx="395" cy="329"/>
            </a:xfrm>
          </p:grpSpPr>
          <p:pic>
            <p:nvPicPr>
              <p:cNvPr id="28746" name="Picture 30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5" name="Object 3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1" name="Clip" r:id="rId9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0" name="Group 32"/>
            <p:cNvGrpSpPr>
              <a:grpSpLocks/>
            </p:cNvGrpSpPr>
            <p:nvPr/>
          </p:nvGrpSpPr>
          <p:grpSpPr bwMode="auto">
            <a:xfrm>
              <a:off x="3439" y="2610"/>
              <a:ext cx="535" cy="443"/>
              <a:chOff x="3464" y="1275"/>
              <a:chExt cx="395" cy="329"/>
            </a:xfrm>
          </p:grpSpPr>
          <p:pic>
            <p:nvPicPr>
              <p:cNvPr id="28745" name="Picture 33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4" name="Object 3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20" name="Clip" r:id="rId10" imgW="1305000" imgH="1085760" progId="MS_ClipArt_Gallery.2">
                  <p:embed/>
                </p:oleObj>
              </a:graphicData>
            </a:graphic>
          </p:graphicFrame>
        </p:grpSp>
        <p:sp>
          <p:nvSpPr>
            <p:cNvPr id="28712" name="Line 35"/>
            <p:cNvSpPr>
              <a:spLocks noChangeShapeType="1"/>
            </p:cNvSpPr>
            <p:nvPr/>
          </p:nvSpPr>
          <p:spPr bwMode="auto">
            <a:xfrm flipH="1">
              <a:off x="3736" y="1903"/>
              <a:ext cx="637" cy="8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3" name="Line 36"/>
            <p:cNvSpPr>
              <a:spLocks noChangeShapeType="1"/>
            </p:cNvSpPr>
            <p:nvPr/>
          </p:nvSpPr>
          <p:spPr bwMode="auto">
            <a:xfrm>
              <a:off x="4399" y="1807"/>
              <a:ext cx="436" cy="9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4" name="Line 37"/>
            <p:cNvSpPr>
              <a:spLocks noChangeShapeType="1"/>
            </p:cNvSpPr>
            <p:nvPr/>
          </p:nvSpPr>
          <p:spPr bwMode="auto">
            <a:xfrm flipV="1">
              <a:off x="3788" y="2731"/>
              <a:ext cx="1073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5" name="Line 38"/>
            <p:cNvSpPr>
              <a:spLocks noChangeShapeType="1"/>
            </p:cNvSpPr>
            <p:nvPr/>
          </p:nvSpPr>
          <p:spPr bwMode="auto">
            <a:xfrm flipH="1" flipV="1">
              <a:off x="4817" y="2828"/>
              <a:ext cx="53" cy="3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6" name="Line 39"/>
            <p:cNvSpPr>
              <a:spLocks noChangeShapeType="1"/>
            </p:cNvSpPr>
            <p:nvPr/>
          </p:nvSpPr>
          <p:spPr bwMode="auto">
            <a:xfrm flipH="1" flipV="1">
              <a:off x="4852" y="2846"/>
              <a:ext cx="49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7" name="Line 40"/>
            <p:cNvSpPr>
              <a:spLocks noChangeShapeType="1"/>
            </p:cNvSpPr>
            <p:nvPr/>
          </p:nvSpPr>
          <p:spPr bwMode="auto">
            <a:xfrm flipH="1" flipV="1">
              <a:off x="4827" y="2828"/>
              <a:ext cx="638" cy="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8" name="Line 41"/>
            <p:cNvSpPr>
              <a:spLocks noChangeShapeType="1"/>
            </p:cNvSpPr>
            <p:nvPr/>
          </p:nvSpPr>
          <p:spPr bwMode="auto">
            <a:xfrm flipH="1">
              <a:off x="4827" y="2233"/>
              <a:ext cx="375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19" name="Line 42"/>
            <p:cNvSpPr>
              <a:spLocks noChangeShapeType="1"/>
            </p:cNvSpPr>
            <p:nvPr/>
          </p:nvSpPr>
          <p:spPr bwMode="auto">
            <a:xfrm flipH="1">
              <a:off x="4844" y="2459"/>
              <a:ext cx="602" cy="4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" name="Group 43"/>
            <p:cNvGrpSpPr>
              <a:grpSpLocks/>
            </p:cNvGrpSpPr>
            <p:nvPr/>
          </p:nvGrpSpPr>
          <p:grpSpPr bwMode="auto">
            <a:xfrm>
              <a:off x="5278" y="2759"/>
              <a:ext cx="316" cy="303"/>
              <a:chOff x="3464" y="1275"/>
              <a:chExt cx="395" cy="329"/>
            </a:xfrm>
          </p:grpSpPr>
          <p:pic>
            <p:nvPicPr>
              <p:cNvPr id="28744" name="Picture 44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3" name="Object 45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9" name="Clip" r:id="rId11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2" name="Group 46"/>
            <p:cNvGrpSpPr>
              <a:grpSpLocks/>
            </p:cNvGrpSpPr>
            <p:nvPr/>
          </p:nvGrpSpPr>
          <p:grpSpPr bwMode="auto">
            <a:xfrm>
              <a:off x="5175" y="3081"/>
              <a:ext cx="316" cy="303"/>
              <a:chOff x="3464" y="1275"/>
              <a:chExt cx="395" cy="329"/>
            </a:xfrm>
          </p:grpSpPr>
          <p:pic>
            <p:nvPicPr>
              <p:cNvPr id="28743" name="Picture 47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2" name="Object 48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8" name="Clip" r:id="rId12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5271" y="2375"/>
              <a:ext cx="316" cy="303"/>
              <a:chOff x="3464" y="1275"/>
              <a:chExt cx="395" cy="329"/>
            </a:xfrm>
          </p:grpSpPr>
          <p:pic>
            <p:nvPicPr>
              <p:cNvPr id="28742" name="Picture 50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1" name="Object 51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7" name="Clip" r:id="rId13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4" name="Group 52"/>
            <p:cNvGrpSpPr>
              <a:grpSpLocks/>
            </p:cNvGrpSpPr>
            <p:nvPr/>
          </p:nvGrpSpPr>
          <p:grpSpPr bwMode="auto">
            <a:xfrm>
              <a:off x="5035" y="2130"/>
              <a:ext cx="316" cy="303"/>
              <a:chOff x="3464" y="1275"/>
              <a:chExt cx="395" cy="329"/>
            </a:xfrm>
          </p:grpSpPr>
          <p:pic>
            <p:nvPicPr>
              <p:cNvPr id="28741" name="Picture 53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80" name="Object 54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6" name="Clip" r:id="rId14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5" name="Group 55"/>
            <p:cNvGrpSpPr>
              <a:grpSpLocks/>
            </p:cNvGrpSpPr>
            <p:nvPr/>
          </p:nvGrpSpPr>
          <p:grpSpPr bwMode="auto">
            <a:xfrm>
              <a:off x="4729" y="3134"/>
              <a:ext cx="316" cy="303"/>
              <a:chOff x="3464" y="1275"/>
              <a:chExt cx="395" cy="329"/>
            </a:xfrm>
          </p:grpSpPr>
          <p:pic>
            <p:nvPicPr>
              <p:cNvPr id="28740" name="Picture 56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79" name="Object 57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5" name="Clip" r:id="rId15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6" name="Group 58"/>
            <p:cNvGrpSpPr>
              <a:grpSpLocks/>
            </p:cNvGrpSpPr>
            <p:nvPr/>
          </p:nvGrpSpPr>
          <p:grpSpPr bwMode="auto">
            <a:xfrm>
              <a:off x="4573" y="2655"/>
              <a:ext cx="535" cy="443"/>
              <a:chOff x="3464" y="1275"/>
              <a:chExt cx="395" cy="329"/>
            </a:xfrm>
          </p:grpSpPr>
          <p:pic>
            <p:nvPicPr>
              <p:cNvPr id="28739" name="Picture 59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78" name="Object 60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4" name="Clip" r:id="rId16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7" name="Group 61"/>
            <p:cNvGrpSpPr>
              <a:grpSpLocks/>
            </p:cNvGrpSpPr>
            <p:nvPr/>
          </p:nvGrpSpPr>
          <p:grpSpPr bwMode="auto">
            <a:xfrm>
              <a:off x="3696" y="1373"/>
              <a:ext cx="316" cy="303"/>
              <a:chOff x="3464" y="1275"/>
              <a:chExt cx="395" cy="329"/>
            </a:xfrm>
          </p:grpSpPr>
          <p:pic>
            <p:nvPicPr>
              <p:cNvPr id="28738" name="Picture 62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77" name="Object 63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3" name="Clip" r:id="rId17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8" name="Group 64"/>
            <p:cNvGrpSpPr>
              <a:grpSpLocks/>
            </p:cNvGrpSpPr>
            <p:nvPr/>
          </p:nvGrpSpPr>
          <p:grpSpPr bwMode="auto">
            <a:xfrm>
              <a:off x="4219" y="1085"/>
              <a:ext cx="316" cy="303"/>
              <a:chOff x="3464" y="1275"/>
              <a:chExt cx="395" cy="329"/>
            </a:xfrm>
          </p:grpSpPr>
          <p:pic>
            <p:nvPicPr>
              <p:cNvPr id="28737" name="Picture 65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76" name="Object 66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2" name="Clip" r:id="rId18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19" name="Group 67"/>
            <p:cNvGrpSpPr>
              <a:grpSpLocks/>
            </p:cNvGrpSpPr>
            <p:nvPr/>
          </p:nvGrpSpPr>
          <p:grpSpPr bwMode="auto">
            <a:xfrm>
              <a:off x="3888" y="1146"/>
              <a:ext cx="316" cy="303"/>
              <a:chOff x="3464" y="1275"/>
              <a:chExt cx="395" cy="329"/>
            </a:xfrm>
          </p:grpSpPr>
          <p:pic>
            <p:nvPicPr>
              <p:cNvPr id="28736" name="Picture 68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75" name="Object 69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1" name="Clip" r:id="rId19" imgW="1305000" imgH="1085760" progId="MS_ClipArt_Gallery.2">
                  <p:embed/>
                </p:oleObj>
              </a:graphicData>
            </a:graphic>
          </p:graphicFrame>
        </p:grpSp>
        <p:grpSp>
          <p:nvGrpSpPr>
            <p:cNvPr id="20" name="Group 70"/>
            <p:cNvGrpSpPr>
              <a:grpSpLocks/>
            </p:cNvGrpSpPr>
            <p:nvPr/>
          </p:nvGrpSpPr>
          <p:grpSpPr bwMode="auto">
            <a:xfrm>
              <a:off x="4796" y="1373"/>
              <a:ext cx="316" cy="303"/>
              <a:chOff x="3464" y="1275"/>
              <a:chExt cx="395" cy="329"/>
            </a:xfrm>
          </p:grpSpPr>
          <p:pic>
            <p:nvPicPr>
              <p:cNvPr id="28735" name="Picture 71" descr="kw_skype_logo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464" y="1427"/>
                <a:ext cx="395" cy="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28674" name="Object 72"/>
              <p:cNvGraphicFramePr>
                <a:graphicFrameLocks noChangeAspect="1"/>
              </p:cNvGraphicFramePr>
              <p:nvPr/>
            </p:nvGraphicFramePr>
            <p:xfrm>
              <a:off x="3523" y="1275"/>
              <a:ext cx="280" cy="209"/>
            </p:xfrm>
            <a:graphic>
              <a:graphicData uri="http://schemas.openxmlformats.org/presentationml/2006/ole">
                <p:oleObj spid="_x0000_s401410" name="Clip" r:id="rId20" imgW="1305000" imgH="1085760" progId="MS_ClipArt_Gallery.2">
                  <p:embed/>
                </p:oleObj>
              </a:graphicData>
            </a:graphic>
          </p:graphicFrame>
        </p:grpSp>
        <p:sp>
          <p:nvSpPr>
            <p:cNvPr id="28730" name="Freeform 73"/>
            <p:cNvSpPr>
              <a:spLocks/>
            </p:cNvSpPr>
            <p:nvPr/>
          </p:nvSpPr>
          <p:spPr bwMode="auto">
            <a:xfrm>
              <a:off x="3693" y="1228"/>
              <a:ext cx="1597" cy="2008"/>
            </a:xfrm>
            <a:custGeom>
              <a:avLst/>
              <a:gdLst>
                <a:gd name="T0" fmla="*/ 737 w 1597"/>
                <a:gd name="T1" fmla="*/ 0 h 2008"/>
                <a:gd name="T2" fmla="*/ 1474 w 1597"/>
                <a:gd name="T3" fmla="*/ 983 h 2008"/>
                <a:gd name="T4" fmla="*/ 0 w 1597"/>
                <a:gd name="T5" fmla="*/ 2008 h 2008"/>
                <a:gd name="T6" fmla="*/ 0 60000 65536"/>
                <a:gd name="T7" fmla="*/ 0 60000 65536"/>
                <a:gd name="T8" fmla="*/ 0 60000 65536"/>
                <a:gd name="T9" fmla="*/ 0 w 1597"/>
                <a:gd name="T10" fmla="*/ 0 h 2008"/>
                <a:gd name="T11" fmla="*/ 1597 w 1597"/>
                <a:gd name="T12" fmla="*/ 2008 h 2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97" h="2008">
                  <a:moveTo>
                    <a:pt x="737" y="0"/>
                  </a:moveTo>
                  <a:cubicBezTo>
                    <a:pt x="1167" y="324"/>
                    <a:pt x="1597" y="648"/>
                    <a:pt x="1474" y="983"/>
                  </a:cubicBezTo>
                  <a:cubicBezTo>
                    <a:pt x="1351" y="1318"/>
                    <a:pt x="675" y="1663"/>
                    <a:pt x="0" y="2008"/>
                  </a:cubicBez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1" name="Freeform 74"/>
            <p:cNvSpPr>
              <a:spLocks/>
            </p:cNvSpPr>
            <p:nvPr/>
          </p:nvSpPr>
          <p:spPr bwMode="auto">
            <a:xfrm>
              <a:off x="3685" y="1203"/>
              <a:ext cx="1615" cy="2075"/>
            </a:xfrm>
            <a:custGeom>
              <a:avLst/>
              <a:gdLst>
                <a:gd name="T0" fmla="*/ 745 w 1615"/>
                <a:gd name="T1" fmla="*/ 0 h 2075"/>
                <a:gd name="T2" fmla="*/ 1491 w 1615"/>
                <a:gd name="T3" fmla="*/ 1016 h 2075"/>
                <a:gd name="T4" fmla="*/ 0 w 1615"/>
                <a:gd name="T5" fmla="*/ 2075 h 2075"/>
                <a:gd name="T6" fmla="*/ 0 60000 65536"/>
                <a:gd name="T7" fmla="*/ 0 60000 65536"/>
                <a:gd name="T8" fmla="*/ 0 60000 65536"/>
                <a:gd name="T9" fmla="*/ 0 w 1615"/>
                <a:gd name="T10" fmla="*/ 0 h 2075"/>
                <a:gd name="T11" fmla="*/ 1615 w 1615"/>
                <a:gd name="T12" fmla="*/ 2075 h 207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15" h="2075">
                  <a:moveTo>
                    <a:pt x="745" y="0"/>
                  </a:moveTo>
                  <a:cubicBezTo>
                    <a:pt x="1180" y="335"/>
                    <a:pt x="1615" y="670"/>
                    <a:pt x="1491" y="1016"/>
                  </a:cubicBezTo>
                  <a:cubicBezTo>
                    <a:pt x="1367" y="1362"/>
                    <a:pt x="250" y="1899"/>
                    <a:pt x="0" y="2075"/>
                  </a:cubicBez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2" name="Freeform 75"/>
            <p:cNvSpPr>
              <a:spLocks/>
            </p:cNvSpPr>
            <p:nvPr/>
          </p:nvSpPr>
          <p:spPr bwMode="auto">
            <a:xfrm>
              <a:off x="3693" y="1203"/>
              <a:ext cx="1600" cy="2058"/>
            </a:xfrm>
            <a:custGeom>
              <a:avLst/>
              <a:gdLst>
                <a:gd name="T0" fmla="*/ 754 w 1600"/>
                <a:gd name="T1" fmla="*/ 0 h 2058"/>
                <a:gd name="T2" fmla="*/ 1474 w 1600"/>
                <a:gd name="T3" fmla="*/ 982 h 2058"/>
                <a:gd name="T4" fmla="*/ 0 w 1600"/>
                <a:gd name="T5" fmla="*/ 2058 h 2058"/>
                <a:gd name="T6" fmla="*/ 0 60000 65536"/>
                <a:gd name="T7" fmla="*/ 0 60000 65536"/>
                <a:gd name="T8" fmla="*/ 0 60000 65536"/>
                <a:gd name="T9" fmla="*/ 0 w 1600"/>
                <a:gd name="T10" fmla="*/ 0 h 2058"/>
                <a:gd name="T11" fmla="*/ 1600 w 1600"/>
                <a:gd name="T12" fmla="*/ 2058 h 205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00" h="2058">
                  <a:moveTo>
                    <a:pt x="754" y="0"/>
                  </a:moveTo>
                  <a:cubicBezTo>
                    <a:pt x="1177" y="319"/>
                    <a:pt x="1600" y="639"/>
                    <a:pt x="1474" y="982"/>
                  </a:cubicBezTo>
                  <a:cubicBezTo>
                    <a:pt x="1348" y="1325"/>
                    <a:pt x="674" y="1691"/>
                    <a:pt x="0" y="2058"/>
                  </a:cubicBez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3" name="Line 76"/>
            <p:cNvSpPr>
              <a:spLocks noChangeShapeType="1"/>
            </p:cNvSpPr>
            <p:nvPr/>
          </p:nvSpPr>
          <p:spPr bwMode="auto">
            <a:xfrm flipH="1">
              <a:off x="3736" y="1516"/>
              <a:ext cx="127" cy="1169"/>
            </a:xfrm>
            <a:prstGeom prst="line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34" name="Freeform 77"/>
            <p:cNvSpPr>
              <a:spLocks/>
            </p:cNvSpPr>
            <p:nvPr/>
          </p:nvSpPr>
          <p:spPr bwMode="auto">
            <a:xfrm>
              <a:off x="3719" y="1203"/>
              <a:ext cx="1577" cy="2067"/>
            </a:xfrm>
            <a:custGeom>
              <a:avLst/>
              <a:gdLst>
                <a:gd name="T0" fmla="*/ 720 w 1577"/>
                <a:gd name="T1" fmla="*/ 0 h 2067"/>
                <a:gd name="T2" fmla="*/ 1457 w 1577"/>
                <a:gd name="T3" fmla="*/ 999 h 2067"/>
                <a:gd name="T4" fmla="*/ 0 w 1577"/>
                <a:gd name="T5" fmla="*/ 2067 h 2067"/>
                <a:gd name="T6" fmla="*/ 0 60000 65536"/>
                <a:gd name="T7" fmla="*/ 0 60000 65536"/>
                <a:gd name="T8" fmla="*/ 0 60000 65536"/>
                <a:gd name="T9" fmla="*/ 0 w 1577"/>
                <a:gd name="T10" fmla="*/ 0 h 2067"/>
                <a:gd name="T11" fmla="*/ 1577 w 1577"/>
                <a:gd name="T12" fmla="*/ 2067 h 20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577" h="2067">
                  <a:moveTo>
                    <a:pt x="720" y="0"/>
                  </a:moveTo>
                  <a:cubicBezTo>
                    <a:pt x="1148" y="327"/>
                    <a:pt x="1577" y="655"/>
                    <a:pt x="1457" y="999"/>
                  </a:cubicBezTo>
                  <a:cubicBezTo>
                    <a:pt x="1337" y="1343"/>
                    <a:pt x="249" y="1892"/>
                    <a:pt x="0" y="2067"/>
                  </a:cubicBezTo>
                </a:path>
              </a:pathLst>
            </a:custGeom>
            <a:noFill/>
            <a:ln w="3175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91438" y="6572250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B4126ACC-20AF-45DE-8A69-D245E8C01C54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88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3"/>
          <p:cNvSpPr>
            <a:spLocks noGrp="1"/>
          </p:cNvSpPr>
          <p:nvPr>
            <p:ph type="title"/>
          </p:nvPr>
        </p:nvSpPr>
        <p:spPr>
          <a:xfrm>
            <a:off x="500063" y="0"/>
            <a:ext cx="7772400" cy="1143000"/>
          </a:xfrm>
        </p:spPr>
        <p:txBody>
          <a:bodyPr/>
          <a:lstStyle/>
          <a:p>
            <a:r>
              <a:rPr lang="en-US" smtClean="0"/>
              <a:t>Distributed Hash Table (DHT)</a:t>
            </a:r>
          </a:p>
        </p:txBody>
      </p:sp>
      <p:sp>
        <p:nvSpPr>
          <p:cNvPr id="93187" name="Content Placeholder 4"/>
          <p:cNvSpPr>
            <a:spLocks noGrp="1"/>
          </p:cNvSpPr>
          <p:nvPr>
            <p:ph idx="1"/>
          </p:nvPr>
        </p:nvSpPr>
        <p:spPr>
          <a:xfrm>
            <a:off x="568325" y="1411288"/>
            <a:ext cx="7772400" cy="4648200"/>
          </a:xfrm>
        </p:spPr>
        <p:txBody>
          <a:bodyPr/>
          <a:lstStyle/>
          <a:p>
            <a:r>
              <a:rPr lang="en-US" smtClean="0"/>
              <a:t>DHT: distributed P2P database</a:t>
            </a:r>
          </a:p>
          <a:p>
            <a:r>
              <a:rPr lang="en-US" smtClean="0"/>
              <a:t>database has </a:t>
            </a:r>
            <a:r>
              <a:rPr lang="en-US" smtClean="0">
                <a:solidFill>
                  <a:srgbClr val="FF0000"/>
                </a:solidFill>
              </a:rPr>
              <a:t>(key, value) </a:t>
            </a:r>
            <a:r>
              <a:rPr lang="en-US" smtClean="0"/>
              <a:t>pairs; </a:t>
            </a:r>
          </a:p>
          <a:p>
            <a:pPr lvl="1"/>
            <a:r>
              <a:rPr lang="en-US" smtClean="0"/>
              <a:t>key: ss number; value: human name</a:t>
            </a:r>
          </a:p>
          <a:p>
            <a:pPr lvl="1"/>
            <a:r>
              <a:rPr lang="en-US" smtClean="0"/>
              <a:t>key: content type; value: IP address</a:t>
            </a:r>
          </a:p>
          <a:p>
            <a:r>
              <a:rPr lang="en-US" smtClean="0"/>
              <a:t>peers </a:t>
            </a:r>
            <a:r>
              <a:rPr lang="en-US" smtClean="0">
                <a:solidFill>
                  <a:srgbClr val="FF0000"/>
                </a:solidFill>
              </a:rPr>
              <a:t>query</a:t>
            </a:r>
            <a:r>
              <a:rPr lang="en-US" smtClean="0"/>
              <a:t> DB with key</a:t>
            </a:r>
          </a:p>
          <a:p>
            <a:pPr lvl="1"/>
            <a:r>
              <a:rPr lang="en-US" smtClean="0"/>
              <a:t>DB returns values that match the key</a:t>
            </a:r>
          </a:p>
          <a:p>
            <a:r>
              <a:rPr lang="en-US" smtClean="0"/>
              <a:t>peers can also </a:t>
            </a:r>
            <a:r>
              <a:rPr lang="en-US" smtClean="0">
                <a:solidFill>
                  <a:srgbClr val="FF0000"/>
                </a:solidFill>
              </a:rPr>
              <a:t>insert</a:t>
            </a:r>
            <a:r>
              <a:rPr lang="en-US" smtClean="0"/>
              <a:t> (key, value) peers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1606812D-3016-48CA-8C9A-666D9558DB49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89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772400" cy="1143000"/>
          </a:xfrm>
        </p:spPr>
        <p:txBody>
          <a:bodyPr/>
          <a:lstStyle/>
          <a:p>
            <a:r>
              <a:rPr lang="en-US" smtClean="0"/>
              <a:t>DHT Identifiers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>
          <a:xfrm>
            <a:off x="457200" y="1455738"/>
            <a:ext cx="8686800" cy="4525962"/>
          </a:xfrm>
        </p:spPr>
        <p:txBody>
          <a:bodyPr/>
          <a:lstStyle/>
          <a:p>
            <a:r>
              <a:rPr lang="en-US" smtClean="0"/>
              <a:t>assign integer identifier to each peer in range [0,2</a:t>
            </a:r>
            <a:r>
              <a:rPr lang="en-US" baseline="30000" smtClean="0"/>
              <a:t>n</a:t>
            </a:r>
            <a:r>
              <a:rPr lang="en-US" smtClean="0"/>
              <a:t>-1].</a:t>
            </a:r>
          </a:p>
          <a:p>
            <a:pPr lvl="1"/>
            <a:r>
              <a:rPr lang="en-US" smtClean="0"/>
              <a:t>Each identifier can be represented by n bits.</a:t>
            </a:r>
          </a:p>
          <a:p>
            <a:r>
              <a:rPr lang="en-US" smtClean="0"/>
              <a:t>require each key to be an integer in </a:t>
            </a:r>
            <a:r>
              <a:rPr lang="en-US" smtClean="0">
                <a:solidFill>
                  <a:srgbClr val="FF0000"/>
                </a:solidFill>
              </a:rPr>
              <a:t>same range</a:t>
            </a:r>
            <a:r>
              <a:rPr lang="en-US" smtClean="0"/>
              <a:t>.</a:t>
            </a:r>
          </a:p>
          <a:p>
            <a:r>
              <a:rPr lang="en-US" smtClean="0"/>
              <a:t>to get integer keys, hash original key.</a:t>
            </a:r>
          </a:p>
          <a:p>
            <a:pPr lvl="1"/>
            <a:r>
              <a:rPr lang="en-US" smtClean="0"/>
              <a:t>e.g., key = h(“Led Zeppelin IV”)</a:t>
            </a:r>
          </a:p>
          <a:p>
            <a:pPr lvl="1"/>
            <a:r>
              <a:rPr lang="en-US" smtClean="0"/>
              <a:t>this is why they call it a distributed “hash” table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721F0F08-5915-40D5-9E73-B7D672F75AF5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90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>
          <a:xfrm>
            <a:off x="511175" y="0"/>
            <a:ext cx="7772400" cy="1143000"/>
          </a:xfrm>
        </p:spPr>
        <p:txBody>
          <a:bodyPr/>
          <a:lstStyle/>
          <a:p>
            <a:r>
              <a:rPr lang="en-US" smtClean="0"/>
              <a:t>How to assign keys to peers?</a:t>
            </a:r>
          </a:p>
        </p:txBody>
      </p:sp>
      <p:sp>
        <p:nvSpPr>
          <p:cNvPr id="95235" name="Content Placeholder 2"/>
          <p:cNvSpPr>
            <a:spLocks noGrp="1"/>
          </p:cNvSpPr>
          <p:nvPr>
            <p:ph idx="1"/>
          </p:nvPr>
        </p:nvSpPr>
        <p:spPr>
          <a:xfrm>
            <a:off x="633413" y="1200150"/>
            <a:ext cx="7772400" cy="4648200"/>
          </a:xfrm>
        </p:spPr>
        <p:txBody>
          <a:bodyPr/>
          <a:lstStyle/>
          <a:p>
            <a:r>
              <a:rPr lang="en-US" smtClean="0"/>
              <a:t>central issue:</a:t>
            </a:r>
          </a:p>
          <a:p>
            <a:pPr lvl="1"/>
            <a:r>
              <a:rPr lang="en-US" smtClean="0"/>
              <a:t>assigning (key, value) pairs to peers.</a:t>
            </a:r>
          </a:p>
          <a:p>
            <a:r>
              <a:rPr lang="en-US" smtClean="0"/>
              <a:t>rule: assign key to the peer that has the </a:t>
            </a:r>
            <a:r>
              <a:rPr lang="en-US" smtClean="0">
                <a:solidFill>
                  <a:srgbClr val="FF0000"/>
                </a:solidFill>
              </a:rPr>
              <a:t>closest</a:t>
            </a:r>
            <a:r>
              <a:rPr lang="en-US" smtClean="0"/>
              <a:t> ID.</a:t>
            </a:r>
          </a:p>
          <a:p>
            <a:r>
              <a:rPr lang="en-US" smtClean="0"/>
              <a:t>convention in lecture: closest is the </a:t>
            </a:r>
            <a:r>
              <a:rPr lang="en-US" smtClean="0">
                <a:solidFill>
                  <a:srgbClr val="FF0000"/>
                </a:solidFill>
              </a:rPr>
              <a:t>immediate successor </a:t>
            </a:r>
            <a:r>
              <a:rPr lang="en-US" smtClean="0"/>
              <a:t>of the key.</a:t>
            </a:r>
          </a:p>
          <a:p>
            <a:r>
              <a:rPr lang="en-US" smtClean="0"/>
              <a:t>e.g.,: n=4; peers: 1,3,4,5,8,10,12,14; </a:t>
            </a:r>
          </a:p>
          <a:p>
            <a:pPr lvl="1"/>
            <a:r>
              <a:rPr lang="en-US" smtClean="0"/>
              <a:t>key = 13, then successor  peer = 14</a:t>
            </a:r>
          </a:p>
          <a:p>
            <a:pPr lvl="1"/>
            <a:r>
              <a:rPr lang="en-US" smtClean="0"/>
              <a:t>key = 15, then successor peer = 1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FB5EE4D2-C210-466E-9CF3-0587FD890B4F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91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2438400" y="1219200"/>
            <a:ext cx="3602038" cy="3570288"/>
            <a:chOff x="1066800" y="1676400"/>
            <a:chExt cx="3602330" cy="3569732"/>
          </a:xfrm>
        </p:grpSpPr>
        <p:sp>
          <p:nvSpPr>
            <p:cNvPr id="96263" name="Oval 3"/>
            <p:cNvSpPr>
              <a:spLocks noChangeArrowheads="1"/>
            </p:cNvSpPr>
            <p:nvPr/>
          </p:nvSpPr>
          <p:spPr bwMode="auto">
            <a:xfrm>
              <a:off x="2794354" y="4791480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4" name="Oval 4"/>
            <p:cNvSpPr>
              <a:spLocks noChangeArrowheads="1"/>
            </p:cNvSpPr>
            <p:nvPr/>
          </p:nvSpPr>
          <p:spPr bwMode="auto">
            <a:xfrm>
              <a:off x="1435115" y="2890435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5" name="Oval 5"/>
            <p:cNvSpPr>
              <a:spLocks noChangeArrowheads="1"/>
            </p:cNvSpPr>
            <p:nvPr/>
          </p:nvSpPr>
          <p:spPr bwMode="auto">
            <a:xfrm>
              <a:off x="1459562" y="3978242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6" name="Oval 6"/>
            <p:cNvSpPr>
              <a:spLocks noChangeArrowheads="1"/>
            </p:cNvSpPr>
            <p:nvPr/>
          </p:nvSpPr>
          <p:spPr bwMode="auto">
            <a:xfrm>
              <a:off x="3989799" y="2585616"/>
              <a:ext cx="96564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7" name="Oval 7"/>
            <p:cNvSpPr>
              <a:spLocks noChangeArrowheads="1"/>
            </p:cNvSpPr>
            <p:nvPr/>
          </p:nvSpPr>
          <p:spPr bwMode="auto">
            <a:xfrm>
              <a:off x="4283160" y="3457025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8" name="Oval 8"/>
            <p:cNvSpPr>
              <a:spLocks noChangeArrowheads="1"/>
            </p:cNvSpPr>
            <p:nvPr/>
          </p:nvSpPr>
          <p:spPr bwMode="auto">
            <a:xfrm>
              <a:off x="4004467" y="4192313"/>
              <a:ext cx="96564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9" name="Oval 9"/>
            <p:cNvSpPr>
              <a:spLocks noChangeArrowheads="1"/>
            </p:cNvSpPr>
            <p:nvPr/>
          </p:nvSpPr>
          <p:spPr bwMode="auto">
            <a:xfrm>
              <a:off x="1991278" y="4548323"/>
              <a:ext cx="96565" cy="9889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70" name="Oval 10"/>
            <p:cNvSpPr>
              <a:spLocks noChangeArrowheads="1"/>
            </p:cNvSpPr>
            <p:nvPr/>
          </p:nvSpPr>
          <p:spPr bwMode="auto">
            <a:xfrm>
              <a:off x="1376443" y="2050438"/>
              <a:ext cx="2927496" cy="279339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71" name="Text Box 11"/>
            <p:cNvSpPr txBox="1">
              <a:spLocks noChangeArrowheads="1"/>
            </p:cNvSpPr>
            <p:nvPr/>
          </p:nvSpPr>
          <p:spPr bwMode="auto">
            <a:xfrm>
              <a:off x="2895600" y="1676400"/>
              <a:ext cx="2888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  <p:sp>
          <p:nvSpPr>
            <p:cNvPr id="96272" name="Rectangle 12"/>
            <p:cNvSpPr>
              <a:spLocks noChangeArrowheads="1"/>
            </p:cNvSpPr>
            <p:nvPr/>
          </p:nvSpPr>
          <p:spPr bwMode="auto">
            <a:xfrm>
              <a:off x="4114800" y="2514600"/>
              <a:ext cx="3257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3</a:t>
              </a:r>
            </a:p>
          </p:txBody>
        </p:sp>
        <p:sp>
          <p:nvSpPr>
            <p:cNvPr id="96273" name="Rectangle 13"/>
            <p:cNvSpPr>
              <a:spLocks noChangeArrowheads="1"/>
            </p:cNvSpPr>
            <p:nvPr/>
          </p:nvSpPr>
          <p:spPr bwMode="auto">
            <a:xfrm>
              <a:off x="4343400" y="3352800"/>
              <a:ext cx="3257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4</a:t>
              </a:r>
            </a:p>
          </p:txBody>
        </p:sp>
        <p:sp>
          <p:nvSpPr>
            <p:cNvPr id="96274" name="Rectangle 14"/>
            <p:cNvSpPr>
              <a:spLocks noChangeArrowheads="1"/>
            </p:cNvSpPr>
            <p:nvPr/>
          </p:nvSpPr>
          <p:spPr bwMode="auto">
            <a:xfrm>
              <a:off x="4114800" y="4114800"/>
              <a:ext cx="3257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5</a:t>
              </a:r>
            </a:p>
          </p:txBody>
        </p:sp>
        <p:sp>
          <p:nvSpPr>
            <p:cNvPr id="96275" name="Rectangle 15"/>
            <p:cNvSpPr>
              <a:spLocks noChangeArrowheads="1"/>
            </p:cNvSpPr>
            <p:nvPr/>
          </p:nvSpPr>
          <p:spPr bwMode="auto">
            <a:xfrm>
              <a:off x="2743200" y="4876800"/>
              <a:ext cx="32573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8</a:t>
              </a:r>
            </a:p>
          </p:txBody>
        </p:sp>
        <p:sp>
          <p:nvSpPr>
            <p:cNvPr id="96276" name="Rectangle 16"/>
            <p:cNvSpPr>
              <a:spLocks noChangeArrowheads="1"/>
            </p:cNvSpPr>
            <p:nvPr/>
          </p:nvSpPr>
          <p:spPr bwMode="auto">
            <a:xfrm>
              <a:off x="1676400" y="4648200"/>
              <a:ext cx="42992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10</a:t>
              </a:r>
            </a:p>
          </p:txBody>
        </p:sp>
        <p:sp>
          <p:nvSpPr>
            <p:cNvPr id="96277" name="Rectangle 17"/>
            <p:cNvSpPr>
              <a:spLocks noChangeArrowheads="1"/>
            </p:cNvSpPr>
            <p:nvPr/>
          </p:nvSpPr>
          <p:spPr bwMode="auto">
            <a:xfrm>
              <a:off x="1066800" y="3886200"/>
              <a:ext cx="42992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12</a:t>
              </a:r>
            </a:p>
          </p:txBody>
        </p:sp>
        <p:sp>
          <p:nvSpPr>
            <p:cNvPr id="96278" name="Rectangle 18"/>
            <p:cNvSpPr>
              <a:spLocks noChangeArrowheads="1"/>
            </p:cNvSpPr>
            <p:nvPr/>
          </p:nvSpPr>
          <p:spPr bwMode="auto">
            <a:xfrm>
              <a:off x="1066800" y="2667000"/>
              <a:ext cx="42992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15</a:t>
              </a:r>
            </a:p>
          </p:txBody>
        </p:sp>
        <p:sp>
          <p:nvSpPr>
            <p:cNvPr id="96279" name="Oval 28"/>
            <p:cNvSpPr>
              <a:spLocks noChangeArrowheads="1"/>
            </p:cNvSpPr>
            <p:nvPr/>
          </p:nvSpPr>
          <p:spPr bwMode="auto">
            <a:xfrm>
              <a:off x="2912920" y="2010882"/>
              <a:ext cx="96565" cy="98891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4" name="Straight Connector 63"/>
          <p:cNvCxnSpPr/>
          <p:nvPr/>
        </p:nvCxnSpPr>
        <p:spPr>
          <a:xfrm>
            <a:off x="4114800" y="15240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4191000" y="1600200"/>
            <a:ext cx="169863" cy="968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261" name="Title 67"/>
          <p:cNvSpPr>
            <a:spLocks noGrp="1"/>
          </p:cNvSpPr>
          <p:nvPr>
            <p:ph type="title"/>
          </p:nvPr>
        </p:nvSpPr>
        <p:spPr>
          <a:xfrm>
            <a:off x="522288" y="0"/>
            <a:ext cx="7772400" cy="1143000"/>
          </a:xfrm>
        </p:spPr>
        <p:txBody>
          <a:bodyPr/>
          <a:lstStyle/>
          <a:p>
            <a:r>
              <a:rPr lang="en-US" smtClean="0"/>
              <a:t>Circular DHT (1)</a:t>
            </a:r>
          </a:p>
        </p:txBody>
      </p:sp>
      <p:sp>
        <p:nvSpPr>
          <p:cNvPr id="96262" name="Content Placeholder 68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524000"/>
          </a:xfrm>
        </p:spPr>
        <p:txBody>
          <a:bodyPr/>
          <a:lstStyle/>
          <a:p>
            <a:r>
              <a:rPr lang="en-US" smtClean="0"/>
              <a:t>each peer </a:t>
            </a:r>
            <a:r>
              <a:rPr lang="en-US" i="1" smtClean="0"/>
              <a:t>only</a:t>
            </a:r>
            <a:r>
              <a:rPr lang="en-US" smtClean="0"/>
              <a:t> aware of immediate successor and predecessor.</a:t>
            </a:r>
          </a:p>
          <a:p>
            <a:r>
              <a:rPr lang="en-US" smtClean="0"/>
              <a:t>“overlay network”</a:t>
            </a:r>
          </a:p>
        </p:txBody>
      </p:sp>
      <p:sp>
        <p:nvSpPr>
          <p:cNvPr id="6" name="Footer Placeholder 2"/>
          <p:cNvSpPr txBox="1">
            <a:spLocks noGrp="1"/>
          </p:cNvSpPr>
          <p:nvPr/>
        </p:nvSpPr>
        <p:spPr bwMode="auto">
          <a:xfrm>
            <a:off x="7618413" y="6532563"/>
            <a:ext cx="1452562" cy="285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200">
                <a:latin typeface="Arial" charset="0"/>
                <a:cs typeface="Arial" charset="0"/>
              </a:rPr>
              <a:t>Application  2-</a:t>
            </a:r>
            <a:fld id="{C1D3D2CC-7834-4BB1-BDCE-45E72BEF0507}" type="slidenum">
              <a:rPr lang="en-US" sz="1200">
                <a:latin typeface="Arial" charset="0"/>
                <a:cs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92</a:t>
            </a:fld>
            <a:endParaRPr lang="en-US" sz="120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6A5A-C2AF-4164-B984-97F76B026815}" type="slidenum">
              <a:rPr lang="en-US"/>
              <a:pPr/>
              <a:t>93</a:t>
            </a:fld>
            <a:endParaRPr lang="en-US"/>
          </a:p>
        </p:txBody>
      </p:sp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2.3 FTP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/>
              <a:t>2.6 P2P file sharing</a:t>
            </a:r>
          </a:p>
          <a:p>
            <a:r>
              <a:rPr lang="en-US" sz="2400">
                <a:solidFill>
                  <a:srgbClr val="FF0000"/>
                </a:solidFill>
              </a:rPr>
              <a:t>2.7 Socket programming with TCP</a:t>
            </a:r>
          </a:p>
          <a:p>
            <a:r>
              <a:rPr lang="en-US" sz="2400"/>
              <a:t>2.8 Socket programming with UDP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2A9454-3092-4AF6-A2E8-51D54CD68624}" type="slidenum">
              <a:rPr lang="en-US"/>
              <a:pPr/>
              <a:t>94</a:t>
            </a:fld>
            <a:endParaRPr lang="en-US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47650"/>
            <a:ext cx="7772400" cy="857250"/>
          </a:xfrm>
        </p:spPr>
        <p:txBody>
          <a:bodyPr/>
          <a:lstStyle/>
          <a:p>
            <a:r>
              <a:rPr lang="en-US"/>
              <a:t>Socket programming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2295525"/>
            <a:ext cx="3962400" cy="36957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>
                <a:solidFill>
                  <a:srgbClr val="FF0000"/>
                </a:solidFill>
              </a:rPr>
              <a:t>Socket API</a:t>
            </a:r>
            <a:endParaRPr lang="en-US" sz="2400"/>
          </a:p>
          <a:p>
            <a:r>
              <a:rPr lang="en-US" sz="2000"/>
              <a:t>introduced in BSD4.1 UNIX, 1981</a:t>
            </a:r>
          </a:p>
          <a:p>
            <a:r>
              <a:rPr lang="en-US" sz="2000"/>
              <a:t>explicitly created, used, released by apps </a:t>
            </a:r>
          </a:p>
          <a:p>
            <a:r>
              <a:rPr lang="en-US" sz="2000"/>
              <a:t>client/server paradigm </a:t>
            </a:r>
          </a:p>
          <a:p>
            <a:r>
              <a:rPr lang="en-US" sz="2000"/>
              <a:t>two types of transport service via socket API: </a:t>
            </a:r>
          </a:p>
          <a:p>
            <a:pPr lvl="1"/>
            <a:r>
              <a:rPr lang="en-US" sz="2000"/>
              <a:t>unreliable datagram </a:t>
            </a:r>
          </a:p>
          <a:p>
            <a:pPr lvl="1"/>
            <a:r>
              <a:rPr lang="en-US" sz="2000"/>
              <a:t>reliable, byte stream-oriented </a:t>
            </a:r>
          </a:p>
        </p:txBody>
      </p:sp>
      <p:grpSp>
        <p:nvGrpSpPr>
          <p:cNvPr id="87044" name="Group 4"/>
          <p:cNvGrpSpPr>
            <a:grpSpLocks/>
          </p:cNvGrpSpPr>
          <p:nvPr/>
        </p:nvGrpSpPr>
        <p:grpSpPr bwMode="auto">
          <a:xfrm>
            <a:off x="5248275" y="2314575"/>
            <a:ext cx="3338513" cy="3719513"/>
            <a:chOff x="3198" y="1248"/>
            <a:chExt cx="2103" cy="2343"/>
          </a:xfrm>
        </p:grpSpPr>
        <p:sp>
          <p:nvSpPr>
            <p:cNvPr id="87045" name="Text Box 5"/>
            <p:cNvSpPr txBox="1">
              <a:spLocks noChangeArrowheads="1"/>
            </p:cNvSpPr>
            <p:nvPr/>
          </p:nvSpPr>
          <p:spPr bwMode="auto">
            <a:xfrm>
              <a:off x="3223" y="1575"/>
              <a:ext cx="2078" cy="20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/>
                <a:t>a </a:t>
              </a:r>
              <a:r>
                <a:rPr lang="en-US" sz="2000" i="1">
                  <a:solidFill>
                    <a:srgbClr val="FF0000"/>
                  </a:solidFill>
                </a:rPr>
                <a:t>host-local</a:t>
              </a:r>
              <a:r>
                <a:rPr lang="en-US" sz="2000"/>
                <a:t>,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rgbClr val="FF0000"/>
                  </a:solidFill>
                </a:rPr>
                <a:t>application-created</a:t>
              </a:r>
              <a:r>
                <a:rPr lang="en-US" sz="2000"/>
                <a:t>,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rgbClr val="FF0000"/>
                  </a:solidFill>
                </a:rPr>
                <a:t>OS-controlled</a:t>
              </a:r>
              <a:r>
                <a:rPr lang="en-US" sz="2000"/>
                <a:t> interface (a “door”) into which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/>
                <a:t>application process can </a:t>
              </a:r>
              <a:r>
                <a:rPr lang="en-US" sz="2000">
                  <a:solidFill>
                    <a:srgbClr val="FF0000"/>
                  </a:solidFill>
                </a:rPr>
                <a:t>both send and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>
                  <a:solidFill>
                    <a:srgbClr val="FF0000"/>
                  </a:solidFill>
                </a:rPr>
                <a:t>receive</a:t>
              </a:r>
              <a:r>
                <a:rPr lang="en-US" sz="2000"/>
                <a:t> messages to/from another application process</a:t>
              </a:r>
              <a:endParaRPr lang="en-US" sz="2000">
                <a:latin typeface="Times New Roman" pitchFamily="18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latin typeface="Times New Roman" pitchFamily="18" charset="0"/>
              </a:endParaRPr>
            </a:p>
          </p:txBody>
        </p:sp>
        <p:sp>
          <p:nvSpPr>
            <p:cNvPr id="87046" name="Rectangle 6"/>
            <p:cNvSpPr>
              <a:spLocks noChangeArrowheads="1"/>
            </p:cNvSpPr>
            <p:nvPr/>
          </p:nvSpPr>
          <p:spPr bwMode="auto">
            <a:xfrm>
              <a:off x="3198" y="1392"/>
              <a:ext cx="2076" cy="2196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7047" name="Group 7"/>
            <p:cNvGrpSpPr>
              <a:grpSpLocks/>
            </p:cNvGrpSpPr>
            <p:nvPr/>
          </p:nvGrpSpPr>
          <p:grpSpPr bwMode="auto">
            <a:xfrm>
              <a:off x="3302" y="1248"/>
              <a:ext cx="708" cy="288"/>
              <a:chOff x="134" y="3906"/>
              <a:chExt cx="708" cy="288"/>
            </a:xfrm>
          </p:grpSpPr>
          <p:sp>
            <p:nvSpPr>
              <p:cNvPr id="87048" name="Rectangle 8"/>
              <p:cNvSpPr>
                <a:spLocks noChangeArrowheads="1"/>
              </p:cNvSpPr>
              <p:nvPr/>
            </p:nvSpPr>
            <p:spPr bwMode="auto">
              <a:xfrm>
                <a:off x="138" y="3924"/>
                <a:ext cx="678" cy="25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049" name="Text Box 9"/>
              <p:cNvSpPr txBox="1">
                <a:spLocks noChangeArrowheads="1"/>
              </p:cNvSpPr>
              <p:nvPr/>
            </p:nvSpPr>
            <p:spPr bwMode="auto">
              <a:xfrm>
                <a:off x="134" y="3906"/>
                <a:ext cx="7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>
                    <a:solidFill>
                      <a:schemeClr val="accent2"/>
                    </a:solidFill>
                  </a:rPr>
                  <a:t>socket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87050" name="Rectangle 10"/>
          <p:cNvSpPr>
            <a:spLocks noChangeArrowheads="1"/>
          </p:cNvSpPr>
          <p:nvPr/>
        </p:nvSpPr>
        <p:spPr bwMode="auto">
          <a:xfrm>
            <a:off x="619125" y="1276350"/>
            <a:ext cx="816292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u="sng">
                <a:solidFill>
                  <a:srgbClr val="FF0000"/>
                </a:solidFill>
              </a:rPr>
              <a:t>Goal:</a:t>
            </a:r>
            <a:r>
              <a:rPr lang="en-US"/>
              <a:t> learn how to build client/server application that communicate using sockets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33BEA-0CFA-4D91-BA6E-1E8C27379CC8}" type="slidenum">
              <a:rPr lang="en-US"/>
              <a:pPr/>
              <a:t>95</a:t>
            </a:fld>
            <a:endParaRPr lang="en-US"/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Socket-programming using TCP</a:t>
            </a:r>
            <a:endParaRPr lang="en-US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0075" y="1419225"/>
            <a:ext cx="7772400" cy="153352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Socket:</a:t>
            </a:r>
            <a:r>
              <a:rPr lang="en-US" sz="2400"/>
              <a:t> a door between application process and end-end-transport protocol (UCP or TCP)</a:t>
            </a:r>
          </a:p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TCP service:</a:t>
            </a:r>
            <a:r>
              <a:rPr lang="en-US" sz="2400"/>
              <a:t> reliable transfer of </a:t>
            </a:r>
            <a:r>
              <a:rPr lang="en-US" sz="2400" b="1">
                <a:solidFill>
                  <a:schemeClr val="accent2"/>
                </a:solidFill>
              </a:rPr>
              <a:t>bytes</a:t>
            </a:r>
            <a:r>
              <a:rPr lang="en-US" sz="2400">
                <a:solidFill>
                  <a:schemeClr val="accent2"/>
                </a:solidFill>
              </a:rPr>
              <a:t> </a:t>
            </a:r>
            <a:r>
              <a:rPr lang="en-US" sz="2400"/>
              <a:t>from one process to another</a:t>
            </a:r>
            <a:endParaRPr lang="en-US"/>
          </a:p>
        </p:txBody>
      </p:sp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2073275" y="3513138"/>
          <a:ext cx="1123950" cy="892175"/>
        </p:xfrm>
        <a:graphic>
          <a:graphicData uri="http://schemas.openxmlformats.org/presentationml/2006/ole">
            <p:oleObj spid="_x0000_s88068" name="Clip" r:id="rId4" imgW="1305000" imgH="1085760" progId="">
              <p:embed/>
            </p:oleObj>
          </a:graphicData>
        </a:graphic>
      </p:graphicFrame>
      <p:grpSp>
        <p:nvGrpSpPr>
          <p:cNvPr id="88069" name="Group 5"/>
          <p:cNvGrpSpPr>
            <a:grpSpLocks/>
          </p:cNvGrpSpPr>
          <p:nvPr/>
        </p:nvGrpSpPr>
        <p:grpSpPr bwMode="auto">
          <a:xfrm>
            <a:off x="2116138" y="3854450"/>
            <a:ext cx="1136650" cy="1584325"/>
            <a:chOff x="649" y="2260"/>
            <a:chExt cx="716" cy="998"/>
          </a:xfrm>
        </p:grpSpPr>
        <p:sp>
          <p:nvSpPr>
            <p:cNvPr id="88070" name="Rectangle 6"/>
            <p:cNvSpPr>
              <a:spLocks noChangeArrowheads="1"/>
            </p:cNvSpPr>
            <p:nvPr/>
          </p:nvSpPr>
          <p:spPr bwMode="auto">
            <a:xfrm>
              <a:off x="678" y="2280"/>
              <a:ext cx="642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88071" name="Text Box 7"/>
            <p:cNvSpPr txBox="1">
              <a:spLocks noChangeArrowheads="1"/>
            </p:cNvSpPr>
            <p:nvPr/>
          </p:nvSpPr>
          <p:spPr bwMode="auto">
            <a:xfrm>
              <a:off x="694" y="2260"/>
              <a:ext cx="63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process</a:t>
              </a:r>
              <a:endParaRPr lang="en-US" sz="1800">
                <a:latin typeface="Times New Roman" pitchFamily="18" charset="0"/>
              </a:endParaRPr>
            </a:p>
          </p:txBody>
        </p:sp>
        <p:grpSp>
          <p:nvGrpSpPr>
            <p:cNvPr id="88072" name="Group 8"/>
            <p:cNvGrpSpPr>
              <a:grpSpLocks/>
            </p:cNvGrpSpPr>
            <p:nvPr/>
          </p:nvGrpSpPr>
          <p:grpSpPr bwMode="auto">
            <a:xfrm>
              <a:off x="649" y="2628"/>
              <a:ext cx="716" cy="630"/>
              <a:chOff x="637" y="2610"/>
              <a:chExt cx="716" cy="630"/>
            </a:xfrm>
          </p:grpSpPr>
          <p:sp>
            <p:nvSpPr>
              <p:cNvPr id="88073" name="Text Box 9"/>
              <p:cNvSpPr txBox="1">
                <a:spLocks noChangeArrowheads="1"/>
              </p:cNvSpPr>
              <p:nvPr/>
            </p:nvSpPr>
            <p:spPr bwMode="auto">
              <a:xfrm>
                <a:off x="637" y="2658"/>
                <a:ext cx="716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TCP with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buffers,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variables</a:t>
                </a:r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88074" name="Rectangle 10"/>
              <p:cNvSpPr>
                <a:spLocks noChangeArrowheads="1"/>
              </p:cNvSpPr>
              <p:nvPr/>
            </p:nvSpPr>
            <p:spPr bwMode="auto">
              <a:xfrm>
                <a:off x="672" y="2610"/>
                <a:ext cx="642" cy="63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8075" name="Group 11"/>
            <p:cNvGrpSpPr>
              <a:grpSpLocks/>
            </p:cNvGrpSpPr>
            <p:nvPr/>
          </p:nvGrpSpPr>
          <p:grpSpPr bwMode="auto">
            <a:xfrm>
              <a:off x="741" y="2500"/>
              <a:ext cx="561" cy="231"/>
              <a:chOff x="897" y="3736"/>
              <a:chExt cx="561" cy="231"/>
            </a:xfrm>
          </p:grpSpPr>
          <p:sp>
            <p:nvSpPr>
              <p:cNvPr id="88076" name="Rectangle 12"/>
              <p:cNvSpPr>
                <a:spLocks noChangeArrowheads="1"/>
              </p:cNvSpPr>
              <p:nvPr/>
            </p:nvSpPr>
            <p:spPr bwMode="auto">
              <a:xfrm>
                <a:off x="924" y="3774"/>
                <a:ext cx="492" cy="15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077" name="Text Box 13"/>
              <p:cNvSpPr txBox="1">
                <a:spLocks noChangeArrowheads="1"/>
              </p:cNvSpPr>
              <p:nvPr/>
            </p:nvSpPr>
            <p:spPr bwMode="auto">
              <a:xfrm>
                <a:off x="897" y="3736"/>
                <a:ext cx="56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solidFill>
                      <a:schemeClr val="bg1"/>
                    </a:solidFill>
                  </a:rPr>
                  <a:t>socket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88078" name="Text Box 14"/>
          <p:cNvSpPr txBox="1">
            <a:spLocks noChangeArrowheads="1"/>
          </p:cNvSpPr>
          <p:nvPr/>
        </p:nvSpPr>
        <p:spPr bwMode="auto">
          <a:xfrm>
            <a:off x="517525" y="3681413"/>
            <a:ext cx="14303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controlled by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application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developer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8079" name="Text Box 15"/>
          <p:cNvSpPr txBox="1">
            <a:spLocks noChangeArrowheads="1"/>
          </p:cNvSpPr>
          <p:nvPr/>
        </p:nvSpPr>
        <p:spPr bwMode="auto">
          <a:xfrm>
            <a:off x="488950" y="4548188"/>
            <a:ext cx="14303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controlled by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operating</a:t>
            </a: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system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8080" name="Line 16"/>
          <p:cNvSpPr>
            <a:spLocks noChangeShapeType="1"/>
          </p:cNvSpPr>
          <p:nvPr/>
        </p:nvSpPr>
        <p:spPr bwMode="auto">
          <a:xfrm flipV="1">
            <a:off x="1943100" y="389572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81" name="Line 17"/>
          <p:cNvSpPr>
            <a:spLocks noChangeShapeType="1"/>
          </p:cNvSpPr>
          <p:nvPr/>
        </p:nvSpPr>
        <p:spPr bwMode="auto">
          <a:xfrm flipH="1" flipV="1">
            <a:off x="1933575" y="4476750"/>
            <a:ext cx="0" cy="1000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82" name="Text Box 18"/>
          <p:cNvSpPr txBox="1">
            <a:spLocks noChangeArrowheads="1"/>
          </p:cNvSpPr>
          <p:nvPr/>
        </p:nvSpPr>
        <p:spPr bwMode="auto">
          <a:xfrm>
            <a:off x="2157413" y="5600700"/>
            <a:ext cx="1038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host or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server</a:t>
            </a:r>
            <a:endParaRPr lang="en-US">
              <a:latin typeface="Times New Roman" pitchFamily="18" charset="0"/>
            </a:endParaRPr>
          </a:p>
        </p:txBody>
      </p:sp>
      <p:graphicFrame>
        <p:nvGraphicFramePr>
          <p:cNvPr id="88083" name="Object 19"/>
          <p:cNvGraphicFramePr>
            <a:graphicFrameLocks noChangeAspect="1"/>
          </p:cNvGraphicFramePr>
          <p:nvPr/>
        </p:nvGraphicFramePr>
        <p:xfrm>
          <a:off x="5730875" y="3408363"/>
          <a:ext cx="1123950" cy="892175"/>
        </p:xfrm>
        <a:graphic>
          <a:graphicData uri="http://schemas.openxmlformats.org/presentationml/2006/ole">
            <p:oleObj spid="_x0000_s88083" name="Clip" r:id="rId5" imgW="1305000" imgH="1085760" progId="">
              <p:embed/>
            </p:oleObj>
          </a:graphicData>
        </a:graphic>
      </p:graphicFrame>
      <p:grpSp>
        <p:nvGrpSpPr>
          <p:cNvPr id="88084" name="Group 20"/>
          <p:cNvGrpSpPr>
            <a:grpSpLocks/>
          </p:cNvGrpSpPr>
          <p:nvPr/>
        </p:nvGrpSpPr>
        <p:grpSpPr bwMode="auto">
          <a:xfrm>
            <a:off x="5773738" y="3749675"/>
            <a:ext cx="1136650" cy="1584325"/>
            <a:chOff x="649" y="2260"/>
            <a:chExt cx="716" cy="998"/>
          </a:xfrm>
        </p:grpSpPr>
        <p:sp>
          <p:nvSpPr>
            <p:cNvPr id="88085" name="Rectangle 21"/>
            <p:cNvSpPr>
              <a:spLocks noChangeArrowheads="1"/>
            </p:cNvSpPr>
            <p:nvPr/>
          </p:nvSpPr>
          <p:spPr bwMode="auto">
            <a:xfrm>
              <a:off x="678" y="2280"/>
              <a:ext cx="642" cy="28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88086" name="Text Box 22"/>
            <p:cNvSpPr txBox="1">
              <a:spLocks noChangeArrowheads="1"/>
            </p:cNvSpPr>
            <p:nvPr/>
          </p:nvSpPr>
          <p:spPr bwMode="auto">
            <a:xfrm>
              <a:off x="694" y="2260"/>
              <a:ext cx="63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/>
                <a:t>process</a:t>
              </a:r>
              <a:endParaRPr lang="en-US" sz="1800">
                <a:latin typeface="Times New Roman" pitchFamily="18" charset="0"/>
              </a:endParaRPr>
            </a:p>
          </p:txBody>
        </p:sp>
        <p:grpSp>
          <p:nvGrpSpPr>
            <p:cNvPr id="88087" name="Group 23"/>
            <p:cNvGrpSpPr>
              <a:grpSpLocks/>
            </p:cNvGrpSpPr>
            <p:nvPr/>
          </p:nvGrpSpPr>
          <p:grpSpPr bwMode="auto">
            <a:xfrm>
              <a:off x="649" y="2628"/>
              <a:ext cx="716" cy="630"/>
              <a:chOff x="637" y="2610"/>
              <a:chExt cx="716" cy="630"/>
            </a:xfrm>
          </p:grpSpPr>
          <p:sp>
            <p:nvSpPr>
              <p:cNvPr id="88088" name="Text Box 24"/>
              <p:cNvSpPr txBox="1">
                <a:spLocks noChangeArrowheads="1"/>
              </p:cNvSpPr>
              <p:nvPr/>
            </p:nvSpPr>
            <p:spPr bwMode="auto">
              <a:xfrm>
                <a:off x="637" y="2658"/>
                <a:ext cx="716" cy="5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TCP with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buffers,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/>
                  <a:t>variables</a:t>
                </a:r>
                <a:endParaRPr lang="en-US" sz="1800">
                  <a:latin typeface="Times New Roman" pitchFamily="18" charset="0"/>
                </a:endParaRPr>
              </a:p>
            </p:txBody>
          </p:sp>
          <p:sp>
            <p:nvSpPr>
              <p:cNvPr id="88089" name="Rectangle 25"/>
              <p:cNvSpPr>
                <a:spLocks noChangeArrowheads="1"/>
              </p:cNvSpPr>
              <p:nvPr/>
            </p:nvSpPr>
            <p:spPr bwMode="auto">
              <a:xfrm>
                <a:off x="672" y="2610"/>
                <a:ext cx="642" cy="630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8090" name="Group 26"/>
            <p:cNvGrpSpPr>
              <a:grpSpLocks/>
            </p:cNvGrpSpPr>
            <p:nvPr/>
          </p:nvGrpSpPr>
          <p:grpSpPr bwMode="auto">
            <a:xfrm>
              <a:off x="741" y="2500"/>
              <a:ext cx="561" cy="231"/>
              <a:chOff x="897" y="3736"/>
              <a:chExt cx="561" cy="231"/>
            </a:xfrm>
          </p:grpSpPr>
          <p:sp>
            <p:nvSpPr>
              <p:cNvPr id="88091" name="Rectangle 27"/>
              <p:cNvSpPr>
                <a:spLocks noChangeArrowheads="1"/>
              </p:cNvSpPr>
              <p:nvPr/>
            </p:nvSpPr>
            <p:spPr bwMode="auto">
              <a:xfrm>
                <a:off x="924" y="3774"/>
                <a:ext cx="492" cy="156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092" name="Text Box 28"/>
              <p:cNvSpPr txBox="1">
                <a:spLocks noChangeArrowheads="1"/>
              </p:cNvSpPr>
              <p:nvPr/>
            </p:nvSpPr>
            <p:spPr bwMode="auto">
              <a:xfrm>
                <a:off x="897" y="3736"/>
                <a:ext cx="56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solidFill>
                      <a:schemeClr val="bg1"/>
                    </a:solidFill>
                  </a:rPr>
                  <a:t>socket</a:t>
                </a:r>
                <a:endParaRPr lang="en-US">
                  <a:latin typeface="Times New Roman" pitchFamily="18" charset="0"/>
                </a:endParaRPr>
              </a:p>
            </p:txBody>
          </p:sp>
        </p:grpSp>
      </p:grpSp>
      <p:sp>
        <p:nvSpPr>
          <p:cNvPr id="88093" name="Text Box 29"/>
          <p:cNvSpPr txBox="1">
            <a:spLocks noChangeArrowheads="1"/>
          </p:cNvSpPr>
          <p:nvPr/>
        </p:nvSpPr>
        <p:spPr bwMode="auto">
          <a:xfrm>
            <a:off x="7118350" y="3519488"/>
            <a:ext cx="14303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controlled by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application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developer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7123113" y="4433888"/>
            <a:ext cx="14303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controlled by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operating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/>
              <a:t>system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8095" name="Line 31"/>
          <p:cNvSpPr>
            <a:spLocks noChangeShapeType="1"/>
          </p:cNvSpPr>
          <p:nvPr/>
        </p:nvSpPr>
        <p:spPr bwMode="auto">
          <a:xfrm flipV="1">
            <a:off x="7029450" y="3762375"/>
            <a:ext cx="0" cy="485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96" name="Line 32"/>
          <p:cNvSpPr>
            <a:spLocks noChangeShapeType="1"/>
          </p:cNvSpPr>
          <p:nvPr/>
        </p:nvSpPr>
        <p:spPr bwMode="auto">
          <a:xfrm flipH="1" flipV="1">
            <a:off x="7019925" y="4343400"/>
            <a:ext cx="0" cy="1000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97" name="Text Box 33"/>
          <p:cNvSpPr txBox="1">
            <a:spLocks noChangeArrowheads="1"/>
          </p:cNvSpPr>
          <p:nvPr/>
        </p:nvSpPr>
        <p:spPr bwMode="auto">
          <a:xfrm>
            <a:off x="5815013" y="5495925"/>
            <a:ext cx="1038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host or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server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8098" name="Freeform 34"/>
          <p:cNvSpPr>
            <a:spLocks/>
          </p:cNvSpPr>
          <p:nvPr/>
        </p:nvSpPr>
        <p:spPr bwMode="auto">
          <a:xfrm>
            <a:off x="3597275" y="4229100"/>
            <a:ext cx="1798638" cy="1674813"/>
          </a:xfrm>
          <a:custGeom>
            <a:avLst/>
            <a:gdLst/>
            <a:ahLst/>
            <a:cxnLst>
              <a:cxn ang="0">
                <a:pos x="239" y="7"/>
              </a:cxn>
              <a:cxn ang="0">
                <a:pos x="35" y="157"/>
              </a:cxn>
              <a:cxn ang="0">
                <a:pos x="29" y="523"/>
              </a:cxn>
              <a:cxn ang="0">
                <a:pos x="53" y="829"/>
              </a:cxn>
              <a:cxn ang="0">
                <a:pos x="245" y="871"/>
              </a:cxn>
              <a:cxn ang="0">
                <a:pos x="647" y="1129"/>
              </a:cxn>
              <a:cxn ang="0">
                <a:pos x="995" y="1237"/>
              </a:cxn>
              <a:cxn ang="0">
                <a:pos x="1199" y="1021"/>
              </a:cxn>
              <a:cxn ang="0">
                <a:pos x="1271" y="445"/>
              </a:cxn>
              <a:cxn ang="0">
                <a:pos x="1205" y="211"/>
              </a:cxn>
              <a:cxn ang="0">
                <a:pos x="749" y="115"/>
              </a:cxn>
              <a:cxn ang="0">
                <a:pos x="239" y="7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CCCC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99" name="Text Box 35"/>
          <p:cNvSpPr txBox="1">
            <a:spLocks noChangeArrowheads="1"/>
          </p:cNvSpPr>
          <p:nvPr/>
        </p:nvSpPr>
        <p:spPr bwMode="auto">
          <a:xfrm>
            <a:off x="3935413" y="4838700"/>
            <a:ext cx="1162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000"/>
              <a:t>internet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8100" name="Line 36"/>
          <p:cNvSpPr>
            <a:spLocks noChangeShapeType="1"/>
          </p:cNvSpPr>
          <p:nvPr/>
        </p:nvSpPr>
        <p:spPr bwMode="auto">
          <a:xfrm flipH="1">
            <a:off x="3228975" y="4733925"/>
            <a:ext cx="2533650" cy="9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178A9-B750-489B-ADE4-6E94271FD68F}" type="slidenum">
              <a:rPr lang="en-US"/>
              <a:pPr/>
              <a:t>96</a:t>
            </a:fld>
            <a:endParaRPr lang="en-US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Socket programming </a:t>
            </a:r>
            <a:r>
              <a:rPr lang="en-US" sz="3600" i="1">
                <a:solidFill>
                  <a:srgbClr val="FF0000"/>
                </a:solidFill>
              </a:rPr>
              <a:t>with TCP</a:t>
            </a:r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14350" y="1352550"/>
            <a:ext cx="3810000" cy="46482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Client must contact server</a:t>
            </a:r>
            <a:endParaRPr lang="en-US" sz="2400"/>
          </a:p>
          <a:p>
            <a:r>
              <a:rPr lang="en-US" sz="2000"/>
              <a:t>server process must first be running</a:t>
            </a:r>
          </a:p>
          <a:p>
            <a:r>
              <a:rPr lang="en-US" sz="2000"/>
              <a:t>server must have created socket (door) that welcomes client’s contact</a:t>
            </a:r>
            <a:endParaRPr lang="en-US" sz="2400"/>
          </a:p>
          <a:p>
            <a:pPr>
              <a:spcBef>
                <a:spcPct val="50000"/>
              </a:spcBef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Client contacts server by:</a:t>
            </a:r>
            <a:endParaRPr lang="en-US" sz="2400"/>
          </a:p>
          <a:p>
            <a:r>
              <a:rPr lang="en-US" sz="2000"/>
              <a:t>creating client-local TCP socket</a:t>
            </a:r>
          </a:p>
          <a:p>
            <a:r>
              <a:rPr lang="en-US" sz="2000"/>
              <a:t>specifying IP address, port number of server process</a:t>
            </a:r>
          </a:p>
          <a:p>
            <a:r>
              <a:rPr lang="en-US" sz="2000"/>
              <a:t>When </a:t>
            </a:r>
            <a:r>
              <a:rPr lang="en-US" sz="2000">
                <a:solidFill>
                  <a:srgbClr val="FF0000"/>
                </a:solidFill>
              </a:rPr>
              <a:t>client creates socket</a:t>
            </a:r>
            <a:r>
              <a:rPr lang="en-US" sz="2000"/>
              <a:t>: client TCP establishes connection to server TCP</a:t>
            </a:r>
          </a:p>
          <a:p>
            <a:endParaRPr lang="en-US" sz="2000"/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390650"/>
            <a:ext cx="3962400" cy="3000375"/>
          </a:xfrm>
        </p:spPr>
        <p:txBody>
          <a:bodyPr/>
          <a:lstStyle/>
          <a:p>
            <a:r>
              <a:rPr lang="en-US" sz="2000"/>
              <a:t>When contacted by client, </a:t>
            </a:r>
            <a:r>
              <a:rPr lang="en-US" sz="2000">
                <a:solidFill>
                  <a:srgbClr val="FF0000"/>
                </a:solidFill>
              </a:rPr>
              <a:t>server TCP creates new socket</a:t>
            </a:r>
            <a:r>
              <a:rPr lang="en-US" sz="2000"/>
              <a:t> for server process to communicate with client</a:t>
            </a:r>
          </a:p>
          <a:p>
            <a:pPr lvl="1"/>
            <a:r>
              <a:rPr lang="en-US" sz="2000"/>
              <a:t>allows server to talk with multiple clients</a:t>
            </a:r>
          </a:p>
          <a:p>
            <a:pPr lvl="1"/>
            <a:r>
              <a:rPr lang="en-US" sz="2000"/>
              <a:t>source port numbers used to distinguish clients </a:t>
            </a:r>
            <a:r>
              <a:rPr lang="en-US" sz="2000">
                <a:solidFill>
                  <a:schemeClr val="accent2"/>
                </a:solidFill>
              </a:rPr>
              <a:t>(more in Chap 3)</a:t>
            </a:r>
            <a:endParaRPr lang="en-US" sz="1800" i="1">
              <a:solidFill>
                <a:schemeClr val="accent2"/>
              </a:solidFill>
            </a:endParaRPr>
          </a:p>
        </p:txBody>
      </p:sp>
      <p:grpSp>
        <p:nvGrpSpPr>
          <p:cNvPr id="89093" name="Group 5"/>
          <p:cNvGrpSpPr>
            <a:grpSpLocks/>
          </p:cNvGrpSpPr>
          <p:nvPr/>
        </p:nvGrpSpPr>
        <p:grpSpPr bwMode="auto">
          <a:xfrm>
            <a:off x="4667250" y="4584700"/>
            <a:ext cx="4133850" cy="1635125"/>
            <a:chOff x="2940" y="2888"/>
            <a:chExt cx="2604" cy="1030"/>
          </a:xfrm>
        </p:grpSpPr>
        <p:sp>
          <p:nvSpPr>
            <p:cNvPr id="89094" name="Text Box 6"/>
            <p:cNvSpPr txBox="1">
              <a:spLocks noChangeArrowheads="1"/>
            </p:cNvSpPr>
            <p:nvPr/>
          </p:nvSpPr>
          <p:spPr bwMode="auto">
            <a:xfrm>
              <a:off x="3020" y="3140"/>
              <a:ext cx="2401" cy="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chemeClr val="accent2"/>
                  </a:solidFill>
                </a:rPr>
                <a:t>TCP provides reliable, in-order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chemeClr val="accent2"/>
                  </a:solidFill>
                </a:rPr>
                <a:t> transfer of bytes (“pipe”)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chemeClr val="accent2"/>
                  </a:solidFill>
                </a:rPr>
                <a:t>between client and server</a:t>
              </a: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940" y="3024"/>
              <a:ext cx="2604" cy="89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89096" name="Group 8"/>
            <p:cNvGrpSpPr>
              <a:grpSpLocks/>
            </p:cNvGrpSpPr>
            <p:nvPr/>
          </p:nvGrpSpPr>
          <p:grpSpPr bwMode="auto">
            <a:xfrm>
              <a:off x="2976" y="2888"/>
              <a:ext cx="1653" cy="250"/>
              <a:chOff x="66" y="3842"/>
              <a:chExt cx="1653" cy="250"/>
            </a:xfrm>
          </p:grpSpPr>
          <p:sp>
            <p:nvSpPr>
              <p:cNvPr id="89097" name="Rectangle 9"/>
              <p:cNvSpPr>
                <a:spLocks noChangeArrowheads="1"/>
              </p:cNvSpPr>
              <p:nvPr/>
            </p:nvSpPr>
            <p:spPr bwMode="auto">
              <a:xfrm>
                <a:off x="96" y="3888"/>
                <a:ext cx="158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89098" name="Text Box 10"/>
              <p:cNvSpPr txBox="1">
                <a:spLocks noChangeArrowheads="1"/>
              </p:cNvSpPr>
              <p:nvPr/>
            </p:nvSpPr>
            <p:spPr bwMode="auto">
              <a:xfrm>
                <a:off x="66" y="3842"/>
                <a:ext cx="165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2000">
                    <a:solidFill>
                      <a:srgbClr val="FF0000"/>
                    </a:solidFill>
                  </a:rPr>
                  <a:t>application viewpoint</a:t>
                </a:r>
                <a:endParaRPr lang="en-US" sz="180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69E26-DBC9-4CC1-9F8F-6026C7A7D39B}" type="slidenum">
              <a:rPr lang="en-US"/>
              <a:pPr/>
              <a:t>97</a:t>
            </a:fld>
            <a:endParaRPr lang="en-US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Client/server socket interaction: TCP</a:t>
            </a:r>
            <a:endParaRPr lang="en-US"/>
          </a:p>
        </p:txBody>
      </p:sp>
      <p:grpSp>
        <p:nvGrpSpPr>
          <p:cNvPr id="91139" name="Group 3"/>
          <p:cNvGrpSpPr>
            <a:grpSpLocks/>
          </p:cNvGrpSpPr>
          <p:nvPr/>
        </p:nvGrpSpPr>
        <p:grpSpPr bwMode="auto">
          <a:xfrm>
            <a:off x="1312863" y="3217863"/>
            <a:ext cx="2117725" cy="927100"/>
            <a:chOff x="827" y="2027"/>
            <a:chExt cx="1334" cy="584"/>
          </a:xfrm>
        </p:grpSpPr>
        <p:sp>
          <p:nvSpPr>
            <p:cNvPr id="91140" name="Text Box 4"/>
            <p:cNvSpPr txBox="1">
              <a:spLocks noChangeArrowheads="1"/>
            </p:cNvSpPr>
            <p:nvPr/>
          </p:nvSpPr>
          <p:spPr bwMode="auto">
            <a:xfrm>
              <a:off x="827" y="2027"/>
              <a:ext cx="105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wait for incoming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connection request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1141" name="Text Box 5"/>
            <p:cNvSpPr txBox="1">
              <a:spLocks noChangeArrowheads="1"/>
            </p:cNvSpPr>
            <p:nvPr/>
          </p:nvSpPr>
          <p:spPr bwMode="auto">
            <a:xfrm>
              <a:off x="828" y="2285"/>
              <a:ext cx="133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connectionSocket =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welcomeSocket.accept()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91142" name="Group 6"/>
          <p:cNvGrpSpPr>
            <a:grpSpLocks/>
          </p:cNvGrpSpPr>
          <p:nvPr/>
        </p:nvGrpSpPr>
        <p:grpSpPr bwMode="auto">
          <a:xfrm>
            <a:off x="1303338" y="1881188"/>
            <a:ext cx="1635125" cy="1414462"/>
            <a:chOff x="821" y="1185"/>
            <a:chExt cx="1030" cy="891"/>
          </a:xfrm>
        </p:grpSpPr>
        <p:grpSp>
          <p:nvGrpSpPr>
            <p:cNvPr id="91143" name="Group 7"/>
            <p:cNvGrpSpPr>
              <a:grpSpLocks/>
            </p:cNvGrpSpPr>
            <p:nvPr/>
          </p:nvGrpSpPr>
          <p:grpSpPr bwMode="auto">
            <a:xfrm>
              <a:off x="821" y="1185"/>
              <a:ext cx="1030" cy="712"/>
              <a:chOff x="329" y="1209"/>
              <a:chExt cx="1030" cy="712"/>
            </a:xfrm>
          </p:grpSpPr>
          <p:sp>
            <p:nvSpPr>
              <p:cNvPr id="91144" name="Text Box 8"/>
              <p:cNvSpPr txBox="1">
                <a:spLocks noChangeArrowheads="1"/>
              </p:cNvSpPr>
              <p:nvPr/>
            </p:nvSpPr>
            <p:spPr bwMode="auto">
              <a:xfrm>
                <a:off x="329" y="1209"/>
                <a:ext cx="997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create socket,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port=</a:t>
                </a:r>
                <a:r>
                  <a:rPr lang="en-US" sz="1400" b="1">
                    <a:latin typeface="Courier New" pitchFamily="49" charset="0"/>
                  </a:rPr>
                  <a:t>x</a:t>
                </a:r>
                <a:r>
                  <a:rPr lang="en-US" sz="1400">
                    <a:latin typeface="Arial" charset="0"/>
                  </a:rPr>
                  <a:t>, for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incoming request: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91145" name="Text Box 9"/>
              <p:cNvSpPr txBox="1">
                <a:spLocks noChangeArrowheads="1"/>
              </p:cNvSpPr>
              <p:nvPr/>
            </p:nvSpPr>
            <p:spPr bwMode="auto">
              <a:xfrm>
                <a:off x="333" y="1595"/>
                <a:ext cx="1026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welcomeSocket = </a:t>
                </a:r>
              </a:p>
              <a:p>
                <a:pPr algn="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ServerSocket()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91146" name="Line 10"/>
            <p:cNvSpPr>
              <a:spLocks noChangeShapeType="1"/>
            </p:cNvSpPr>
            <p:nvPr/>
          </p:nvSpPr>
          <p:spPr bwMode="auto">
            <a:xfrm>
              <a:off x="1284" y="1872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1147" name="Group 11"/>
          <p:cNvGrpSpPr>
            <a:grpSpLocks/>
          </p:cNvGrpSpPr>
          <p:nvPr/>
        </p:nvGrpSpPr>
        <p:grpSpPr bwMode="auto">
          <a:xfrm>
            <a:off x="5091113" y="3149600"/>
            <a:ext cx="2305050" cy="909638"/>
            <a:chOff x="3333" y="1156"/>
            <a:chExt cx="1452" cy="573"/>
          </a:xfrm>
        </p:grpSpPr>
        <p:sp>
          <p:nvSpPr>
            <p:cNvPr id="91148" name="Text Box 12"/>
            <p:cNvSpPr txBox="1">
              <a:spLocks noChangeArrowheads="1"/>
            </p:cNvSpPr>
            <p:nvPr/>
          </p:nvSpPr>
          <p:spPr bwMode="auto">
            <a:xfrm>
              <a:off x="3335" y="1156"/>
              <a:ext cx="1450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create socket,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connect to </a:t>
              </a:r>
              <a:r>
                <a:rPr lang="en-US" sz="1400" b="1">
                  <a:latin typeface="Courier New" pitchFamily="49" charset="0"/>
                </a:rPr>
                <a:t>hostid</a:t>
              </a:r>
              <a:r>
                <a:rPr lang="en-US" sz="1400">
                  <a:latin typeface="Arial" charset="0"/>
                </a:rPr>
                <a:t>, port=</a:t>
              </a:r>
              <a:r>
                <a:rPr lang="en-US" sz="1400" b="1">
                  <a:latin typeface="Courier New" pitchFamily="49" charset="0"/>
                </a:rPr>
                <a:t>x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1149" name="Text Box 13"/>
            <p:cNvSpPr txBox="1">
              <a:spLocks noChangeArrowheads="1"/>
            </p:cNvSpPr>
            <p:nvPr/>
          </p:nvSpPr>
          <p:spPr bwMode="auto">
            <a:xfrm>
              <a:off x="3333" y="1403"/>
              <a:ext cx="84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clientSocket = </a:t>
              </a:r>
            </a:p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Socket()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91150" name="Group 14"/>
          <p:cNvGrpSpPr>
            <a:grpSpLocks/>
          </p:cNvGrpSpPr>
          <p:nvPr/>
        </p:nvGrpSpPr>
        <p:grpSpPr bwMode="auto">
          <a:xfrm>
            <a:off x="1276350" y="3124200"/>
            <a:ext cx="5440363" cy="3352800"/>
            <a:chOff x="804" y="1968"/>
            <a:chExt cx="3427" cy="2112"/>
          </a:xfrm>
        </p:grpSpPr>
        <p:sp>
          <p:nvSpPr>
            <p:cNvPr id="91151" name="Text Box 15"/>
            <p:cNvSpPr txBox="1">
              <a:spLocks noChangeArrowheads="1"/>
            </p:cNvSpPr>
            <p:nvPr/>
          </p:nvSpPr>
          <p:spPr bwMode="auto">
            <a:xfrm>
              <a:off x="839" y="3641"/>
              <a:ext cx="9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close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connectionSocket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1152" name="Line 16"/>
            <p:cNvSpPr>
              <a:spLocks noChangeShapeType="1"/>
            </p:cNvSpPr>
            <p:nvPr/>
          </p:nvSpPr>
          <p:spPr bwMode="auto">
            <a:xfrm>
              <a:off x="1290" y="3564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1153" name="Freeform 17"/>
            <p:cNvSpPr>
              <a:spLocks/>
            </p:cNvSpPr>
            <p:nvPr/>
          </p:nvSpPr>
          <p:spPr bwMode="auto">
            <a:xfrm>
              <a:off x="804" y="1968"/>
              <a:ext cx="492" cy="2112"/>
            </a:xfrm>
            <a:custGeom>
              <a:avLst/>
              <a:gdLst/>
              <a:ahLst/>
              <a:cxnLst>
                <a:cxn ang="0">
                  <a:pos x="492" y="1968"/>
                </a:cxn>
                <a:cxn ang="0">
                  <a:pos x="492" y="2112"/>
                </a:cxn>
                <a:cxn ang="0">
                  <a:pos x="0" y="2112"/>
                </a:cxn>
                <a:cxn ang="0">
                  <a:pos x="0" y="0"/>
                </a:cxn>
                <a:cxn ang="0">
                  <a:pos x="402" y="0"/>
                </a:cxn>
              </a:cxnLst>
              <a:rect l="0" t="0" r="r" b="b"/>
              <a:pathLst>
                <a:path w="492" h="2112">
                  <a:moveTo>
                    <a:pt x="492" y="1968"/>
                  </a:moveTo>
                  <a:lnTo>
                    <a:pt x="492" y="2112"/>
                  </a:lnTo>
                  <a:lnTo>
                    <a:pt x="0" y="2112"/>
                  </a:lnTo>
                  <a:lnTo>
                    <a:pt x="0" y="0"/>
                  </a:lnTo>
                  <a:lnTo>
                    <a:pt x="402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91154" name="Group 18"/>
            <p:cNvGrpSpPr>
              <a:grpSpLocks/>
            </p:cNvGrpSpPr>
            <p:nvPr/>
          </p:nvGrpSpPr>
          <p:grpSpPr bwMode="auto">
            <a:xfrm>
              <a:off x="3365" y="3377"/>
              <a:ext cx="866" cy="692"/>
              <a:chOff x="3365" y="3377"/>
              <a:chExt cx="866" cy="692"/>
            </a:xfrm>
          </p:grpSpPr>
          <p:sp>
            <p:nvSpPr>
              <p:cNvPr id="91155" name="Text Box 19"/>
              <p:cNvSpPr txBox="1">
                <a:spLocks noChangeArrowheads="1"/>
              </p:cNvSpPr>
              <p:nvPr/>
            </p:nvSpPr>
            <p:spPr bwMode="auto">
              <a:xfrm>
                <a:off x="3365" y="3377"/>
                <a:ext cx="866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read reply from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clientSocket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91156" name="Text Box 20"/>
              <p:cNvSpPr txBox="1">
                <a:spLocks noChangeArrowheads="1"/>
              </p:cNvSpPr>
              <p:nvPr/>
            </p:nvSpPr>
            <p:spPr bwMode="auto">
              <a:xfrm>
                <a:off x="3389" y="3743"/>
                <a:ext cx="719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close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clientSocket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91157" name="Line 21"/>
              <p:cNvSpPr>
                <a:spLocks noChangeShapeType="1"/>
              </p:cNvSpPr>
              <p:nvPr/>
            </p:nvSpPr>
            <p:spPr bwMode="auto">
              <a:xfrm>
                <a:off x="3816" y="3690"/>
                <a:ext cx="0" cy="20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91158" name="Text Box 22"/>
          <p:cNvSpPr txBox="1">
            <a:spLocks noChangeArrowheads="1"/>
          </p:cNvSpPr>
          <p:nvPr/>
        </p:nvSpPr>
        <p:spPr bwMode="auto">
          <a:xfrm>
            <a:off x="585788" y="1314450"/>
            <a:ext cx="3392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/>
              <a:t>Server </a:t>
            </a:r>
            <a:r>
              <a:rPr lang="en-US" sz="1800"/>
              <a:t>(running on </a:t>
            </a:r>
            <a:r>
              <a:rPr lang="en-US" sz="1800" b="1">
                <a:latin typeface="Courier New" pitchFamily="49" charset="0"/>
              </a:rPr>
              <a:t>hostid</a:t>
            </a:r>
            <a:r>
              <a:rPr lang="en-US" sz="1800"/>
              <a:t>)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1159" name="Text Box 23"/>
          <p:cNvSpPr txBox="1">
            <a:spLocks noChangeArrowheads="1"/>
          </p:cNvSpPr>
          <p:nvPr/>
        </p:nvSpPr>
        <p:spPr bwMode="auto">
          <a:xfrm>
            <a:off x="5256213" y="1333500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/>
              <a:t>Client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91160" name="Group 24"/>
          <p:cNvGrpSpPr>
            <a:grpSpLocks/>
          </p:cNvGrpSpPr>
          <p:nvPr/>
        </p:nvGrpSpPr>
        <p:grpSpPr bwMode="auto">
          <a:xfrm>
            <a:off x="2933700" y="4010025"/>
            <a:ext cx="4041775" cy="1371600"/>
            <a:chOff x="1848" y="2526"/>
            <a:chExt cx="2546" cy="864"/>
          </a:xfrm>
        </p:grpSpPr>
        <p:sp>
          <p:nvSpPr>
            <p:cNvPr id="91161" name="Line 25"/>
            <p:cNvSpPr>
              <a:spLocks noChangeShapeType="1"/>
            </p:cNvSpPr>
            <p:nvPr/>
          </p:nvSpPr>
          <p:spPr bwMode="auto">
            <a:xfrm flipH="1">
              <a:off x="3792" y="2964"/>
              <a:ext cx="6" cy="42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grpSp>
          <p:nvGrpSpPr>
            <p:cNvPr id="91162" name="Group 26"/>
            <p:cNvGrpSpPr>
              <a:grpSpLocks/>
            </p:cNvGrpSpPr>
            <p:nvPr/>
          </p:nvGrpSpPr>
          <p:grpSpPr bwMode="auto">
            <a:xfrm>
              <a:off x="1848" y="2526"/>
              <a:ext cx="2546" cy="516"/>
              <a:chOff x="1848" y="2526"/>
              <a:chExt cx="2546" cy="516"/>
            </a:xfrm>
          </p:grpSpPr>
          <p:sp>
            <p:nvSpPr>
              <p:cNvPr id="91163" name="Text Box 27"/>
              <p:cNvSpPr txBox="1">
                <a:spLocks noChangeArrowheads="1"/>
              </p:cNvSpPr>
              <p:nvPr/>
            </p:nvSpPr>
            <p:spPr bwMode="auto">
              <a:xfrm>
                <a:off x="3335" y="2675"/>
                <a:ext cx="1059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send request using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clientSocket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91164" name="Line 28"/>
              <p:cNvSpPr>
                <a:spLocks noChangeShapeType="1"/>
              </p:cNvSpPr>
              <p:nvPr/>
            </p:nvSpPr>
            <p:spPr bwMode="auto">
              <a:xfrm>
                <a:off x="3792" y="2526"/>
                <a:ext cx="0" cy="20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1165" name="Line 29"/>
              <p:cNvSpPr>
                <a:spLocks noChangeShapeType="1"/>
              </p:cNvSpPr>
              <p:nvPr/>
            </p:nvSpPr>
            <p:spPr bwMode="auto">
              <a:xfrm flipH="1">
                <a:off x="1848" y="2790"/>
                <a:ext cx="1518" cy="25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1166" name="Group 30"/>
          <p:cNvGrpSpPr>
            <a:grpSpLocks/>
          </p:cNvGrpSpPr>
          <p:nvPr/>
        </p:nvGrpSpPr>
        <p:grpSpPr bwMode="auto">
          <a:xfrm>
            <a:off x="1303338" y="4105275"/>
            <a:ext cx="4097337" cy="1487488"/>
            <a:chOff x="821" y="2586"/>
            <a:chExt cx="2581" cy="937"/>
          </a:xfrm>
        </p:grpSpPr>
        <p:sp>
          <p:nvSpPr>
            <p:cNvPr id="91167" name="Text Box 31"/>
            <p:cNvSpPr txBox="1">
              <a:spLocks noChangeArrowheads="1"/>
            </p:cNvSpPr>
            <p:nvPr/>
          </p:nvSpPr>
          <p:spPr bwMode="auto">
            <a:xfrm>
              <a:off x="821" y="2789"/>
              <a:ext cx="9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read request from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connectionSocket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1168" name="Text Box 32"/>
            <p:cNvSpPr txBox="1">
              <a:spLocks noChangeArrowheads="1"/>
            </p:cNvSpPr>
            <p:nvPr/>
          </p:nvSpPr>
          <p:spPr bwMode="auto">
            <a:xfrm>
              <a:off x="851" y="3197"/>
              <a:ext cx="9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write reply to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connectionSocket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1169" name="Line 33"/>
            <p:cNvSpPr>
              <a:spLocks noChangeShapeType="1"/>
            </p:cNvSpPr>
            <p:nvPr/>
          </p:nvSpPr>
          <p:spPr bwMode="auto">
            <a:xfrm>
              <a:off x="1278" y="2586"/>
              <a:ext cx="0" cy="24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1170" name="Line 34"/>
            <p:cNvSpPr>
              <a:spLocks noChangeShapeType="1"/>
            </p:cNvSpPr>
            <p:nvPr/>
          </p:nvSpPr>
          <p:spPr bwMode="auto">
            <a:xfrm flipH="1">
              <a:off x="1284" y="3090"/>
              <a:ext cx="6" cy="15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1171" name="Line 35"/>
            <p:cNvSpPr>
              <a:spLocks noChangeShapeType="1"/>
            </p:cNvSpPr>
            <p:nvPr/>
          </p:nvSpPr>
          <p:spPr bwMode="auto">
            <a:xfrm>
              <a:off x="1866" y="3306"/>
              <a:ext cx="1536" cy="1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1172" name="Group 36"/>
          <p:cNvGrpSpPr>
            <a:grpSpLocks/>
          </p:cNvGrpSpPr>
          <p:nvPr/>
        </p:nvGrpSpPr>
        <p:grpSpPr bwMode="auto">
          <a:xfrm>
            <a:off x="2924175" y="3041650"/>
            <a:ext cx="2200275" cy="641350"/>
            <a:chOff x="1842" y="1916"/>
            <a:chExt cx="1386" cy="404"/>
          </a:xfrm>
        </p:grpSpPr>
        <p:sp>
          <p:nvSpPr>
            <p:cNvPr id="91173" name="Line 37"/>
            <p:cNvSpPr>
              <a:spLocks noChangeShapeType="1"/>
            </p:cNvSpPr>
            <p:nvPr/>
          </p:nvSpPr>
          <p:spPr bwMode="auto">
            <a:xfrm>
              <a:off x="1842" y="2130"/>
              <a:ext cx="138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91174" name="Text Box 38"/>
            <p:cNvSpPr txBox="1">
              <a:spLocks noChangeArrowheads="1"/>
            </p:cNvSpPr>
            <p:nvPr/>
          </p:nvSpPr>
          <p:spPr bwMode="auto">
            <a:xfrm>
              <a:off x="1887" y="1916"/>
              <a:ext cx="124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</a:rPr>
                <a:t>TCP 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0000"/>
                  </a:solidFill>
                </a:rPr>
                <a:t>connection setup</a:t>
              </a:r>
              <a:endParaRPr lang="en-US">
                <a:latin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1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17FB5-4C21-49FE-87F2-067017DCA8DC}" type="slidenum">
              <a:rPr lang="en-US"/>
              <a:pPr/>
              <a:t>98</a:t>
            </a:fld>
            <a:endParaRPr lang="en-US"/>
          </a:p>
        </p:txBody>
      </p:sp>
      <p:sp>
        <p:nvSpPr>
          <p:cNvPr id="90128" name="Rectangle 16"/>
          <p:cNvSpPr>
            <a:spLocks noChangeArrowheads="1"/>
          </p:cNvSpPr>
          <p:nvPr/>
        </p:nvSpPr>
        <p:spPr bwMode="auto">
          <a:xfrm>
            <a:off x="0" y="1395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0127" name="Object 15"/>
          <p:cNvGraphicFramePr>
            <a:graphicFrameLocks noChangeAspect="1"/>
          </p:cNvGraphicFramePr>
          <p:nvPr/>
        </p:nvGraphicFramePr>
        <p:xfrm>
          <a:off x="5059363" y="1397000"/>
          <a:ext cx="3670300" cy="4791075"/>
        </p:xfrm>
        <a:graphic>
          <a:graphicData uri="http://schemas.openxmlformats.org/presentationml/2006/ole">
            <p:oleObj spid="_x0000_s90127" name="VISIO" r:id="rId4" imgW="4992624" imgH="5675376" progId="">
              <p:embed/>
            </p:oleObj>
          </a:graphicData>
        </a:graphic>
      </p:graphicFrame>
      <p:sp>
        <p:nvSpPr>
          <p:cNvPr id="90136" name="Text Box 24"/>
          <p:cNvSpPr txBox="1">
            <a:spLocks noChangeArrowheads="1"/>
          </p:cNvSpPr>
          <p:nvPr/>
        </p:nvSpPr>
        <p:spPr bwMode="auto">
          <a:xfrm>
            <a:off x="5305425" y="2608263"/>
            <a:ext cx="12065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Client</a:t>
            </a:r>
          </a:p>
          <a:p>
            <a:r>
              <a:rPr lang="en-US" sz="2000">
                <a:solidFill>
                  <a:schemeClr val="accent2"/>
                </a:solidFill>
              </a:rPr>
              <a:t>process</a:t>
            </a:r>
            <a:endParaRPr lang="en-US" sz="20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0145" name="Rectangle 33"/>
          <p:cNvSpPr>
            <a:spLocks noChangeArrowheads="1"/>
          </p:cNvSpPr>
          <p:nvPr/>
        </p:nvSpPr>
        <p:spPr bwMode="auto">
          <a:xfrm>
            <a:off x="6418263" y="5132388"/>
            <a:ext cx="1450975" cy="547687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46" name="Text Box 34"/>
          <p:cNvSpPr txBox="1">
            <a:spLocks noChangeArrowheads="1"/>
          </p:cNvSpPr>
          <p:nvPr/>
        </p:nvSpPr>
        <p:spPr bwMode="auto">
          <a:xfrm>
            <a:off x="6342063" y="5076825"/>
            <a:ext cx="1541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chemeClr val="bg1"/>
                </a:solidFill>
              </a:rPr>
              <a:t>client TCP socket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90148" name="Line 36"/>
          <p:cNvSpPr>
            <a:spLocks noChangeShapeType="1"/>
          </p:cNvSpPr>
          <p:nvPr/>
        </p:nvSpPr>
        <p:spPr bwMode="auto">
          <a:xfrm flipV="1">
            <a:off x="7427913" y="5624513"/>
            <a:ext cx="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90158" name="Rectangle 46"/>
          <p:cNvSpPr>
            <a:spLocks noChangeArrowheads="1"/>
          </p:cNvSpPr>
          <p:nvPr/>
        </p:nvSpPr>
        <p:spPr bwMode="auto">
          <a:xfrm>
            <a:off x="668338" y="2825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4000" u="sng">
                <a:solidFill>
                  <a:schemeClr val="accent2"/>
                </a:solidFill>
              </a:rPr>
              <a:t>Stream jargon</a:t>
            </a:r>
          </a:p>
        </p:txBody>
      </p:sp>
      <p:sp>
        <p:nvSpPr>
          <p:cNvPr id="90162" name="Rectangle 50"/>
          <p:cNvSpPr>
            <a:spLocks noGrp="1" noChangeArrowheads="1"/>
          </p:cNvSpPr>
          <p:nvPr>
            <p:ph type="body" sz="half" idx="1"/>
          </p:nvPr>
        </p:nvSpPr>
        <p:spPr>
          <a:noFill/>
          <a:ln/>
        </p:spPr>
        <p:txBody>
          <a:bodyPr/>
          <a:lstStyle/>
          <a:p>
            <a:r>
              <a:rPr lang="en-US" sz="2000"/>
              <a:t>A </a:t>
            </a:r>
            <a:r>
              <a:rPr lang="en-US" sz="2000">
                <a:solidFill>
                  <a:srgbClr val="FF0000"/>
                </a:solidFill>
              </a:rPr>
              <a:t>stream</a:t>
            </a:r>
            <a:r>
              <a:rPr lang="en-US" sz="2000"/>
              <a:t> is a sequence of characters that flow into or out of a process.</a:t>
            </a:r>
          </a:p>
          <a:p>
            <a:r>
              <a:rPr lang="en-US" sz="2000"/>
              <a:t>An </a:t>
            </a:r>
            <a:r>
              <a:rPr lang="en-US" sz="2000">
                <a:solidFill>
                  <a:srgbClr val="FF0000"/>
                </a:solidFill>
              </a:rPr>
              <a:t>input stream</a:t>
            </a:r>
            <a:r>
              <a:rPr lang="en-US" sz="2000"/>
              <a:t> is attached to some input source for the process, e.g., keyboard or socket.</a:t>
            </a:r>
          </a:p>
          <a:p>
            <a:r>
              <a:rPr lang="en-US" sz="2000"/>
              <a:t>An </a:t>
            </a:r>
            <a:r>
              <a:rPr lang="en-US" sz="2000">
                <a:solidFill>
                  <a:srgbClr val="FF0000"/>
                </a:solidFill>
              </a:rPr>
              <a:t>output stream</a:t>
            </a:r>
            <a:r>
              <a:rPr lang="en-US" sz="2000"/>
              <a:t> is attached to an output source, e.g., monitor or socket.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D87EB-8791-49B4-A4F2-7DE5D43BA5D5}" type="slidenum">
              <a:rPr lang="en-US"/>
              <a:pPr/>
              <a:t>99</a:t>
            </a:fld>
            <a:endParaRPr lang="en-US"/>
          </a:p>
        </p:txBody>
      </p:sp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Application layer</a:t>
            </a:r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/>
              <a:t>2.1 Principles of network applications</a:t>
            </a:r>
          </a:p>
          <a:p>
            <a:r>
              <a:rPr lang="en-US" sz="2400"/>
              <a:t>2.2 Web and HTTP</a:t>
            </a:r>
          </a:p>
          <a:p>
            <a:r>
              <a:rPr lang="en-US" sz="2400"/>
              <a:t>2.3 FTP 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2400"/>
              <a:t>2.4 Electronic Mail</a:t>
            </a:r>
          </a:p>
          <a:p>
            <a:pPr lvl="1"/>
            <a:r>
              <a:rPr lang="en-US" sz="2000"/>
              <a:t>SMTP, POP3, IMAP</a:t>
            </a:r>
          </a:p>
          <a:p>
            <a:r>
              <a:rPr lang="en-US" sz="2400"/>
              <a:t>2.5 DNS</a:t>
            </a:r>
          </a:p>
          <a:p>
            <a:endParaRPr lang="en-US" sz="2400"/>
          </a:p>
        </p:txBody>
      </p:sp>
      <p:sp>
        <p:nvSpPr>
          <p:cNvPr id="2304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r>
              <a:rPr lang="en-US" sz="2400"/>
              <a:t>2.6 P2P file sharing</a:t>
            </a:r>
          </a:p>
          <a:p>
            <a:r>
              <a:rPr lang="en-US" sz="2400"/>
              <a:t>2.7 Socket programming with TCP</a:t>
            </a:r>
          </a:p>
          <a:p>
            <a:r>
              <a:rPr lang="en-US" sz="2400">
                <a:solidFill>
                  <a:srgbClr val="FF0000"/>
                </a:solidFill>
              </a:rPr>
              <a:t>2.8 Socket programming with UDP</a:t>
            </a:r>
          </a:p>
          <a:p>
            <a:r>
              <a:rPr lang="en-US" sz="2400"/>
              <a:t>2.9 Building a Web server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BEA0A-F12A-457F-9DF4-BB773ED9AE3A}" type="slidenum">
              <a:rPr lang="en-US"/>
              <a:pPr/>
              <a:t>100</a:t>
            </a:fld>
            <a:endParaRPr lang="en-US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Socket programming </a:t>
            </a:r>
            <a:r>
              <a:rPr lang="en-US" sz="3600" i="1">
                <a:solidFill>
                  <a:srgbClr val="FF0000"/>
                </a:solidFill>
              </a:rPr>
              <a:t>with UDP</a:t>
            </a:r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UDP: no “connection” between client and server</a:t>
            </a:r>
            <a:endParaRPr lang="en-US" sz="2000"/>
          </a:p>
          <a:p>
            <a:r>
              <a:rPr lang="en-US" sz="2000"/>
              <a:t>no handshaking</a:t>
            </a:r>
          </a:p>
          <a:p>
            <a:r>
              <a:rPr lang="en-US" sz="2000"/>
              <a:t>sender explicitly attaches IP address and port of destination to each packet</a:t>
            </a:r>
          </a:p>
          <a:p>
            <a:r>
              <a:rPr lang="en-US" sz="2000"/>
              <a:t>server must extract IP address, port of sender from received packet</a:t>
            </a:r>
          </a:p>
          <a:p>
            <a:pPr>
              <a:spcBef>
                <a:spcPct val="50000"/>
              </a:spcBef>
              <a:buFont typeface="ZapfDingbats" pitchFamily="82" charset="2"/>
              <a:buNone/>
            </a:pPr>
            <a:r>
              <a:rPr lang="en-US" sz="2000">
                <a:solidFill>
                  <a:srgbClr val="FF0000"/>
                </a:solidFill>
              </a:rPr>
              <a:t>UDP: transmitted data may be received out of order, or lost</a:t>
            </a:r>
            <a:endParaRPr lang="en-US" sz="2000"/>
          </a:p>
        </p:txBody>
      </p:sp>
      <p:grpSp>
        <p:nvGrpSpPr>
          <p:cNvPr id="96260" name="Group 4"/>
          <p:cNvGrpSpPr>
            <a:grpSpLocks/>
          </p:cNvGrpSpPr>
          <p:nvPr/>
        </p:nvGrpSpPr>
        <p:grpSpPr bwMode="auto">
          <a:xfrm>
            <a:off x="4616450" y="2679700"/>
            <a:ext cx="4175125" cy="1743075"/>
            <a:chOff x="2914" y="2888"/>
            <a:chExt cx="2630" cy="1098"/>
          </a:xfrm>
        </p:grpSpPr>
        <p:sp>
          <p:nvSpPr>
            <p:cNvPr id="96261" name="Rectangle 5"/>
            <p:cNvSpPr>
              <a:spLocks noChangeArrowheads="1"/>
            </p:cNvSpPr>
            <p:nvPr/>
          </p:nvSpPr>
          <p:spPr bwMode="auto">
            <a:xfrm>
              <a:off x="2940" y="3024"/>
              <a:ext cx="2604" cy="894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grpSp>
          <p:nvGrpSpPr>
            <p:cNvPr id="96262" name="Group 6"/>
            <p:cNvGrpSpPr>
              <a:grpSpLocks/>
            </p:cNvGrpSpPr>
            <p:nvPr/>
          </p:nvGrpSpPr>
          <p:grpSpPr bwMode="auto">
            <a:xfrm>
              <a:off x="2976" y="2888"/>
              <a:ext cx="1653" cy="250"/>
              <a:chOff x="66" y="3842"/>
              <a:chExt cx="1653" cy="250"/>
            </a:xfrm>
          </p:grpSpPr>
          <p:sp>
            <p:nvSpPr>
              <p:cNvPr id="96263" name="Rectangle 7"/>
              <p:cNvSpPr>
                <a:spLocks noChangeArrowheads="1"/>
              </p:cNvSpPr>
              <p:nvPr/>
            </p:nvSpPr>
            <p:spPr bwMode="auto">
              <a:xfrm>
                <a:off x="96" y="3888"/>
                <a:ext cx="1584" cy="16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96264" name="Text Box 8"/>
              <p:cNvSpPr txBox="1">
                <a:spLocks noChangeArrowheads="1"/>
              </p:cNvSpPr>
              <p:nvPr/>
            </p:nvSpPr>
            <p:spPr bwMode="auto">
              <a:xfrm>
                <a:off x="66" y="3842"/>
                <a:ext cx="1653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2000">
                    <a:solidFill>
                      <a:srgbClr val="FF0000"/>
                    </a:solidFill>
                  </a:rPr>
                  <a:t>application viewpoint</a:t>
                </a:r>
                <a:endParaRPr lang="en-US" sz="1800"/>
              </a:p>
            </p:txBody>
          </p:sp>
        </p:grpSp>
        <p:sp>
          <p:nvSpPr>
            <p:cNvPr id="96265" name="Text Box 9"/>
            <p:cNvSpPr txBox="1">
              <a:spLocks noChangeArrowheads="1"/>
            </p:cNvSpPr>
            <p:nvPr/>
          </p:nvSpPr>
          <p:spPr bwMode="auto">
            <a:xfrm>
              <a:off x="2914" y="3179"/>
              <a:ext cx="2621" cy="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chemeClr val="accent2"/>
                  </a:solidFill>
                </a:rPr>
                <a:t>UDP provides </a:t>
              </a:r>
              <a:r>
                <a:rPr lang="en-US" sz="2000" i="1" u="sng">
                  <a:solidFill>
                    <a:schemeClr val="accent2"/>
                  </a:solidFill>
                </a:rPr>
                <a:t>unreliable</a:t>
              </a:r>
              <a:r>
                <a:rPr lang="en-US" sz="2000" i="1">
                  <a:solidFill>
                    <a:schemeClr val="accent2"/>
                  </a:solidFill>
                </a:rPr>
                <a:t> transfer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chemeClr val="accent2"/>
                  </a:solidFill>
                </a:rPr>
                <a:t> of groups of bytes (“datagrams”)</a:t>
              </a: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000" i="1">
                  <a:solidFill>
                    <a:schemeClr val="accent2"/>
                  </a:solidFill>
                </a:rPr>
                <a:t> between client and server</a:t>
              </a:r>
              <a:endParaRPr lang="en-US" sz="2000" i="1">
                <a:solidFill>
                  <a:schemeClr val="accent2"/>
                </a:solidFill>
                <a:latin typeface="Times New Roman" pitchFamily="18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en-US"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52F3E-2B9D-443F-9144-D450DAC6D794}" type="slidenum">
              <a:rPr lang="en-US"/>
              <a:pPr/>
              <a:t>101</a:t>
            </a:fld>
            <a:endParaRPr lang="en-US"/>
          </a:p>
        </p:txBody>
      </p:sp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Client/server socket interaction: UDP</a:t>
            </a:r>
            <a:endParaRPr lang="en-US"/>
          </a:p>
        </p:txBody>
      </p:sp>
      <p:grpSp>
        <p:nvGrpSpPr>
          <p:cNvPr id="97283" name="Group 3"/>
          <p:cNvGrpSpPr>
            <a:grpSpLocks/>
          </p:cNvGrpSpPr>
          <p:nvPr/>
        </p:nvGrpSpPr>
        <p:grpSpPr bwMode="auto">
          <a:xfrm>
            <a:off x="1276350" y="3324225"/>
            <a:ext cx="5435600" cy="2544763"/>
            <a:chOff x="804" y="2094"/>
            <a:chExt cx="3424" cy="1603"/>
          </a:xfrm>
        </p:grpSpPr>
        <p:sp>
          <p:nvSpPr>
            <p:cNvPr id="97284" name="Freeform 4"/>
            <p:cNvSpPr>
              <a:spLocks/>
            </p:cNvSpPr>
            <p:nvPr/>
          </p:nvSpPr>
          <p:spPr bwMode="auto">
            <a:xfrm>
              <a:off x="804" y="2094"/>
              <a:ext cx="552" cy="1602"/>
            </a:xfrm>
            <a:custGeom>
              <a:avLst/>
              <a:gdLst/>
              <a:ahLst/>
              <a:cxnLst>
                <a:cxn ang="0">
                  <a:pos x="492" y="1968"/>
                </a:cxn>
                <a:cxn ang="0">
                  <a:pos x="492" y="2112"/>
                </a:cxn>
                <a:cxn ang="0">
                  <a:pos x="0" y="2112"/>
                </a:cxn>
                <a:cxn ang="0">
                  <a:pos x="0" y="0"/>
                </a:cxn>
                <a:cxn ang="0">
                  <a:pos x="402" y="0"/>
                </a:cxn>
              </a:cxnLst>
              <a:rect l="0" t="0" r="r" b="b"/>
              <a:pathLst>
                <a:path w="492" h="2112">
                  <a:moveTo>
                    <a:pt x="492" y="1968"/>
                  </a:moveTo>
                  <a:lnTo>
                    <a:pt x="492" y="2112"/>
                  </a:lnTo>
                  <a:lnTo>
                    <a:pt x="0" y="2112"/>
                  </a:lnTo>
                  <a:lnTo>
                    <a:pt x="0" y="0"/>
                  </a:lnTo>
                  <a:lnTo>
                    <a:pt x="402" y="0"/>
                  </a:ln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7285" name="Text Box 5"/>
            <p:cNvSpPr txBox="1">
              <a:spLocks noChangeArrowheads="1"/>
            </p:cNvSpPr>
            <p:nvPr/>
          </p:nvSpPr>
          <p:spPr bwMode="auto">
            <a:xfrm>
              <a:off x="3509" y="3371"/>
              <a:ext cx="719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close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clientSocket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7286" name="Line 6"/>
            <p:cNvSpPr>
              <a:spLocks noChangeShapeType="1"/>
            </p:cNvSpPr>
            <p:nvPr/>
          </p:nvSpPr>
          <p:spPr bwMode="auto">
            <a:xfrm>
              <a:off x="3936" y="3318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585788" y="1314450"/>
            <a:ext cx="3392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lang="en-US"/>
              <a:t>Server </a:t>
            </a:r>
            <a:r>
              <a:rPr lang="en-US" sz="1800"/>
              <a:t>(running on </a:t>
            </a:r>
            <a:r>
              <a:rPr lang="en-US" sz="1800" b="1">
                <a:latin typeface="Courier New" pitchFamily="49" charset="0"/>
              </a:rPr>
              <a:t>hostid</a:t>
            </a:r>
            <a:r>
              <a:rPr lang="en-US" sz="1800"/>
              <a:t>)</a:t>
            </a:r>
            <a:endParaRPr lang="en-US">
              <a:latin typeface="Times New Roman" pitchFamily="18" charset="0"/>
            </a:endParaRPr>
          </a:p>
        </p:txBody>
      </p:sp>
      <p:grpSp>
        <p:nvGrpSpPr>
          <p:cNvPr id="97288" name="Group 8"/>
          <p:cNvGrpSpPr>
            <a:grpSpLocks/>
          </p:cNvGrpSpPr>
          <p:nvPr/>
        </p:nvGrpSpPr>
        <p:grpSpPr bwMode="auto">
          <a:xfrm>
            <a:off x="5532438" y="3933825"/>
            <a:ext cx="1374775" cy="1354138"/>
            <a:chOff x="3485" y="2478"/>
            <a:chExt cx="866" cy="853"/>
          </a:xfrm>
        </p:grpSpPr>
        <p:sp>
          <p:nvSpPr>
            <p:cNvPr id="97289" name="Text Box 9"/>
            <p:cNvSpPr txBox="1">
              <a:spLocks noChangeArrowheads="1"/>
            </p:cNvSpPr>
            <p:nvPr/>
          </p:nvSpPr>
          <p:spPr bwMode="auto">
            <a:xfrm>
              <a:off x="3485" y="3005"/>
              <a:ext cx="86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read reply from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clientSocket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7290" name="Line 10"/>
            <p:cNvSpPr>
              <a:spLocks noChangeShapeType="1"/>
            </p:cNvSpPr>
            <p:nvPr/>
          </p:nvSpPr>
          <p:spPr bwMode="auto">
            <a:xfrm>
              <a:off x="3864" y="2478"/>
              <a:ext cx="0" cy="522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7291" name="Group 11"/>
          <p:cNvGrpSpPr>
            <a:grpSpLocks/>
          </p:cNvGrpSpPr>
          <p:nvPr/>
        </p:nvGrpSpPr>
        <p:grpSpPr bwMode="auto">
          <a:xfrm>
            <a:off x="3000375" y="1333500"/>
            <a:ext cx="5527675" cy="2593975"/>
            <a:chOff x="1890" y="840"/>
            <a:chExt cx="3482" cy="1634"/>
          </a:xfrm>
        </p:grpSpPr>
        <p:grpSp>
          <p:nvGrpSpPr>
            <p:cNvPr id="97292" name="Group 12"/>
            <p:cNvGrpSpPr>
              <a:grpSpLocks/>
            </p:cNvGrpSpPr>
            <p:nvPr/>
          </p:nvGrpSpPr>
          <p:grpSpPr bwMode="auto">
            <a:xfrm>
              <a:off x="3389" y="1342"/>
              <a:ext cx="1030" cy="465"/>
              <a:chOff x="3233" y="1852"/>
              <a:chExt cx="1030" cy="465"/>
            </a:xfrm>
          </p:grpSpPr>
          <p:sp>
            <p:nvSpPr>
              <p:cNvPr id="97293" name="Text Box 13"/>
              <p:cNvSpPr txBox="1">
                <a:spLocks noChangeArrowheads="1"/>
              </p:cNvSpPr>
              <p:nvPr/>
            </p:nvSpPr>
            <p:spPr bwMode="auto">
              <a:xfrm>
                <a:off x="3233" y="1852"/>
                <a:ext cx="811" cy="4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create socket,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97294" name="Text Box 14"/>
              <p:cNvSpPr txBox="1">
                <a:spLocks noChangeArrowheads="1"/>
              </p:cNvSpPr>
              <p:nvPr/>
            </p:nvSpPr>
            <p:spPr bwMode="auto">
              <a:xfrm>
                <a:off x="3241" y="1991"/>
                <a:ext cx="102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clientSocket = 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DatagramSocket()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97295" name="Text Box 15"/>
            <p:cNvSpPr txBox="1">
              <a:spLocks noChangeArrowheads="1"/>
            </p:cNvSpPr>
            <p:nvPr/>
          </p:nvSpPr>
          <p:spPr bwMode="auto">
            <a:xfrm>
              <a:off x="3311" y="840"/>
              <a:ext cx="63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/>
                <a:t>Client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7296" name="Text Box 16"/>
            <p:cNvSpPr txBox="1">
              <a:spLocks noChangeArrowheads="1"/>
            </p:cNvSpPr>
            <p:nvPr/>
          </p:nvSpPr>
          <p:spPr bwMode="auto">
            <a:xfrm>
              <a:off x="3389" y="2014"/>
              <a:ext cx="1983" cy="4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Create, address (</a:t>
              </a:r>
              <a:r>
                <a:rPr lang="en-US" sz="1400" b="1">
                  <a:latin typeface="Courier New" pitchFamily="49" charset="0"/>
                </a:rPr>
                <a:t>hostid, port=x,</a:t>
              </a:r>
              <a:endParaRPr lang="en-US" sz="1400">
                <a:latin typeface="Arial" charset="0"/>
              </a:endParaRP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send datagram request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using </a:t>
              </a: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clientSocket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7297" name="Line 17"/>
            <p:cNvSpPr>
              <a:spLocks noChangeShapeType="1"/>
            </p:cNvSpPr>
            <p:nvPr/>
          </p:nvSpPr>
          <p:spPr bwMode="auto">
            <a:xfrm>
              <a:off x="3828" y="1830"/>
              <a:ext cx="0" cy="20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7298" name="Line 18"/>
            <p:cNvSpPr>
              <a:spLocks noChangeShapeType="1"/>
            </p:cNvSpPr>
            <p:nvPr/>
          </p:nvSpPr>
          <p:spPr bwMode="auto">
            <a:xfrm flipH="1">
              <a:off x="1890" y="2208"/>
              <a:ext cx="1518" cy="25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97299" name="Group 19"/>
          <p:cNvGrpSpPr>
            <a:grpSpLocks/>
          </p:cNvGrpSpPr>
          <p:nvPr/>
        </p:nvGrpSpPr>
        <p:grpSpPr bwMode="auto">
          <a:xfrm>
            <a:off x="1303338" y="2081213"/>
            <a:ext cx="1695450" cy="2149475"/>
            <a:chOff x="821" y="1311"/>
            <a:chExt cx="1068" cy="1354"/>
          </a:xfrm>
        </p:grpSpPr>
        <p:grpSp>
          <p:nvGrpSpPr>
            <p:cNvPr id="97300" name="Group 20"/>
            <p:cNvGrpSpPr>
              <a:grpSpLocks/>
            </p:cNvGrpSpPr>
            <p:nvPr/>
          </p:nvGrpSpPr>
          <p:grpSpPr bwMode="auto">
            <a:xfrm>
              <a:off x="821" y="1311"/>
              <a:ext cx="1030" cy="712"/>
              <a:chOff x="329" y="1209"/>
              <a:chExt cx="1030" cy="712"/>
            </a:xfrm>
          </p:grpSpPr>
          <p:sp>
            <p:nvSpPr>
              <p:cNvPr id="97301" name="Text Box 21"/>
              <p:cNvSpPr txBox="1">
                <a:spLocks noChangeArrowheads="1"/>
              </p:cNvSpPr>
              <p:nvPr/>
            </p:nvSpPr>
            <p:spPr bwMode="auto">
              <a:xfrm>
                <a:off x="329" y="1209"/>
                <a:ext cx="997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create socket,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port=</a:t>
                </a:r>
                <a:r>
                  <a:rPr lang="en-US" sz="1400" b="1">
                    <a:latin typeface="Courier New" pitchFamily="49" charset="0"/>
                  </a:rPr>
                  <a:t>x</a:t>
                </a:r>
                <a:r>
                  <a:rPr lang="en-US" sz="1400">
                    <a:latin typeface="Arial" charset="0"/>
                  </a:rPr>
                  <a:t>, for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latin typeface="Arial" charset="0"/>
                  </a:rPr>
                  <a:t>incoming request:</a:t>
                </a:r>
                <a:endParaRPr lang="en-US">
                  <a:latin typeface="Times New Roman" pitchFamily="18" charset="0"/>
                </a:endParaRPr>
              </a:p>
            </p:txBody>
          </p:sp>
          <p:sp>
            <p:nvSpPr>
              <p:cNvPr id="97302" name="Text Box 22"/>
              <p:cNvSpPr txBox="1">
                <a:spLocks noChangeArrowheads="1"/>
              </p:cNvSpPr>
              <p:nvPr/>
            </p:nvSpPr>
            <p:spPr bwMode="auto">
              <a:xfrm>
                <a:off x="337" y="1595"/>
                <a:ext cx="1022" cy="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serverSocket = 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0000"/>
                    </a:solidFill>
                    <a:latin typeface="Arial" charset="0"/>
                  </a:rPr>
                  <a:t>DatagramSocket()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97303" name="Line 23"/>
            <p:cNvSpPr>
              <a:spLocks noChangeShapeType="1"/>
            </p:cNvSpPr>
            <p:nvPr/>
          </p:nvSpPr>
          <p:spPr bwMode="auto">
            <a:xfrm>
              <a:off x="1284" y="1998"/>
              <a:ext cx="0" cy="36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7304" name="Text Box 24"/>
            <p:cNvSpPr txBox="1">
              <a:spLocks noChangeArrowheads="1"/>
            </p:cNvSpPr>
            <p:nvPr/>
          </p:nvSpPr>
          <p:spPr bwMode="auto">
            <a:xfrm>
              <a:off x="893" y="2339"/>
              <a:ext cx="996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read request from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serverSocket</a:t>
              </a:r>
              <a:endParaRPr lang="en-US">
                <a:latin typeface="Times New Roman" pitchFamily="18" charset="0"/>
              </a:endParaRPr>
            </a:p>
          </p:txBody>
        </p:sp>
      </p:grpSp>
      <p:grpSp>
        <p:nvGrpSpPr>
          <p:cNvPr id="97305" name="Group 25"/>
          <p:cNvGrpSpPr>
            <a:grpSpLocks/>
          </p:cNvGrpSpPr>
          <p:nvPr/>
        </p:nvGrpSpPr>
        <p:grpSpPr bwMode="auto">
          <a:xfrm>
            <a:off x="1427163" y="4229100"/>
            <a:ext cx="3973512" cy="1358900"/>
            <a:chOff x="899" y="2664"/>
            <a:chExt cx="2503" cy="856"/>
          </a:xfrm>
        </p:grpSpPr>
        <p:sp>
          <p:nvSpPr>
            <p:cNvPr id="97306" name="Text Box 26"/>
            <p:cNvSpPr txBox="1">
              <a:spLocks noChangeArrowheads="1"/>
            </p:cNvSpPr>
            <p:nvPr/>
          </p:nvSpPr>
          <p:spPr bwMode="auto">
            <a:xfrm>
              <a:off x="899" y="2792"/>
              <a:ext cx="905" cy="7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write reply to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0000"/>
                  </a:solidFill>
                  <a:latin typeface="Arial" charset="0"/>
                </a:rPr>
                <a:t>serverSocket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specifying client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host address,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latin typeface="Arial" charset="0"/>
                </a:rPr>
                <a:t>port number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97307" name="Line 27"/>
            <p:cNvSpPr>
              <a:spLocks noChangeShapeType="1"/>
            </p:cNvSpPr>
            <p:nvPr/>
          </p:nvSpPr>
          <p:spPr bwMode="auto">
            <a:xfrm>
              <a:off x="1302" y="2664"/>
              <a:ext cx="0" cy="19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97308" name="Line 28"/>
            <p:cNvSpPr>
              <a:spLocks noChangeShapeType="1"/>
            </p:cNvSpPr>
            <p:nvPr/>
          </p:nvSpPr>
          <p:spPr bwMode="auto">
            <a:xfrm>
              <a:off x="1866" y="2970"/>
              <a:ext cx="1536" cy="18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7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7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BF867-BEB5-4843-96B9-D9B158C7CDED}" type="slidenum">
              <a:rPr lang="en-US"/>
              <a:pPr/>
              <a:t>102</a:t>
            </a:fld>
            <a:endParaRPr lang="en-US"/>
          </a:p>
        </p:txBody>
      </p:sp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Example: Java client (UDP)</a:t>
            </a:r>
            <a:endParaRPr lang="en-US"/>
          </a:p>
        </p:txBody>
      </p:sp>
      <p:sp>
        <p:nvSpPr>
          <p:cNvPr id="98318" name="Rectangle 14"/>
          <p:cNvSpPr>
            <a:spLocks noChangeArrowheads="1"/>
          </p:cNvSpPr>
          <p:nvPr/>
        </p:nvSpPr>
        <p:spPr bwMode="auto">
          <a:xfrm>
            <a:off x="0" y="11858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98317" name="Object 13"/>
          <p:cNvGraphicFramePr>
            <a:graphicFrameLocks noChangeAspect="1"/>
          </p:cNvGraphicFramePr>
          <p:nvPr/>
        </p:nvGraphicFramePr>
        <p:xfrm>
          <a:off x="2655888" y="1262063"/>
          <a:ext cx="4067175" cy="4486275"/>
        </p:xfrm>
        <a:graphic>
          <a:graphicData uri="http://schemas.openxmlformats.org/presentationml/2006/ole">
            <p:oleObj spid="_x0000_s98317" name="VISIO" r:id="rId4" imgW="4803648" imgH="5675376" progId="">
              <p:embed/>
            </p:oleObj>
          </a:graphicData>
        </a:graphic>
      </p:graphicFrame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1522413" y="3408363"/>
            <a:ext cx="2184400" cy="12461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Output: </a:t>
            </a:r>
            <a:r>
              <a:rPr lang="en-US" sz="1800"/>
              <a:t>sends packet (recall</a:t>
            </a:r>
          </a:p>
          <a:p>
            <a:r>
              <a:rPr lang="en-US" sz="1800"/>
              <a:t>that TCP sent “byte stream”)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98320" name="Text Box 16"/>
          <p:cNvSpPr txBox="1">
            <a:spLocks noChangeArrowheads="1"/>
          </p:cNvSpPr>
          <p:nvPr/>
        </p:nvSpPr>
        <p:spPr bwMode="auto">
          <a:xfrm>
            <a:off x="5932488" y="2759075"/>
            <a:ext cx="2184400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>
                <a:solidFill>
                  <a:srgbClr val="FF0000"/>
                </a:solidFill>
              </a:rPr>
              <a:t>Input: </a:t>
            </a:r>
            <a:r>
              <a:rPr lang="en-US" sz="1800"/>
              <a:t>receives packet (recall thatTCP received “byte stream”)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98321" name="Line 17"/>
          <p:cNvSpPr>
            <a:spLocks noChangeShapeType="1"/>
          </p:cNvSpPr>
          <p:nvPr/>
        </p:nvSpPr>
        <p:spPr bwMode="auto">
          <a:xfrm>
            <a:off x="3294063" y="3595688"/>
            <a:ext cx="952500" cy="4381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98322" name="Line 18"/>
          <p:cNvSpPr>
            <a:spLocks noChangeShapeType="1"/>
          </p:cNvSpPr>
          <p:nvPr/>
        </p:nvSpPr>
        <p:spPr bwMode="auto">
          <a:xfrm flipH="1">
            <a:off x="5387975" y="2971800"/>
            <a:ext cx="576263" cy="7889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98323" name="Text Box 19"/>
          <p:cNvSpPr txBox="1">
            <a:spLocks noChangeArrowheads="1"/>
          </p:cNvSpPr>
          <p:nvPr/>
        </p:nvSpPr>
        <p:spPr bwMode="auto">
          <a:xfrm>
            <a:off x="2862263" y="2482850"/>
            <a:ext cx="12065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>
                <a:solidFill>
                  <a:schemeClr val="accent2"/>
                </a:solidFill>
              </a:rPr>
              <a:t>Client</a:t>
            </a:r>
          </a:p>
          <a:p>
            <a:r>
              <a:rPr lang="en-US" sz="2000">
                <a:solidFill>
                  <a:schemeClr val="accent2"/>
                </a:solidFill>
              </a:rPr>
              <a:t>process</a:t>
            </a:r>
            <a:endParaRPr lang="en-US" sz="20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4051300" y="4768850"/>
            <a:ext cx="1625600" cy="5095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25" name="Text Box 21"/>
          <p:cNvSpPr txBox="1">
            <a:spLocks noChangeArrowheads="1"/>
          </p:cNvSpPr>
          <p:nvPr/>
        </p:nvSpPr>
        <p:spPr bwMode="auto">
          <a:xfrm>
            <a:off x="4087813" y="4700588"/>
            <a:ext cx="1541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chemeClr val="bg1"/>
                </a:solidFill>
              </a:rPr>
              <a:t>client UDP socket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98326" name="Line 22"/>
          <p:cNvSpPr>
            <a:spLocks noChangeShapeType="1"/>
          </p:cNvSpPr>
          <p:nvPr/>
        </p:nvSpPr>
        <p:spPr bwMode="auto">
          <a:xfrm flipV="1">
            <a:off x="5235575" y="52482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E8C30-2565-4F36-8114-3531E4288C07}" type="slidenum">
              <a:rPr lang="en-US"/>
              <a:pPr/>
              <a:t>103</a:t>
            </a:fld>
            <a:endParaRPr lang="en-US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06413" y="0"/>
            <a:ext cx="7772400" cy="1014413"/>
          </a:xfrm>
        </p:spPr>
        <p:txBody>
          <a:bodyPr/>
          <a:lstStyle/>
          <a:p>
            <a:r>
              <a:rPr lang="en-US"/>
              <a:t>Chapter 2: Summary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82613" y="1655763"/>
            <a:ext cx="4171950" cy="3676650"/>
          </a:xfrm>
        </p:spPr>
        <p:txBody>
          <a:bodyPr/>
          <a:lstStyle/>
          <a:p>
            <a:r>
              <a:rPr lang="en-US" sz="2400"/>
              <a:t>application architectures</a:t>
            </a:r>
          </a:p>
          <a:p>
            <a:pPr lvl="1"/>
            <a:r>
              <a:rPr lang="en-US" sz="2000"/>
              <a:t>client-server</a:t>
            </a:r>
          </a:p>
          <a:p>
            <a:pPr lvl="1"/>
            <a:r>
              <a:rPr lang="en-US" sz="2000"/>
              <a:t>P2P</a:t>
            </a:r>
          </a:p>
          <a:p>
            <a:pPr lvl="1"/>
            <a:r>
              <a:rPr lang="en-US" sz="2000"/>
              <a:t>hybrid</a:t>
            </a:r>
          </a:p>
          <a:p>
            <a:r>
              <a:rPr lang="en-US" sz="2400"/>
              <a:t>application service requirements:</a:t>
            </a:r>
          </a:p>
          <a:p>
            <a:pPr lvl="1"/>
            <a:r>
              <a:rPr lang="en-US" sz="2000"/>
              <a:t> reliability, bandwidth, delay</a:t>
            </a:r>
          </a:p>
          <a:p>
            <a:r>
              <a:rPr lang="en-US" sz="2400"/>
              <a:t>Internet transport service model</a:t>
            </a:r>
          </a:p>
          <a:p>
            <a:pPr lvl="1"/>
            <a:r>
              <a:rPr lang="en-US" sz="2000"/>
              <a:t>connection-oriented, reliable: TCP</a:t>
            </a:r>
          </a:p>
          <a:p>
            <a:pPr lvl="1"/>
            <a:r>
              <a:rPr lang="en-US" sz="2000"/>
              <a:t>unreliable, datagrams: UDP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0063" y="952500"/>
            <a:ext cx="7581900" cy="67627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>
                <a:solidFill>
                  <a:srgbClr val="FF0000"/>
                </a:solidFill>
              </a:rPr>
              <a:t>our study of network apps now complete!</a:t>
            </a:r>
            <a:endParaRPr lang="en-US"/>
          </a:p>
        </p:txBody>
      </p:sp>
      <p:sp>
        <p:nvSpPr>
          <p:cNvPr id="102405" name="Rectangle 5"/>
          <p:cNvSpPr>
            <a:spLocks noChangeArrowheads="1"/>
          </p:cNvSpPr>
          <p:nvPr/>
        </p:nvSpPr>
        <p:spPr bwMode="auto">
          <a:xfrm>
            <a:off x="4978400" y="1582738"/>
            <a:ext cx="39624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buFont typeface="ZapfDingbats" pitchFamily="82" charset="2"/>
              <a:buChar char="r"/>
            </a:pPr>
            <a:r>
              <a:rPr lang="en-US"/>
              <a:t>specific protocols: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HTTP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FTP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SMTP, POP, IMAP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DNS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 sz="2000"/>
              <a:t>P2P: BitTorrent, Skype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socket programming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2: Application Layer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74E0D-5DAE-4602-B614-AFB45C41CCE7}" type="slidenum">
              <a:rPr lang="en-US"/>
              <a:pPr/>
              <a:t>104</a:t>
            </a:fld>
            <a:endParaRPr lang="en-US"/>
          </a:p>
        </p:txBody>
      </p:sp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2: Summary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2162175"/>
            <a:ext cx="3810000" cy="3676650"/>
          </a:xfrm>
        </p:spPr>
        <p:txBody>
          <a:bodyPr/>
          <a:lstStyle/>
          <a:p>
            <a:r>
              <a:rPr lang="en-US" sz="2400"/>
              <a:t>typical request/reply message exchange:</a:t>
            </a:r>
          </a:p>
          <a:p>
            <a:pPr lvl="1"/>
            <a:r>
              <a:rPr lang="en-US" sz="2000"/>
              <a:t>client requests info or service</a:t>
            </a:r>
          </a:p>
          <a:p>
            <a:pPr lvl="1"/>
            <a:r>
              <a:rPr lang="en-US" sz="2000"/>
              <a:t>server responds with data, status code</a:t>
            </a:r>
          </a:p>
          <a:p>
            <a:r>
              <a:rPr lang="en-US" sz="2400"/>
              <a:t>message formats:</a:t>
            </a:r>
          </a:p>
          <a:p>
            <a:pPr lvl="1"/>
            <a:r>
              <a:rPr lang="en-US" sz="2000"/>
              <a:t>headers: fields giving info about data</a:t>
            </a:r>
          </a:p>
          <a:p>
            <a:pPr lvl="1"/>
            <a:r>
              <a:rPr lang="en-US" sz="2000"/>
              <a:t>data: info being communicated</a:t>
            </a:r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2450" y="1390650"/>
            <a:ext cx="7581900" cy="676275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u="sng">
                <a:solidFill>
                  <a:srgbClr val="FF0000"/>
                </a:solidFill>
              </a:rPr>
              <a:t>Most importantly:</a:t>
            </a:r>
            <a:r>
              <a:rPr lang="en-US">
                <a:solidFill>
                  <a:srgbClr val="FF0000"/>
                </a:solidFill>
              </a:rPr>
              <a:t> learned about </a:t>
            </a:r>
            <a:r>
              <a:rPr lang="en-US" i="1">
                <a:solidFill>
                  <a:srgbClr val="FF0000"/>
                </a:solidFill>
              </a:rPr>
              <a:t>protocols</a:t>
            </a:r>
            <a:endParaRPr 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4603750" y="2187575"/>
            <a:ext cx="3962400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i="1">
                <a:solidFill>
                  <a:srgbClr val="FF3300"/>
                </a:solidFill>
              </a:rPr>
              <a:t>Important themes: 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control vs. data msgs</a:t>
            </a:r>
          </a:p>
          <a:p>
            <a:pPr marL="742950" lvl="1" indent="-285750">
              <a:buSzPct val="75000"/>
              <a:buFont typeface="Wingdings" pitchFamily="2" charset="2"/>
              <a:buChar char="v"/>
            </a:pPr>
            <a:r>
              <a:rPr lang="en-US"/>
              <a:t>in-band, out-of-band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centralized vs. decentralized 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stateless vs. stateful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reliable vs. unreliable msg transfer </a:t>
            </a:r>
          </a:p>
          <a:p>
            <a:pPr marL="342900" indent="-342900">
              <a:buFont typeface="ZapfDingbats" pitchFamily="82" charset="2"/>
              <a:buChar char="r"/>
            </a:pPr>
            <a:r>
              <a:rPr lang="en-US"/>
              <a:t>“complexity at network edge”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85000"/>
          <a:buFont typeface="ZapfDingbats" pitchFamily="8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Pct val="85000"/>
          <a:buFont typeface="ZapfDingbats" pitchFamily="82" charset="2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8879</TotalTime>
  <Words>7008</Words>
  <Application>Microsoft Office PowerPoint</Application>
  <PresentationFormat>On-screen Show (4:3)</PresentationFormat>
  <Paragraphs>1746</Paragraphs>
  <Slides>104</Slides>
  <Notes>89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104</vt:i4>
      </vt:variant>
    </vt:vector>
  </HeadingPairs>
  <TitlesOfParts>
    <vt:vector size="109" baseType="lpstr">
      <vt:lpstr>Default Design</vt:lpstr>
      <vt:lpstr>Clip</vt:lpstr>
      <vt:lpstr>VISIO</vt:lpstr>
      <vt:lpstr>Chart</vt:lpstr>
      <vt:lpstr>Microsoft Clip Gallery</vt:lpstr>
      <vt:lpstr>Slide 1</vt:lpstr>
      <vt:lpstr>Chapter 2: Application layer</vt:lpstr>
      <vt:lpstr>Chapter 2: Application Layer</vt:lpstr>
      <vt:lpstr>Some network apps</vt:lpstr>
      <vt:lpstr>Creating a network app</vt:lpstr>
      <vt:lpstr>Chapter 2: Application layer</vt:lpstr>
      <vt:lpstr>Application architectures</vt:lpstr>
      <vt:lpstr>Client-server architecture</vt:lpstr>
      <vt:lpstr>Pure P2P architecture</vt:lpstr>
      <vt:lpstr>Hybrid of client-server and P2P</vt:lpstr>
      <vt:lpstr>Processes communicating</vt:lpstr>
      <vt:lpstr>Sockets</vt:lpstr>
      <vt:lpstr>Addressing processes</vt:lpstr>
      <vt:lpstr>Addressing processes</vt:lpstr>
      <vt:lpstr>App-layer protocol defines</vt:lpstr>
      <vt:lpstr>What transport service does an app need?</vt:lpstr>
      <vt:lpstr>Transport service requirements of common apps</vt:lpstr>
      <vt:lpstr>Internet transport protocols services</vt:lpstr>
      <vt:lpstr>Internet apps:  application, transport protocols</vt:lpstr>
      <vt:lpstr>Chapter 2: Application layer</vt:lpstr>
      <vt:lpstr>Web and HTTP</vt:lpstr>
      <vt:lpstr>HTTP overview</vt:lpstr>
      <vt:lpstr>HTTP overview (continued)</vt:lpstr>
      <vt:lpstr>HTTP connections</vt:lpstr>
      <vt:lpstr>Nonpersistent HTTP</vt:lpstr>
      <vt:lpstr>Nonpersistent HTTP (cont.)</vt:lpstr>
      <vt:lpstr>Non-Persistent HTTP: Response time</vt:lpstr>
      <vt:lpstr>Persistent HTTP</vt:lpstr>
      <vt:lpstr>HTTP request message  Details, to review on your own for hwk</vt:lpstr>
      <vt:lpstr>HTTP request message: general format</vt:lpstr>
      <vt:lpstr>Uploading form input</vt:lpstr>
      <vt:lpstr>Method types</vt:lpstr>
      <vt:lpstr>HTTP response message</vt:lpstr>
      <vt:lpstr>HTTP response status codes</vt:lpstr>
      <vt:lpstr>Trying out HTTP (client side) for yourself</vt:lpstr>
      <vt:lpstr>User-server state: cookies</vt:lpstr>
      <vt:lpstr>Cookies: keeping “state” (cont.)</vt:lpstr>
      <vt:lpstr>Cookies (continued)</vt:lpstr>
      <vt:lpstr>Web caches (proxy server)</vt:lpstr>
      <vt:lpstr>More about Web caching</vt:lpstr>
      <vt:lpstr>Caching example </vt:lpstr>
      <vt:lpstr>Caching example (cont)</vt:lpstr>
      <vt:lpstr>Conditional GET</vt:lpstr>
      <vt:lpstr>Chapter 2: Application layer</vt:lpstr>
      <vt:lpstr>FTP: the file transfer protocol</vt:lpstr>
      <vt:lpstr>FTP: separate control, data connections</vt:lpstr>
      <vt:lpstr>Chapter 2: Application layer</vt:lpstr>
      <vt:lpstr>Electronic Mail</vt:lpstr>
      <vt:lpstr>Electronic Mail: mail servers</vt:lpstr>
      <vt:lpstr>Electronic Mail: SMTP [RFC 2821]</vt:lpstr>
      <vt:lpstr>Scenario: Alice sends message to Bob</vt:lpstr>
      <vt:lpstr>SMTP: final words</vt:lpstr>
      <vt:lpstr>Mail message format</vt:lpstr>
      <vt:lpstr>Mail access protocols</vt:lpstr>
      <vt:lpstr>POP3 (more) and IMAP</vt:lpstr>
      <vt:lpstr>Chapter 2: Application layer</vt:lpstr>
      <vt:lpstr>DNS: Domain Name System</vt:lpstr>
      <vt:lpstr>DNS </vt:lpstr>
      <vt:lpstr>Distributed, Hierarchical Database</vt:lpstr>
      <vt:lpstr>DNS: Root name servers</vt:lpstr>
      <vt:lpstr>TLD and Authoritative Servers</vt:lpstr>
      <vt:lpstr>Local Name Server</vt:lpstr>
      <vt:lpstr>DNS name  resolution example</vt:lpstr>
      <vt:lpstr>DNS name  resolution example</vt:lpstr>
      <vt:lpstr>DNS: caching and updating records</vt:lpstr>
      <vt:lpstr>DNS records</vt:lpstr>
      <vt:lpstr>DNS protocol, messages</vt:lpstr>
      <vt:lpstr>DNS protocol, messages</vt:lpstr>
      <vt:lpstr>Inserting records into DNS</vt:lpstr>
      <vt:lpstr>Chapter 2: Application layer</vt:lpstr>
      <vt:lpstr>Pure P2P architecture</vt:lpstr>
      <vt:lpstr>P2P file sharing</vt:lpstr>
      <vt:lpstr>P2P: centralized directory</vt:lpstr>
      <vt:lpstr>P2P: problems with centralized directory</vt:lpstr>
      <vt:lpstr>Query flooding: Gnutella</vt:lpstr>
      <vt:lpstr>Gnutella: protocol</vt:lpstr>
      <vt:lpstr>Gnutella: Peer joining</vt:lpstr>
      <vt:lpstr>Hierarchical Overlay</vt:lpstr>
      <vt:lpstr>Comparing Client-server, P2P architectures</vt:lpstr>
      <vt:lpstr>Client-server: file distribution time</vt:lpstr>
      <vt:lpstr>P2P: file distribution time</vt:lpstr>
      <vt:lpstr>Slide 82</vt:lpstr>
      <vt:lpstr>P2P Case Study: BitTorrent </vt:lpstr>
      <vt:lpstr>BitTorrent (1)</vt:lpstr>
      <vt:lpstr>BitTorrent (2)</vt:lpstr>
      <vt:lpstr>P2P Case study: Skype</vt:lpstr>
      <vt:lpstr>Skype: making a call</vt:lpstr>
      <vt:lpstr>Peers as relays</vt:lpstr>
      <vt:lpstr>Distributed Hash Table (DHT)</vt:lpstr>
      <vt:lpstr>DHT Identifiers</vt:lpstr>
      <vt:lpstr>How to assign keys to peers?</vt:lpstr>
      <vt:lpstr>Circular DHT (1)</vt:lpstr>
      <vt:lpstr>Chapter 2: Application layer</vt:lpstr>
      <vt:lpstr>Socket programming</vt:lpstr>
      <vt:lpstr>Socket-programming using TCP</vt:lpstr>
      <vt:lpstr>Socket programming with TCP</vt:lpstr>
      <vt:lpstr>Client/server socket interaction: TCP</vt:lpstr>
      <vt:lpstr>Slide 98</vt:lpstr>
      <vt:lpstr>Chapter 2: Application layer</vt:lpstr>
      <vt:lpstr>Socket programming with UDP</vt:lpstr>
      <vt:lpstr>Client/server socket interaction: UDP</vt:lpstr>
      <vt:lpstr>Example: Java client (UDP)</vt:lpstr>
      <vt:lpstr>Chapter 2: Summary</vt:lpstr>
      <vt:lpstr>Chapter 2: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2</dc:title>
  <dc:creator>Jim Kurose and Keith Ross</dc:creator>
  <cp:lastModifiedBy>helmy</cp:lastModifiedBy>
  <cp:revision>195</cp:revision>
  <dcterms:created xsi:type="dcterms:W3CDTF">1999-10-08T19:08:27Z</dcterms:created>
  <dcterms:modified xsi:type="dcterms:W3CDTF">2011-09-15T13:29:55Z</dcterms:modified>
</cp:coreProperties>
</file>