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7" r:id="rId5"/>
    <p:sldId id="261" r:id="rId6"/>
    <p:sldId id="259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1"/>
  </p:normalViewPr>
  <p:slideViewPr>
    <p:cSldViewPr snapToGrid="0">
      <p:cViewPr varScale="1">
        <p:scale>
          <a:sx n="80" d="100"/>
          <a:sy n="80" d="100"/>
        </p:scale>
        <p:origin x="11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25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7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0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8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2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1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90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72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57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8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3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CF3BE-BC4A-4CDE-8BA7-D08C12A61C8C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C2D90-9188-4989-993B-A08DFC8B9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s/tfdlrh4zj0cfrsh/Experiments4ForClass.zip?dl=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u="sng">
                <a:latin typeface="Times New Roman"/>
                <a:cs typeface="Times New Roman"/>
              </a:rPr>
              <a:t>Experiment: </a:t>
            </a:r>
            <a:r>
              <a:rPr lang="en-US" u="sng" dirty="0">
                <a:latin typeface="Times New Roman"/>
                <a:cs typeface="Times New Roman"/>
              </a:rPr>
              <a:t>Networking Data Analytics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Babak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Alipour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Ph.D. student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CIS4930/6930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Instructor: Ahmed Helmy</a:t>
            </a:r>
          </a:p>
        </p:txBody>
      </p:sp>
    </p:spTree>
    <p:extLst>
      <p:ext uri="{BB962C8B-B14F-4D97-AF65-F5344CB8AC3E}">
        <p14:creationId xmlns:p14="http://schemas.microsoft.com/office/powerpoint/2010/main" val="322985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/>
                <a:cs typeface="Times New Roman"/>
              </a:rPr>
              <a:t>Input.a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36705" cy="4351338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Times New Roman"/>
                <a:cs typeface="Times New Roman"/>
              </a:rPr>
              <a:t>2 days</a:t>
            </a:r>
            <a:r>
              <a:rPr lang="en-US" dirty="0">
                <a:latin typeface="Times New Roman"/>
                <a:cs typeface="Times New Roman"/>
              </a:rPr>
              <a:t> of derived-DHCP logs from campus WLAN in CSV format</a:t>
            </a:r>
          </a:p>
          <a:p>
            <a:pPr lvl="1"/>
            <a:r>
              <a:rPr lang="en-US" b="1" i="1" dirty="0">
                <a:latin typeface="Times New Roman"/>
                <a:cs typeface="Times New Roman"/>
              </a:rPr>
              <a:t>outputwireless-logs-20120407.DHCP_ANON.csv </a:t>
            </a:r>
          </a:p>
          <a:p>
            <a:pPr lvl="1"/>
            <a:r>
              <a:rPr lang="en-US" b="1" i="1" dirty="0">
                <a:latin typeface="Times New Roman"/>
                <a:cs typeface="Times New Roman"/>
              </a:rPr>
              <a:t>outputwireless-logs-20120409.DHCP_ANON.csv</a:t>
            </a:r>
            <a:endParaRPr lang="en-US" dirty="0">
              <a:latin typeface="Times New Roman"/>
              <a:cs typeface="Times New Roman"/>
            </a:endParaRPr>
          </a:p>
          <a:p>
            <a:r>
              <a:rPr lang="en-US" dirty="0">
                <a:latin typeface="Times New Roman"/>
                <a:cs typeface="Times New Roman"/>
              </a:rPr>
              <a:t>5 columns are:</a:t>
            </a:r>
          </a:p>
          <a:p>
            <a:pPr lvl="1"/>
            <a:r>
              <a:rPr lang="en-US" dirty="0" err="1">
                <a:latin typeface="Times New Roman"/>
                <a:cs typeface="Times New Roman"/>
              </a:rPr>
              <a:t>userIP</a:t>
            </a:r>
            <a:r>
              <a:rPr lang="en-US" dirty="0">
                <a:latin typeface="Times New Roman"/>
                <a:cs typeface="Times New Roman"/>
              </a:rPr>
              <a:t>: User’s assigned IP address</a:t>
            </a:r>
          </a:p>
          <a:p>
            <a:pPr lvl="1"/>
            <a:r>
              <a:rPr lang="en-US" dirty="0" err="1">
                <a:latin typeface="Times New Roman"/>
                <a:cs typeface="Times New Roman"/>
              </a:rPr>
              <a:t>userMAC</a:t>
            </a:r>
            <a:r>
              <a:rPr lang="en-US" dirty="0">
                <a:latin typeface="Times New Roman"/>
                <a:cs typeface="Times New Roman"/>
              </a:rPr>
              <a:t>: MAC address of user device (anonymized to integers, each number uniquely identifies a user </a:t>
            </a:r>
            <a:r>
              <a:rPr lang="en-US" b="1" dirty="0">
                <a:latin typeface="Times New Roman"/>
                <a:cs typeface="Times New Roman"/>
              </a:rPr>
              <a:t>in a single day</a:t>
            </a:r>
            <a:r>
              <a:rPr lang="en-US" dirty="0">
                <a:latin typeface="Times New Roman"/>
                <a:cs typeface="Times New Roman"/>
              </a:rPr>
              <a:t>) 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APNAME: Name of AP the session belongs to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APMAC: MAC address of AP</a:t>
            </a:r>
          </a:p>
          <a:p>
            <a:pPr lvl="1"/>
            <a:r>
              <a:rPr lang="en-US" dirty="0" err="1">
                <a:latin typeface="Times New Roman"/>
                <a:cs typeface="Times New Roman"/>
              </a:rPr>
              <a:t>startTime</a:t>
            </a:r>
            <a:r>
              <a:rPr lang="en-US" dirty="0">
                <a:latin typeface="Times New Roman"/>
                <a:cs typeface="Times New Roman"/>
              </a:rPr>
              <a:t>: Beginning timestamp of session</a:t>
            </a:r>
          </a:p>
          <a:p>
            <a:pPr lvl="1"/>
            <a:r>
              <a:rPr lang="en-US" dirty="0" err="1">
                <a:latin typeface="Times New Roman"/>
                <a:cs typeface="Times New Roman"/>
              </a:rPr>
              <a:t>endTime</a:t>
            </a:r>
            <a:r>
              <a:rPr lang="en-US" dirty="0">
                <a:latin typeface="Times New Roman"/>
                <a:cs typeface="Times New Roman"/>
              </a:rPr>
              <a:t>: Finish timestamp of session</a:t>
            </a:r>
          </a:p>
          <a:p>
            <a:pPr marL="0" indent="0">
              <a:buNone/>
            </a:pPr>
            <a:endParaRPr lang="en-US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8103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/>
                <a:cs typeface="Times New Roman"/>
              </a:rPr>
              <a:t>Input.b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Mapping from AP prefixes to location</a:t>
            </a:r>
          </a:p>
          <a:p>
            <a:pPr lvl="1"/>
            <a:r>
              <a:rPr lang="en-US" b="1" dirty="0">
                <a:latin typeface="Times New Roman"/>
                <a:cs typeface="Times New Roman"/>
              </a:rPr>
              <a:t>prefix_lat_lon_name_category.csv</a:t>
            </a:r>
          </a:p>
          <a:p>
            <a:r>
              <a:rPr lang="en-US" dirty="0">
                <a:latin typeface="Times New Roman"/>
                <a:cs typeface="Times New Roman"/>
              </a:rPr>
              <a:t>5 columns are: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Prefix: Prefix of APNAME (see </a:t>
            </a:r>
            <a:r>
              <a:rPr lang="en-US" dirty="0" err="1">
                <a:latin typeface="Times New Roman"/>
                <a:cs typeface="Times New Roman"/>
              </a:rPr>
              <a:t>input.a</a:t>
            </a:r>
            <a:r>
              <a:rPr lang="en-US" dirty="0">
                <a:latin typeface="Times New Roman"/>
                <a:cs typeface="Times New Roman"/>
              </a:rPr>
              <a:t>)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Latitude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Longitude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Building name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Building Category</a:t>
            </a:r>
          </a:p>
          <a:p>
            <a:pPr lvl="1"/>
            <a:endParaRPr lang="en-US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7883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0808"/>
            <a:ext cx="10515600" cy="437615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/>
                <a:cs typeface="Times New Roman"/>
              </a:rPr>
              <a:t>Produce the time series plot of events in “</a:t>
            </a:r>
            <a:r>
              <a:rPr lang="en-US" b="1" i="1" dirty="0">
                <a:latin typeface="Times New Roman"/>
                <a:cs typeface="Times New Roman"/>
              </a:rPr>
              <a:t>outputwireless-logs-20120409.DHCP_ANON”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x-axis: Time (15-minute bins)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y-axis: number of events in the bin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/>
                <a:cs typeface="Times New Roman"/>
              </a:rPr>
              <a:t>What time of the day is the most active*?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/>
                <a:cs typeface="Times New Roman"/>
              </a:rPr>
              <a:t>What time of the day is the least active*?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/>
                <a:cs typeface="Times New Roman"/>
              </a:rPr>
              <a:t>Considering the class periods (start/end times), please explain your observations in the time series around beginning or end of classes.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/>
                <a:cs typeface="Times New Roman"/>
              </a:rPr>
              <a:t>Try different bins (1m, 5m, 10m, 30m, 60m) and discuss how it affects your analyses.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* In terms of number of events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356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0808"/>
            <a:ext cx="10515600" cy="437615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/>
                <a:cs typeface="Times New Roman"/>
              </a:rPr>
              <a:t>Repeat the same tasks of Task 1, on “</a:t>
            </a:r>
            <a:r>
              <a:rPr lang="en-US" b="1" i="1" dirty="0">
                <a:latin typeface="Times New Roman"/>
                <a:cs typeface="Times New Roman"/>
              </a:rPr>
              <a:t>outputwireless-logs-20120407.DHCP_ANON”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/>
                <a:cs typeface="Times New Roman"/>
              </a:rPr>
              <a:t>In addition, do you notice any similarities or differences? 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Please explain how you observed them and why you think these similarities and differences exist.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Include any supporting graphs and plots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latin typeface="Times New Roman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38818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Part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/>
                <a:cs typeface="Times New Roman"/>
              </a:rPr>
              <a:t>Using “</a:t>
            </a:r>
            <a:r>
              <a:rPr lang="en-US" b="1" i="1" dirty="0">
                <a:latin typeface="Times New Roman"/>
                <a:cs typeface="Times New Roman"/>
              </a:rPr>
              <a:t>outputwireless-logs-20120409.DHCP_ANON”</a:t>
            </a:r>
            <a:endParaRPr lang="en-US" dirty="0">
              <a:latin typeface="Times New Roman"/>
              <a:cs typeface="Times New Roman"/>
            </a:endParaRPr>
          </a:p>
          <a:p>
            <a:r>
              <a:rPr lang="en-US" dirty="0">
                <a:latin typeface="Times New Roman"/>
                <a:cs typeface="Times New Roman"/>
              </a:rPr>
              <a:t>Can you identify the user devices that have many sessions in early morning hours (the early-birds)? How about during lunch time (the munchers)? Or the evening (the stompers)?</a:t>
            </a:r>
          </a:p>
          <a:p>
            <a:r>
              <a:rPr lang="en-US" dirty="0">
                <a:latin typeface="Times New Roman"/>
                <a:cs typeface="Times New Roman"/>
              </a:rPr>
              <a:t>Use </a:t>
            </a:r>
            <a:r>
              <a:rPr lang="en-US" b="1" dirty="0" err="1">
                <a:latin typeface="Times New Roman"/>
                <a:cs typeface="Times New Roman"/>
              </a:rPr>
              <a:t>Input.b</a:t>
            </a:r>
            <a:r>
              <a:rPr lang="en-US" dirty="0">
                <a:latin typeface="Times New Roman"/>
                <a:cs typeface="Times New Roman"/>
              </a:rPr>
              <a:t> to map these devices (and corresponding sessions) to locations. Which buildings are the most popular among ‘early-birds’? Or ‘munchers? Or ‘stompers’?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Sample output of this task: 50% of munchers munch at the hub.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Please include any necessary graphs or plots to support your output.</a:t>
            </a:r>
          </a:p>
          <a:p>
            <a:r>
              <a:rPr lang="en-US" dirty="0">
                <a:latin typeface="Times New Roman"/>
                <a:cs typeface="Times New Roman"/>
              </a:rPr>
              <a:t>Does the most popular building of different users change as the day progresses? What are the most popular </a:t>
            </a:r>
            <a:r>
              <a:rPr lang="en-US" b="1" i="1" dirty="0">
                <a:latin typeface="Times New Roman"/>
                <a:cs typeface="Times New Roman"/>
              </a:rPr>
              <a:t>building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b="1" i="1" dirty="0">
                <a:latin typeface="Times New Roman"/>
                <a:cs typeface="Times New Roman"/>
              </a:rPr>
              <a:t>categories</a:t>
            </a:r>
            <a:r>
              <a:rPr lang="en-US" dirty="0">
                <a:latin typeface="Times New Roman"/>
                <a:cs typeface="Times New Roman"/>
              </a:rPr>
              <a:t> in the morning? How about in the evenings?</a:t>
            </a: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808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Part 4 – Bonus fieldwork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/>
                <a:cs typeface="Times New Roman"/>
              </a:rPr>
              <a:t>Can you find the mysterious ‘b’ APs?</a:t>
            </a:r>
          </a:p>
          <a:p>
            <a:r>
              <a:rPr lang="en-US" dirty="0">
                <a:latin typeface="Times New Roman"/>
                <a:cs typeface="Times New Roman"/>
              </a:rPr>
              <a:t>A few sample of their names: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b420r100-win-lap1231-1, b411r115hall-win-lap1242-1, b430mail-win-lap1231-1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These APs have names that look like: b(\d{3,4}).*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You need to find their names and MAC addresses from </a:t>
            </a:r>
            <a:r>
              <a:rPr lang="en-US" b="1" dirty="0" err="1">
                <a:latin typeface="Times New Roman"/>
                <a:cs typeface="Times New Roman"/>
              </a:rPr>
              <a:t>input.a</a:t>
            </a:r>
            <a:r>
              <a:rPr lang="en-US" dirty="0">
                <a:latin typeface="Times New Roman"/>
                <a:cs typeface="Times New Roman"/>
              </a:rPr>
              <a:t>, then scan </a:t>
            </a:r>
            <a:r>
              <a:rPr lang="en-US" dirty="0" err="1">
                <a:latin typeface="Times New Roman"/>
                <a:cs typeface="Times New Roman"/>
              </a:rPr>
              <a:t>WiFi</a:t>
            </a:r>
            <a:r>
              <a:rPr lang="en-US" dirty="0">
                <a:latin typeface="Times New Roman"/>
                <a:cs typeface="Times New Roman"/>
              </a:rPr>
              <a:t> APs around campus to find a matching AP MAC address.</a:t>
            </a:r>
          </a:p>
          <a:p>
            <a:r>
              <a:rPr lang="en-US" dirty="0">
                <a:latin typeface="Times New Roman"/>
                <a:cs typeface="Times New Roman"/>
              </a:rPr>
              <a:t>Output of this part is a mapping from a ‘b’-class AP to its location (latitude, longitude, building name) with high accuracy</a:t>
            </a:r>
          </a:p>
          <a:p>
            <a:r>
              <a:rPr lang="en-US" dirty="0">
                <a:latin typeface="Times New Roman"/>
                <a:cs typeface="Times New Roman"/>
              </a:rPr>
              <a:t>If you do find any, repeat parts 1-3 for those APs and describe the similarities and differences with your previous observations.</a:t>
            </a:r>
          </a:p>
        </p:txBody>
      </p:sp>
    </p:spTree>
    <p:extLst>
      <p:ext uri="{BB962C8B-B14F-4D97-AF65-F5344CB8AC3E}">
        <p14:creationId xmlns:p14="http://schemas.microsoft.com/office/powerpoint/2010/main" val="3080118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52" y="1825625"/>
            <a:ext cx="11353800" cy="4351338"/>
          </a:xfrm>
        </p:spPr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The experiment relies on a few files available (zipped) here (</a:t>
            </a:r>
            <a:r>
              <a:rPr lang="en-US" dirty="0" err="1">
                <a:latin typeface="Times New Roman"/>
                <a:cs typeface="Times New Roman"/>
              </a:rPr>
              <a:t>UserMAC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anonymized</a:t>
            </a:r>
            <a:r>
              <a:rPr lang="en-US" dirty="0">
                <a:latin typeface="Times New Roman"/>
                <a:cs typeface="Times New Roman"/>
              </a:rPr>
              <a:t>):</a:t>
            </a:r>
          </a:p>
          <a:p>
            <a:r>
              <a:rPr lang="en-US" dirty="0">
                <a:latin typeface="Times New Roman"/>
                <a:cs typeface="Times New Roman"/>
                <a:hlinkClick r:id="rId2"/>
              </a:rPr>
              <a:t>https://www.dropbox.com/s/tfdlrh4zj0cfrsh/Experiments4ForClass.zip?dl=0</a:t>
            </a:r>
            <a:endParaRPr lang="en-US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597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Experiment: Networking Data Analytics</vt:lpstr>
      <vt:lpstr>Input.a</vt:lpstr>
      <vt:lpstr>Input.b</vt:lpstr>
      <vt:lpstr>Part 1</vt:lpstr>
      <vt:lpstr>Part 2</vt:lpstr>
      <vt:lpstr>Part 3</vt:lpstr>
      <vt:lpstr>Part 4 – Bonus fieldwork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Simulation Experiment (III): Networking Data Analytics</dc:title>
  <dc:creator>Babak Alipour</dc:creator>
  <cp:lastModifiedBy>Ahmed Helmy</cp:lastModifiedBy>
  <cp:revision>12</cp:revision>
  <dcterms:created xsi:type="dcterms:W3CDTF">2017-04-04T04:53:10Z</dcterms:created>
  <dcterms:modified xsi:type="dcterms:W3CDTF">2019-01-31T05:37:00Z</dcterms:modified>
</cp:coreProperties>
</file>