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3" r:id="rId8"/>
    <p:sldId id="264" r:id="rId9"/>
    <p:sldId id="265" r:id="rId10"/>
    <p:sldId id="266" r:id="rId11"/>
    <p:sldId id="267" r:id="rId12"/>
    <p:sldId id="26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1"/>
  </p:normalViewPr>
  <p:slideViewPr>
    <p:cSldViewPr snapToGrid="0" snapToObjects="1">
      <p:cViewPr varScale="1">
        <p:scale>
          <a:sx n="97" d="100"/>
          <a:sy n="97" d="100"/>
        </p:scale>
        <p:origin x="1448"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 Id="rId2"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 Id="rId2" Type="http://schemas.openxmlformats.org/officeDocument/2006/relationships/image" Target="../media/image6.emf"/><Relationship Id="rId3"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4C3069-0CDB-B84B-A669-7A4EFD3CEADF}" type="datetimeFigureOut">
              <a:rPr lang="en-US" smtClean="0"/>
              <a:t>1/31/18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C1780-C6B5-C047-9657-52D6DD8961C3}" type="slidenum">
              <a:rPr lang="en-US" smtClean="0"/>
              <a:t>‹#›</a:t>
            </a:fld>
            <a:endParaRPr lang="en-US"/>
          </a:p>
        </p:txBody>
      </p:sp>
    </p:spTree>
    <p:extLst>
      <p:ext uri="{BB962C8B-B14F-4D97-AF65-F5344CB8AC3E}">
        <p14:creationId xmlns:p14="http://schemas.microsoft.com/office/powerpoint/2010/main" val="1324401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5F59FF-A852-7742-AB1F-B0BFD3D3130A}" type="slidenum">
              <a:rPr lang="en-US" smtClean="0"/>
              <a:t>9</a:t>
            </a:fld>
            <a:endParaRPr lang="en-US"/>
          </a:p>
        </p:txBody>
      </p:sp>
    </p:spTree>
    <p:extLst>
      <p:ext uri="{BB962C8B-B14F-4D97-AF65-F5344CB8AC3E}">
        <p14:creationId xmlns:p14="http://schemas.microsoft.com/office/powerpoint/2010/main" val="544244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5F59FF-A852-7742-AB1F-B0BFD3D3130A}" type="slidenum">
              <a:rPr lang="en-US" smtClean="0"/>
              <a:t>10</a:t>
            </a:fld>
            <a:endParaRPr lang="en-US"/>
          </a:p>
        </p:txBody>
      </p:sp>
    </p:spTree>
    <p:extLst>
      <p:ext uri="{BB962C8B-B14F-4D97-AF65-F5344CB8AC3E}">
        <p14:creationId xmlns:p14="http://schemas.microsoft.com/office/powerpoint/2010/main" val="1862927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9453DE-2B57-EC46-AA6F-5F71F5217D3E}" type="datetimeFigureOut">
              <a:rPr lang="en-US" smtClean="0"/>
              <a:t>1/31/18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453DE-2B57-EC46-AA6F-5F71F5217D3E}" type="datetimeFigureOut">
              <a:rPr lang="en-US" smtClean="0"/>
              <a:t>1/31/18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453DE-2B57-EC46-AA6F-5F71F5217D3E}" type="datetimeFigureOut">
              <a:rPr lang="en-US" smtClean="0"/>
              <a:t>1/31/18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453DE-2B57-EC46-AA6F-5F71F5217D3E}" type="datetimeFigureOut">
              <a:rPr lang="en-US" smtClean="0"/>
              <a:t>1/31/18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9453DE-2B57-EC46-AA6F-5F71F5217D3E}" type="datetimeFigureOut">
              <a:rPr lang="en-US" smtClean="0"/>
              <a:t>1/31/18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9453DE-2B57-EC46-AA6F-5F71F5217D3E}" type="datetimeFigureOut">
              <a:rPr lang="en-US" smtClean="0"/>
              <a:t>1/31/18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9453DE-2B57-EC46-AA6F-5F71F5217D3E}" type="datetimeFigureOut">
              <a:rPr lang="en-US" smtClean="0"/>
              <a:t>1/31/18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9453DE-2B57-EC46-AA6F-5F71F5217D3E}" type="datetimeFigureOut">
              <a:rPr lang="en-US" smtClean="0"/>
              <a:t>1/31/18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453DE-2B57-EC46-AA6F-5F71F5217D3E}" type="datetimeFigureOut">
              <a:rPr lang="en-US" smtClean="0"/>
              <a:t>1/31/18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453DE-2B57-EC46-AA6F-5F71F5217D3E}" type="datetimeFigureOut">
              <a:rPr lang="en-US" smtClean="0"/>
              <a:t>1/31/18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453DE-2B57-EC46-AA6F-5F71F5217D3E}" type="datetimeFigureOut">
              <a:rPr lang="en-US" smtClean="0"/>
              <a:t>1/31/18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8CEC1-2310-904D-84E5-F6D368EDB88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9453DE-2B57-EC46-AA6F-5F71F5217D3E}" type="datetimeFigureOut">
              <a:rPr lang="en-US" smtClean="0"/>
              <a:t>1/31/18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8CEC1-2310-904D-84E5-F6D368EDB88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oleObject3.bin"/><Relationship Id="rId5" Type="http://schemas.openxmlformats.org/officeDocument/2006/relationships/image" Target="../media/image5.emf"/><Relationship Id="rId6" Type="http://schemas.openxmlformats.org/officeDocument/2006/relationships/oleObject" Target="../embeddings/oleObject4.bin"/><Relationship Id="rId7" Type="http://schemas.openxmlformats.org/officeDocument/2006/relationships/image" Target="../media/image6.emf"/><Relationship Id="rId8" Type="http://schemas.openxmlformats.org/officeDocument/2006/relationships/oleObject" Target="../embeddings/oleObject5.bin"/><Relationship Id="rId9" Type="http://schemas.openxmlformats.org/officeDocument/2006/relationships/image" Target="../media/image7.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embeddings/oleObject1.bin"/><Relationship Id="rId5" Type="http://schemas.openxmlformats.org/officeDocument/2006/relationships/image" Target="../media/image3.emf"/><Relationship Id="rId6" Type="http://schemas.openxmlformats.org/officeDocument/2006/relationships/oleObject" Target="../embeddings/oleObject2.bin"/><Relationship Id="rId7"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92400"/>
            <a:ext cx="8463393" cy="1143000"/>
          </a:xfrm>
        </p:spPr>
        <p:txBody>
          <a:bodyPr>
            <a:normAutofit fontScale="90000"/>
          </a:bodyPr>
          <a:lstStyle/>
          <a:p>
            <a:r>
              <a:rPr lang="en-US" sz="3100" b="1" dirty="0" smtClean="0">
                <a:latin typeface="Times New Roman"/>
                <a:cs typeface="Times New Roman"/>
              </a:rPr>
              <a:t>CIS </a:t>
            </a:r>
            <a:r>
              <a:rPr lang="en-US" sz="3100" b="1" dirty="0" smtClean="0">
                <a:latin typeface="Times New Roman"/>
                <a:cs typeface="Times New Roman"/>
              </a:rPr>
              <a:t>4930/6930</a:t>
            </a:r>
            <a:r>
              <a:rPr lang="en-US" sz="3100" b="1" dirty="0" smtClean="0">
                <a:latin typeface="Times New Roman"/>
                <a:cs typeface="Times New Roman"/>
              </a:rPr>
              <a:t>, Spring </a:t>
            </a:r>
            <a:r>
              <a:rPr lang="en-US" sz="3100" b="1" dirty="0" smtClean="0">
                <a:latin typeface="Times New Roman"/>
                <a:cs typeface="Times New Roman"/>
              </a:rPr>
              <a:t>2018</a:t>
            </a:r>
            <a:r>
              <a:rPr lang="en-US" sz="3100" dirty="0" smtClean="0"/>
              <a:t/>
            </a:r>
            <a:br>
              <a:rPr lang="en-US" sz="3100" dirty="0" smtClean="0"/>
            </a:br>
            <a:r>
              <a:rPr lang="en-US" sz="3100" b="1" dirty="0" smtClean="0">
                <a:latin typeface="Times New Roman"/>
                <a:cs typeface="Times New Roman"/>
              </a:rPr>
              <a:t>Experiment 1: Encounter Tracing using Bluetooth</a:t>
            </a:r>
            <a:r>
              <a:rPr lang="en-US" sz="3100" dirty="0" smtClean="0">
                <a:latin typeface="Times New Roman"/>
                <a:cs typeface="Times New Roman"/>
              </a:rPr>
              <a:t/>
            </a:r>
            <a:br>
              <a:rPr lang="en-US" sz="3100" dirty="0" smtClean="0">
                <a:latin typeface="Times New Roman"/>
                <a:cs typeface="Times New Roman"/>
              </a:rPr>
            </a:br>
            <a:r>
              <a:rPr lang="en-US" sz="2700" dirty="0" smtClean="0">
                <a:latin typeface="Times New Roman"/>
                <a:cs typeface="Times New Roman"/>
              </a:rPr>
              <a:t>Due Date</a:t>
            </a:r>
            <a:r>
              <a:rPr lang="en-US" sz="2700" dirty="0" smtClean="0">
                <a:latin typeface="Times New Roman"/>
                <a:cs typeface="Times New Roman"/>
              </a:rPr>
              <a:t>: Feb 19, beginning of class </a:t>
            </a:r>
            <a:br>
              <a:rPr lang="en-US" sz="2700" dirty="0" smtClean="0">
                <a:latin typeface="Times New Roman"/>
                <a:cs typeface="Times New Roman"/>
              </a:rPr>
            </a:br>
            <a:r>
              <a:rPr lang="en-US" sz="2700" dirty="0" smtClean="0">
                <a:latin typeface="Times New Roman"/>
                <a:cs typeface="Times New Roman"/>
              </a:rPr>
              <a:t>Ph.D. student lead: </a:t>
            </a:r>
            <a:r>
              <a:rPr lang="en-US" sz="2700" dirty="0" err="1" smtClean="0">
                <a:latin typeface="Times New Roman"/>
                <a:cs typeface="Times New Roman"/>
              </a:rPr>
              <a:t>Mimonah</a:t>
            </a:r>
            <a:r>
              <a:rPr lang="en-US" sz="2700" dirty="0" smtClean="0">
                <a:latin typeface="Times New Roman"/>
                <a:cs typeface="Times New Roman"/>
              </a:rPr>
              <a:t> Al-</a:t>
            </a:r>
            <a:r>
              <a:rPr lang="en-US" sz="2700" dirty="0" err="1" smtClean="0">
                <a:latin typeface="Times New Roman"/>
                <a:cs typeface="Times New Roman"/>
              </a:rPr>
              <a:t>Qathrady</a:t>
            </a:r>
            <a:r>
              <a:rPr lang="en-US" sz="2700" dirty="0" smtClean="0">
                <a:latin typeface="Times New Roman"/>
                <a:cs typeface="Times New Roman"/>
              </a:rPr>
              <a:t/>
            </a:r>
            <a:br>
              <a:rPr lang="en-US" sz="2700" dirty="0" smtClean="0">
                <a:latin typeface="Times New Roman"/>
                <a:cs typeface="Times New Roman"/>
              </a:rPr>
            </a:br>
            <a:r>
              <a:rPr lang="en-US" sz="2200" dirty="0" smtClean="0">
                <a:latin typeface="Times New Roman"/>
                <a:cs typeface="Times New Roman"/>
              </a:rPr>
              <a:t>Instructor: Ahmed Helmy</a:t>
            </a:r>
            <a:r>
              <a:rPr lang="en-US" sz="2200" dirty="0" smtClean="0"/>
              <a:t/>
            </a:r>
            <a:br>
              <a:rPr lang="en-US" sz="2200" dirty="0" smtClean="0"/>
            </a:br>
            <a:endParaRPr lang="en-US" sz="2200" dirty="0"/>
          </a:p>
        </p:txBody>
      </p:sp>
      <p:sp>
        <p:nvSpPr>
          <p:cNvPr id="5" name="Content Placeholder 4"/>
          <p:cNvSpPr>
            <a:spLocks noGrp="1"/>
          </p:cNvSpPr>
          <p:nvPr>
            <p:ph idx="1"/>
          </p:nvPr>
        </p:nvSpPr>
        <p:spPr>
          <a:xfrm>
            <a:off x="457200" y="1835400"/>
            <a:ext cx="8229600" cy="4525963"/>
          </a:xfrm>
        </p:spPr>
        <p:txBody>
          <a:bodyPr>
            <a:normAutofit fontScale="62500" lnSpcReduction="20000"/>
          </a:bodyPr>
          <a:lstStyle/>
          <a:p>
            <a:r>
              <a:rPr lang="en-US" dirty="0" smtClean="0"/>
              <a:t> </a:t>
            </a:r>
            <a:endParaRPr lang="en-US" dirty="0"/>
          </a:p>
          <a:p>
            <a:r>
              <a:rPr lang="en-US" dirty="0">
                <a:latin typeface="Times New Roman" charset="0"/>
                <a:ea typeface="Times New Roman" charset="0"/>
                <a:cs typeface="Times New Roman" charset="0"/>
              </a:rPr>
              <a:t>[Note: typically experiments are done in groups, usually the same groups as the project group. One report is to be submitted per group. Several groups can work together especially when more than one device is needed, but will submit different reports (and can refer to and credit one another).]</a:t>
            </a:r>
          </a:p>
          <a:p>
            <a:r>
              <a:rPr lang="en-US" b="1" dirty="0">
                <a:latin typeface="Times New Roman"/>
                <a:cs typeface="Times New Roman"/>
              </a:rPr>
              <a:t> </a:t>
            </a:r>
            <a:endParaRPr lang="en-US" dirty="0">
              <a:latin typeface="Times New Roman"/>
              <a:cs typeface="Times New Roman"/>
            </a:endParaRPr>
          </a:p>
          <a:p>
            <a:r>
              <a:rPr lang="en-US" b="1" dirty="0" smtClean="0">
                <a:latin typeface="Times New Roman"/>
                <a:cs typeface="Times New Roman"/>
              </a:rPr>
              <a:t>Introduction</a:t>
            </a:r>
            <a:endParaRPr lang="en-US" dirty="0" smtClean="0">
              <a:latin typeface="Times New Roman"/>
              <a:cs typeface="Times New Roman"/>
            </a:endParaRPr>
          </a:p>
          <a:p>
            <a:r>
              <a:rPr lang="en-US" dirty="0">
                <a:latin typeface="Times New Roman"/>
                <a:cs typeface="Times New Roman"/>
              </a:rPr>
              <a:t>The goal of this experiment is to gain hands-on experience in collecting Bluetooth encounter traces using classic Bluetooth and Low Energy Bluetooth.</a:t>
            </a:r>
          </a:p>
          <a:p>
            <a:r>
              <a:rPr lang="en-US" dirty="0">
                <a:latin typeface="Times New Roman"/>
                <a:cs typeface="Times New Roman"/>
              </a:rPr>
              <a:t> </a:t>
            </a:r>
          </a:p>
          <a:p>
            <a:r>
              <a:rPr lang="en-US" dirty="0">
                <a:latin typeface="Times New Roman"/>
                <a:cs typeface="Times New Roman"/>
              </a:rPr>
              <a:t>The experiment consists of two parts: 1- simple trace collection and 2- collecting encounters scenarios between two specific devices.  </a:t>
            </a:r>
          </a:p>
          <a:p>
            <a:r>
              <a:rPr lang="en-US" dirty="0">
                <a:latin typeface="Times New Roman"/>
                <a:cs typeface="Times New Roman"/>
              </a:rPr>
              <a:t>Three applications are needed: a. Classic Bluetooth Scanner, </a:t>
            </a:r>
            <a:r>
              <a:rPr lang="en-US" dirty="0" err="1">
                <a:latin typeface="Times New Roman"/>
                <a:cs typeface="Times New Roman"/>
              </a:rPr>
              <a:t>b</a:t>
            </a:r>
            <a:r>
              <a:rPr lang="en-US" dirty="0">
                <a:latin typeface="Times New Roman"/>
                <a:cs typeface="Times New Roman"/>
              </a:rPr>
              <a:t>. Bluetooth Low Energy Advertiser and </a:t>
            </a:r>
            <a:r>
              <a:rPr lang="en-US" dirty="0" err="1">
                <a:latin typeface="Times New Roman"/>
                <a:cs typeface="Times New Roman"/>
              </a:rPr>
              <a:t>c</a:t>
            </a:r>
            <a:r>
              <a:rPr lang="en-US" dirty="0">
                <a:latin typeface="Times New Roman"/>
                <a:cs typeface="Times New Roman"/>
              </a:rPr>
              <a:t>. Scanner.</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4000" dirty="0"/>
          </a:p>
        </p:txBody>
      </p:sp>
      <p:sp>
        <p:nvSpPr>
          <p:cNvPr id="3" name="Content Placeholder 2"/>
          <p:cNvSpPr>
            <a:spLocks noGrp="1"/>
          </p:cNvSpPr>
          <p:nvPr>
            <p:ph idx="1"/>
          </p:nvPr>
        </p:nvSpPr>
        <p:spPr>
          <a:xfrm>
            <a:off x="205431" y="1320090"/>
            <a:ext cx="8481369" cy="4525963"/>
          </a:xfrm>
        </p:spPr>
        <p:txBody>
          <a:bodyPr>
            <a:normAutofit/>
          </a:bodyPr>
          <a:lstStyle/>
          <a:p>
            <a:pPr marL="0" indent="0">
              <a:buNone/>
            </a:pPr>
            <a:r>
              <a:rPr lang="en-US" sz="2800" b="1" i="1" dirty="0" smtClean="0">
                <a:solidFill>
                  <a:srgbClr val="800000"/>
                </a:solidFill>
                <a:latin typeface="Times New Roman"/>
                <a:cs typeface="Times New Roman"/>
              </a:rPr>
              <a:t>Android Beacons Library</a:t>
            </a:r>
            <a:r>
              <a:rPr lang="en-US" sz="2800" b="1" dirty="0" smtClean="0">
                <a:solidFill>
                  <a:srgbClr val="800000"/>
                </a:solidFill>
                <a:latin typeface="Times New Roman"/>
                <a:cs typeface="Times New Roman"/>
              </a:rPr>
              <a:t>:</a:t>
            </a:r>
            <a:endParaRPr lang="en-US" sz="2800" dirty="0" smtClean="0"/>
          </a:p>
          <a:p>
            <a:pPr marL="0" indent="0">
              <a:buNone/>
            </a:pPr>
            <a:endParaRPr lang="en-US" dirty="0" smtClean="0"/>
          </a:p>
          <a:p>
            <a:pPr marL="0" indent="0">
              <a:buNone/>
            </a:pPr>
            <a:endParaRPr lang="en-US" sz="1100" dirty="0"/>
          </a:p>
          <a:p>
            <a:pPr marL="0" indent="0">
              <a:buNone/>
            </a:pPr>
            <a:r>
              <a:rPr lang="en-US" sz="2000" i="1" dirty="0" smtClean="0"/>
              <a:t>A,B </a:t>
            </a:r>
            <a:r>
              <a:rPr lang="en-US" sz="2000" dirty="0" smtClean="0"/>
              <a:t>and </a:t>
            </a:r>
            <a:r>
              <a:rPr lang="en-US" sz="2000" i="1" dirty="0" smtClean="0"/>
              <a:t>C</a:t>
            </a:r>
            <a:r>
              <a:rPr lang="en-US" sz="2000" dirty="0" smtClean="0"/>
              <a:t> are constants</a:t>
            </a:r>
            <a:r>
              <a:rPr lang="en-US" sz="2000" i="1" dirty="0" smtClean="0"/>
              <a:t>, r =RSSI</a:t>
            </a:r>
            <a:r>
              <a:rPr lang="en-US" sz="2000" dirty="0" smtClean="0"/>
              <a:t>, and </a:t>
            </a:r>
            <a:r>
              <a:rPr lang="en-US" sz="2000" i="1" dirty="0" smtClean="0"/>
              <a:t>t</a:t>
            </a:r>
            <a:r>
              <a:rPr lang="en-US" sz="2000" dirty="0" smtClean="0"/>
              <a:t> is the average </a:t>
            </a:r>
            <a:r>
              <a:rPr lang="en-US" sz="2000" i="1" dirty="0" smtClean="0"/>
              <a:t>RSSI</a:t>
            </a:r>
            <a:r>
              <a:rPr lang="en-US" sz="2000" dirty="0" smtClean="0"/>
              <a:t>, when devices are one 	meter apart.</a:t>
            </a:r>
            <a:endParaRPr lang="en-US" sz="2400" dirty="0"/>
          </a:p>
          <a:p>
            <a:r>
              <a:rPr lang="en-US" sz="2400" b="1" dirty="0" smtClean="0"/>
              <a:t>New (Most Recent Version)-2017</a:t>
            </a:r>
          </a:p>
          <a:p>
            <a:pPr marL="0" indent="0">
              <a:buNone/>
            </a:pPr>
            <a:endParaRPr lang="en-US" dirty="0"/>
          </a:p>
          <a:p>
            <a:pPr marL="0" indent="0">
              <a:buNone/>
            </a:pPr>
            <a:endParaRPr lang="en-US" dirty="0" smtClean="0"/>
          </a:p>
          <a:p>
            <a:r>
              <a:rPr lang="en-US" sz="2400" b="1" dirty="0" smtClean="0"/>
              <a:t>Old (Previous Research)-2015</a:t>
            </a:r>
            <a:endParaRPr lang="en-US" sz="2400" b="1" dirty="0"/>
          </a:p>
          <a:p>
            <a:pPr marL="0" indent="0">
              <a:buNone/>
            </a:pPr>
            <a:endParaRPr lang="en-US" dirty="0" smtClean="0"/>
          </a:p>
          <a:p>
            <a:pPr marL="0" indent="0">
              <a:buNone/>
            </a:pPr>
            <a:endParaRPr lang="en-US" dirty="0" smtClean="0"/>
          </a:p>
        </p:txBody>
      </p:sp>
      <p:graphicFrame>
        <p:nvGraphicFramePr>
          <p:cNvPr id="6" name="Object 5"/>
          <p:cNvGraphicFramePr>
            <a:graphicFrameLocks noChangeAspect="1"/>
          </p:cNvGraphicFramePr>
          <p:nvPr>
            <p:extLst/>
          </p:nvPr>
        </p:nvGraphicFramePr>
        <p:xfrm>
          <a:off x="2943225" y="1766888"/>
          <a:ext cx="2865737" cy="873125"/>
        </p:xfrm>
        <a:graphic>
          <a:graphicData uri="http://schemas.openxmlformats.org/presentationml/2006/ole">
            <mc:AlternateContent xmlns:mc="http://schemas.openxmlformats.org/markup-compatibility/2006">
              <mc:Choice xmlns:v="urn:schemas-microsoft-com:vml" Requires="v">
                <p:oleObj spid="_x0000_s2052" name="Equation" r:id="rId4" imgW="1562100" imgH="622300" progId="Equation.3">
                  <p:embed/>
                </p:oleObj>
              </mc:Choice>
              <mc:Fallback>
                <p:oleObj name="Equation" r:id="rId4" imgW="1562100" imgH="622300" progId="Equation.3">
                  <p:embed/>
                  <p:pic>
                    <p:nvPicPr>
                      <p:cNvPr id="0" name=""/>
                      <p:cNvPicPr/>
                      <p:nvPr/>
                    </p:nvPicPr>
                    <p:blipFill>
                      <a:blip r:embed="rId5"/>
                      <a:stretch>
                        <a:fillRect/>
                      </a:stretch>
                    </p:blipFill>
                    <p:spPr>
                      <a:xfrm>
                        <a:off x="2943225" y="1766888"/>
                        <a:ext cx="2865737" cy="873125"/>
                      </a:xfrm>
                      <a:prstGeom prst="rect">
                        <a:avLst/>
                      </a:prstGeom>
                    </p:spPr>
                  </p:pic>
                </p:oleObj>
              </mc:Fallback>
            </mc:AlternateContent>
          </a:graphicData>
        </a:graphic>
      </p:graphicFrame>
      <p:graphicFrame>
        <p:nvGraphicFramePr>
          <p:cNvPr id="8" name="Object 7"/>
          <p:cNvGraphicFramePr>
            <a:graphicFrameLocks noChangeAspect="1"/>
          </p:cNvGraphicFramePr>
          <p:nvPr>
            <p:extLst/>
          </p:nvPr>
        </p:nvGraphicFramePr>
        <p:xfrm>
          <a:off x="3124200" y="5449888"/>
          <a:ext cx="3321050" cy="892175"/>
        </p:xfrm>
        <a:graphic>
          <a:graphicData uri="http://schemas.openxmlformats.org/presentationml/2006/ole">
            <mc:AlternateContent xmlns:mc="http://schemas.openxmlformats.org/markup-compatibility/2006">
              <mc:Choice xmlns:v="urn:schemas-microsoft-com:vml" Requires="v">
                <p:oleObj spid="_x0000_s2053" name="Equation" r:id="rId6" imgW="2768600" imgH="635000" progId="Equation.3">
                  <p:embed/>
                </p:oleObj>
              </mc:Choice>
              <mc:Fallback>
                <p:oleObj name="Equation" r:id="rId6" imgW="2768600" imgH="635000" progId="Equation.3">
                  <p:embed/>
                  <p:pic>
                    <p:nvPicPr>
                      <p:cNvPr id="0" name=""/>
                      <p:cNvPicPr/>
                      <p:nvPr/>
                    </p:nvPicPr>
                    <p:blipFill>
                      <a:blip r:embed="rId7"/>
                      <a:stretch>
                        <a:fillRect/>
                      </a:stretch>
                    </p:blipFill>
                    <p:spPr>
                      <a:xfrm>
                        <a:off x="3124200" y="5449888"/>
                        <a:ext cx="3321050" cy="892175"/>
                      </a:xfrm>
                      <a:prstGeom prst="rect">
                        <a:avLst/>
                      </a:prstGeom>
                    </p:spPr>
                  </p:pic>
                </p:oleObj>
              </mc:Fallback>
            </mc:AlternateContent>
          </a:graphicData>
        </a:graphic>
      </p:graphicFrame>
      <p:graphicFrame>
        <p:nvGraphicFramePr>
          <p:cNvPr id="9" name="Object 8"/>
          <p:cNvGraphicFramePr>
            <a:graphicFrameLocks noChangeAspect="1"/>
          </p:cNvGraphicFramePr>
          <p:nvPr>
            <p:extLst/>
          </p:nvPr>
        </p:nvGraphicFramePr>
        <p:xfrm>
          <a:off x="2943225" y="3913188"/>
          <a:ext cx="3502025" cy="892175"/>
        </p:xfrm>
        <a:graphic>
          <a:graphicData uri="http://schemas.openxmlformats.org/presentationml/2006/ole">
            <mc:AlternateContent xmlns:mc="http://schemas.openxmlformats.org/markup-compatibility/2006">
              <mc:Choice xmlns:v="urn:schemas-microsoft-com:vml" Requires="v">
                <p:oleObj spid="_x0000_s2054" name="Equation" r:id="rId8" imgW="2921000" imgH="635000" progId="Equation.3">
                  <p:embed/>
                </p:oleObj>
              </mc:Choice>
              <mc:Fallback>
                <p:oleObj name="Equation" r:id="rId8" imgW="2921000" imgH="635000" progId="Equation.3">
                  <p:embed/>
                  <p:pic>
                    <p:nvPicPr>
                      <p:cNvPr id="0" name=""/>
                      <p:cNvPicPr/>
                      <p:nvPr/>
                    </p:nvPicPr>
                    <p:blipFill>
                      <a:blip r:embed="rId9"/>
                      <a:stretch>
                        <a:fillRect/>
                      </a:stretch>
                    </p:blipFill>
                    <p:spPr>
                      <a:xfrm>
                        <a:off x="2943225" y="3913188"/>
                        <a:ext cx="3502025" cy="892175"/>
                      </a:xfrm>
                      <a:prstGeom prst="rect">
                        <a:avLst/>
                      </a:prstGeom>
                    </p:spPr>
                  </p:pic>
                </p:oleObj>
              </mc:Fallback>
            </mc:AlternateContent>
          </a:graphicData>
        </a:graphic>
      </p:graphicFrame>
      <p:sp>
        <p:nvSpPr>
          <p:cNvPr id="7" name="Oval 6"/>
          <p:cNvSpPr/>
          <p:nvPr/>
        </p:nvSpPr>
        <p:spPr>
          <a:xfrm>
            <a:off x="3694805" y="4092030"/>
            <a:ext cx="780650" cy="52623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5748487" y="4092030"/>
            <a:ext cx="780650" cy="52623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5141403" y="3740786"/>
            <a:ext cx="780650" cy="52623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5373687" y="5306187"/>
            <a:ext cx="780650" cy="526234"/>
          </a:xfrm>
          <a:prstGeom prst="ellipse">
            <a:avLst/>
          </a:prstGeom>
          <a:noFill/>
          <a:ln>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3847205" y="5599929"/>
            <a:ext cx="780650" cy="526234"/>
          </a:xfrm>
          <a:prstGeom prst="ellipse">
            <a:avLst/>
          </a:prstGeom>
          <a:noFill/>
          <a:ln>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5808962" y="5712294"/>
            <a:ext cx="780650" cy="526234"/>
          </a:xfrm>
          <a:prstGeom prst="ellipse">
            <a:avLst/>
          </a:prstGeom>
          <a:noFill/>
          <a:ln>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5753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latin typeface="Times New Roman" charset="0"/>
                <a:ea typeface="Times New Roman" charset="0"/>
                <a:cs typeface="Times New Roman" charset="0"/>
              </a:rPr>
              <a:t>Part IV: Constructing a Mobility Scenario from scanned RSSI and TX power</a:t>
            </a:r>
            <a:r>
              <a:rPr lang="en-US" dirty="0"/>
              <a:t/>
            </a:r>
            <a:br>
              <a:rPr lang="en-US" dirty="0"/>
            </a:br>
            <a:endParaRPr lang="en-US" dirty="0"/>
          </a:p>
        </p:txBody>
      </p:sp>
      <p:sp>
        <p:nvSpPr>
          <p:cNvPr id="3" name="Content Placeholder 2"/>
          <p:cNvSpPr>
            <a:spLocks noGrp="1"/>
          </p:cNvSpPr>
          <p:nvPr>
            <p:ph idx="1"/>
          </p:nvPr>
        </p:nvSpPr>
        <p:spPr>
          <a:xfrm>
            <a:off x="238539" y="1205948"/>
            <a:ext cx="8666921" cy="5287617"/>
          </a:xfrm>
        </p:spPr>
        <p:txBody>
          <a:bodyPr>
            <a:normAutofit fontScale="55000" lnSpcReduction="20000"/>
          </a:bodyPr>
          <a:lstStyle/>
          <a:p>
            <a:r>
              <a:rPr lang="en-US" dirty="0">
                <a:latin typeface="Times New Roman" charset="0"/>
                <a:ea typeface="Times New Roman" charset="0"/>
                <a:cs typeface="Times New Roman" charset="0"/>
              </a:rPr>
              <a:t>Assume </a:t>
            </a:r>
            <a:r>
              <a:rPr lang="en-US" i="1" dirty="0">
                <a:latin typeface="Times New Roman" charset="0"/>
                <a:ea typeface="Times New Roman" charset="0"/>
                <a:cs typeface="Times New Roman" charset="0"/>
              </a:rPr>
              <a:t>Z</a:t>
            </a:r>
            <a:r>
              <a:rPr lang="en-US" dirty="0">
                <a:latin typeface="Times New Roman" charset="0"/>
                <a:ea typeface="Times New Roman" charset="0"/>
                <a:cs typeface="Times New Roman" charset="0"/>
              </a:rPr>
              <a:t>, </a:t>
            </a:r>
            <a:r>
              <a:rPr lang="en-US" i="1" dirty="0">
                <a:latin typeface="Times New Roman" charset="0"/>
                <a:ea typeface="Times New Roman" charset="0"/>
                <a:cs typeface="Times New Roman" charset="0"/>
              </a:rPr>
              <a:t>X</a:t>
            </a:r>
            <a:r>
              <a:rPr lang="en-US" dirty="0">
                <a:latin typeface="Times New Roman" charset="0"/>
                <a:ea typeface="Times New Roman" charset="0"/>
                <a:cs typeface="Times New Roman" charset="0"/>
              </a:rPr>
              <a:t> and </a:t>
            </a:r>
            <a:r>
              <a:rPr lang="en-US" i="1" dirty="0">
                <a:latin typeface="Times New Roman" charset="0"/>
                <a:ea typeface="Times New Roman" charset="0"/>
                <a:cs typeface="Times New Roman" charset="0"/>
              </a:rPr>
              <a:t>Y</a:t>
            </a:r>
            <a:r>
              <a:rPr lang="en-US" dirty="0">
                <a:latin typeface="Times New Roman" charset="0"/>
                <a:ea typeface="Times New Roman" charset="0"/>
                <a:cs typeface="Times New Roman" charset="0"/>
              </a:rPr>
              <a:t> are location points. The distance between X to Z or Y should be more than M meters. </a:t>
            </a:r>
            <a:endParaRPr lang="en-US" dirty="0" smtClean="0">
              <a:latin typeface="Times New Roman" charset="0"/>
              <a:ea typeface="Times New Roman" charset="0"/>
              <a:cs typeface="Times New Roman" charset="0"/>
            </a:endParaRPr>
          </a:p>
          <a:p>
            <a:pPr marL="0" indent="0">
              <a:buNone/>
            </a:pPr>
            <a:r>
              <a:rPr lang="en-US" i="1" dirty="0">
                <a:latin typeface="Times New Roman" charset="0"/>
                <a:ea typeface="Times New Roman" charset="0"/>
                <a:cs typeface="Times New Roman" charset="0"/>
              </a:rPr>
              <a:t>	</a:t>
            </a:r>
            <a:r>
              <a:rPr lang="en-US" i="1" dirty="0" smtClean="0">
                <a:latin typeface="Times New Roman" charset="0"/>
                <a:ea typeface="Times New Roman" charset="0"/>
                <a:cs typeface="Times New Roman" charset="0"/>
              </a:rPr>
              <a:t>		Z</a:t>
            </a:r>
            <a:r>
              <a:rPr lang="en-US" dirty="0" smtClean="0">
                <a:latin typeface="Times New Roman" charset="0"/>
                <a:ea typeface="Times New Roman" charset="0"/>
                <a:cs typeface="Times New Roman" charset="0"/>
              </a:rPr>
              <a:t>-</a:t>
            </a:r>
            <a:r>
              <a:rPr lang="en-US" dirty="0">
                <a:latin typeface="Times New Roman" charset="0"/>
                <a:ea typeface="Times New Roman" charset="0"/>
                <a:cs typeface="Times New Roman" charset="0"/>
              </a:rPr>
              <a:t>--------------------- </a:t>
            </a:r>
            <a:r>
              <a:rPr lang="en-US" i="1" dirty="0">
                <a:latin typeface="Times New Roman" charset="0"/>
                <a:ea typeface="Times New Roman" charset="0"/>
                <a:cs typeface="Times New Roman" charset="0"/>
              </a:rPr>
              <a:t>X</a:t>
            </a:r>
            <a:r>
              <a:rPr lang="en-US" dirty="0">
                <a:latin typeface="Times New Roman" charset="0"/>
                <a:ea typeface="Times New Roman" charset="0"/>
                <a:cs typeface="Times New Roman" charset="0"/>
              </a:rPr>
              <a:t>-----------------------</a:t>
            </a:r>
            <a:r>
              <a:rPr lang="en-US" i="1" dirty="0">
                <a:latin typeface="Times New Roman" charset="0"/>
                <a:ea typeface="Times New Roman" charset="0"/>
                <a:cs typeface="Times New Roman" charset="0"/>
              </a:rPr>
              <a:t>Y</a:t>
            </a:r>
            <a:r>
              <a:rPr lang="en-US" dirty="0">
                <a:latin typeface="Times New Roman" charset="0"/>
                <a:ea typeface="Times New Roman" charset="0"/>
                <a:cs typeface="Times New Roman" charset="0"/>
              </a:rPr>
              <a:t> </a:t>
            </a:r>
          </a:p>
          <a:p>
            <a:r>
              <a:rPr lang="en-US" dirty="0">
                <a:latin typeface="Times New Roman" charset="0"/>
                <a:ea typeface="Times New Roman" charset="0"/>
                <a:cs typeface="Times New Roman" charset="0"/>
              </a:rPr>
              <a:t> </a:t>
            </a:r>
          </a:p>
          <a:p>
            <a:r>
              <a:rPr lang="en-US" dirty="0">
                <a:latin typeface="Times New Roman" charset="0"/>
                <a:ea typeface="Times New Roman" charset="0"/>
                <a:cs typeface="Times New Roman" charset="0"/>
              </a:rPr>
              <a:t>Place the Scanner on </a:t>
            </a:r>
            <a:r>
              <a:rPr lang="en-US" i="1" dirty="0">
                <a:latin typeface="Times New Roman" charset="0"/>
                <a:ea typeface="Times New Roman" charset="0"/>
                <a:cs typeface="Times New Roman" charset="0"/>
              </a:rPr>
              <a:t>X</a:t>
            </a:r>
            <a:r>
              <a:rPr lang="en-US" dirty="0">
                <a:latin typeface="Times New Roman" charset="0"/>
                <a:ea typeface="Times New Roman" charset="0"/>
                <a:cs typeface="Times New Roman" charset="0"/>
              </a:rPr>
              <a:t>, and use the advertiser to preform the following mobility scenarios.</a:t>
            </a:r>
          </a:p>
          <a:p>
            <a:r>
              <a:rPr lang="en-US" dirty="0">
                <a:latin typeface="Times New Roman" charset="0"/>
                <a:ea typeface="Times New Roman" charset="0"/>
                <a:cs typeface="Times New Roman" charset="0"/>
              </a:rPr>
              <a:t> </a:t>
            </a:r>
          </a:p>
          <a:p>
            <a:r>
              <a:rPr lang="en-US" i="1" dirty="0">
                <a:latin typeface="Times New Roman" charset="0"/>
                <a:ea typeface="Times New Roman" charset="0"/>
                <a:cs typeface="Times New Roman" charset="0"/>
              </a:rPr>
              <a:t>Scenario 1: </a:t>
            </a:r>
            <a:endParaRPr lang="en-US" dirty="0">
              <a:latin typeface="Times New Roman" charset="0"/>
              <a:ea typeface="Times New Roman" charset="0"/>
              <a:cs typeface="Times New Roman" charset="0"/>
            </a:endParaRPr>
          </a:p>
          <a:p>
            <a:r>
              <a:rPr lang="en-US" dirty="0">
                <a:latin typeface="Times New Roman" charset="0"/>
                <a:ea typeface="Times New Roman" charset="0"/>
                <a:cs typeface="Times New Roman" charset="0"/>
              </a:rPr>
              <a:t>Walk in normal speed from points (</a:t>
            </a:r>
            <a:r>
              <a:rPr lang="en-US" i="1" dirty="0">
                <a:latin typeface="Times New Roman" charset="0"/>
                <a:ea typeface="Times New Roman" charset="0"/>
                <a:cs typeface="Times New Roman" charset="0"/>
              </a:rPr>
              <a:t>Z</a:t>
            </a:r>
            <a:r>
              <a:rPr lang="en-US" dirty="0">
                <a:latin typeface="Times New Roman" charset="0"/>
                <a:ea typeface="Times New Roman" charset="0"/>
                <a:cs typeface="Times New Roman" charset="0"/>
              </a:rPr>
              <a:t> to </a:t>
            </a:r>
            <a:r>
              <a:rPr lang="en-US" i="1" dirty="0">
                <a:latin typeface="Times New Roman" charset="0"/>
                <a:ea typeface="Times New Roman" charset="0"/>
                <a:cs typeface="Times New Roman" charset="0"/>
              </a:rPr>
              <a:t>Y</a:t>
            </a:r>
            <a:r>
              <a:rPr lang="en-US" dirty="0">
                <a:latin typeface="Times New Roman" charset="0"/>
                <a:ea typeface="Times New Roman" charset="0"/>
                <a:cs typeface="Times New Roman" charset="0"/>
              </a:rPr>
              <a:t>), without stopping. </a:t>
            </a:r>
          </a:p>
          <a:p>
            <a:r>
              <a:rPr lang="en-US" dirty="0">
                <a:latin typeface="Times New Roman" charset="0"/>
                <a:ea typeface="Times New Roman" charset="0"/>
                <a:cs typeface="Times New Roman" charset="0"/>
              </a:rPr>
              <a:t> </a:t>
            </a:r>
          </a:p>
          <a:p>
            <a:r>
              <a:rPr lang="en-US" i="1" dirty="0">
                <a:latin typeface="Times New Roman" charset="0"/>
                <a:ea typeface="Times New Roman" charset="0"/>
                <a:cs typeface="Times New Roman" charset="0"/>
              </a:rPr>
              <a:t>Scenario 2: </a:t>
            </a:r>
            <a:endParaRPr lang="en-US" dirty="0">
              <a:latin typeface="Times New Roman" charset="0"/>
              <a:ea typeface="Times New Roman" charset="0"/>
              <a:cs typeface="Times New Roman" charset="0"/>
            </a:endParaRPr>
          </a:p>
          <a:p>
            <a:r>
              <a:rPr lang="en-US" dirty="0">
                <a:latin typeface="Times New Roman" charset="0"/>
                <a:ea typeface="Times New Roman" charset="0"/>
                <a:cs typeface="Times New Roman" charset="0"/>
              </a:rPr>
              <a:t>In this scenario, stop at </a:t>
            </a:r>
            <a:r>
              <a:rPr lang="en-US" i="1" dirty="0">
                <a:latin typeface="Times New Roman" charset="0"/>
                <a:ea typeface="Times New Roman" charset="0"/>
                <a:cs typeface="Times New Roman" charset="0"/>
              </a:rPr>
              <a:t>X</a:t>
            </a:r>
            <a:r>
              <a:rPr lang="en-US" dirty="0">
                <a:latin typeface="Times New Roman" charset="0"/>
                <a:ea typeface="Times New Roman" charset="0"/>
                <a:cs typeface="Times New Roman" charset="0"/>
              </a:rPr>
              <a:t> for a period of time </a:t>
            </a:r>
            <a:r>
              <a:rPr lang="en-US" i="1" dirty="0">
                <a:latin typeface="Times New Roman" charset="0"/>
                <a:ea typeface="Times New Roman" charset="0"/>
                <a:cs typeface="Times New Roman" charset="0"/>
              </a:rPr>
              <a:t>P</a:t>
            </a:r>
            <a:r>
              <a:rPr lang="en-US" dirty="0">
                <a:latin typeface="Times New Roman" charset="0"/>
                <a:ea typeface="Times New Roman" charset="0"/>
                <a:cs typeface="Times New Roman" charset="0"/>
              </a:rPr>
              <a:t>; Let </a:t>
            </a:r>
            <a:r>
              <a:rPr lang="en-US" i="1" dirty="0">
                <a:latin typeface="Times New Roman" charset="0"/>
                <a:ea typeface="Times New Roman" charset="0"/>
                <a:cs typeface="Times New Roman" charset="0"/>
              </a:rPr>
              <a:t>P</a:t>
            </a:r>
            <a:r>
              <a:rPr lang="en-US" dirty="0">
                <a:latin typeface="Times New Roman" charset="0"/>
                <a:ea typeface="Times New Roman" charset="0"/>
                <a:cs typeface="Times New Roman" charset="0"/>
              </a:rPr>
              <a:t>= </a:t>
            </a:r>
            <a:r>
              <a:rPr lang="en-US" i="1" dirty="0">
                <a:latin typeface="Times New Roman" charset="0"/>
                <a:ea typeface="Times New Roman" charset="0"/>
                <a:cs typeface="Times New Roman" charset="0"/>
              </a:rPr>
              <a:t>M</a:t>
            </a:r>
            <a:r>
              <a:rPr lang="en-US" dirty="0">
                <a:latin typeface="Times New Roman" charset="0"/>
                <a:ea typeface="Times New Roman" charset="0"/>
                <a:cs typeface="Times New Roman" charset="0"/>
              </a:rPr>
              <a:t> minutes. Then, move to </a:t>
            </a:r>
            <a:r>
              <a:rPr lang="en-US" i="1" dirty="0">
                <a:latin typeface="Times New Roman" charset="0"/>
                <a:ea typeface="Times New Roman" charset="0"/>
                <a:cs typeface="Times New Roman" charset="0"/>
              </a:rPr>
              <a:t>Y</a:t>
            </a:r>
            <a:r>
              <a:rPr lang="en-US" dirty="0">
                <a:latin typeface="Times New Roman" charset="0"/>
                <a:ea typeface="Times New Roman" charset="0"/>
                <a:cs typeface="Times New Roman" charset="0"/>
              </a:rPr>
              <a:t>]</a:t>
            </a:r>
          </a:p>
          <a:p>
            <a:r>
              <a:rPr lang="en-US" dirty="0">
                <a:latin typeface="Times New Roman" charset="0"/>
                <a:ea typeface="Times New Roman" charset="0"/>
                <a:cs typeface="Times New Roman" charset="0"/>
              </a:rPr>
              <a:t> </a:t>
            </a:r>
          </a:p>
          <a:p>
            <a:r>
              <a:rPr lang="en-US" dirty="0">
                <a:latin typeface="Times New Roman" charset="0"/>
                <a:ea typeface="Times New Roman" charset="0"/>
                <a:cs typeface="Times New Roman" charset="0"/>
              </a:rPr>
              <a:t>- Run the above experiment several times using Classic Bluetooth. Then, run it using the </a:t>
            </a:r>
            <a:r>
              <a:rPr lang="en-US" i="1" dirty="0">
                <a:latin typeface="Times New Roman" charset="0"/>
                <a:ea typeface="Times New Roman" charset="0"/>
                <a:cs typeface="Times New Roman" charset="0"/>
              </a:rPr>
              <a:t>BLE</a:t>
            </a:r>
            <a:r>
              <a:rPr lang="en-US" dirty="0">
                <a:latin typeface="Times New Roman" charset="0"/>
                <a:ea typeface="Times New Roman" charset="0"/>
                <a:cs typeface="Times New Roman" charset="0"/>
              </a:rPr>
              <a:t> using a different </a:t>
            </a:r>
            <a:r>
              <a:rPr lang="en-US" i="1" dirty="0" err="1">
                <a:latin typeface="Times New Roman" charset="0"/>
                <a:ea typeface="Times New Roman" charset="0"/>
                <a:cs typeface="Times New Roman" charset="0"/>
              </a:rPr>
              <a:t>TX_power</a:t>
            </a:r>
            <a:r>
              <a:rPr lang="en-US" i="1" dirty="0">
                <a:latin typeface="Times New Roman" charset="0"/>
                <a:ea typeface="Times New Roman" charset="0"/>
                <a:cs typeface="Times New Roman" charset="0"/>
              </a:rPr>
              <a:t> </a:t>
            </a:r>
            <a:r>
              <a:rPr lang="en-US" dirty="0">
                <a:latin typeface="Times New Roman" charset="0"/>
                <a:ea typeface="Times New Roman" charset="0"/>
                <a:cs typeface="Times New Roman" charset="0"/>
              </a:rPr>
              <a:t>setting. </a:t>
            </a:r>
          </a:p>
          <a:p>
            <a:r>
              <a:rPr lang="en-US" dirty="0">
                <a:latin typeface="Times New Roman" charset="0"/>
                <a:ea typeface="Times New Roman" charset="0"/>
                <a:cs typeface="Times New Roman" charset="0"/>
              </a:rPr>
              <a:t> </a:t>
            </a:r>
          </a:p>
          <a:p>
            <a:r>
              <a:rPr lang="en-US" dirty="0">
                <a:latin typeface="Times New Roman" charset="0"/>
                <a:ea typeface="Times New Roman" charset="0"/>
                <a:cs typeface="Times New Roman" charset="0"/>
              </a:rPr>
              <a:t>- Explain how you can infer the scenarios using the </a:t>
            </a:r>
            <a:r>
              <a:rPr lang="en-US" i="1" dirty="0">
                <a:latin typeface="Times New Roman" charset="0"/>
                <a:ea typeface="Times New Roman" charset="0"/>
                <a:cs typeface="Times New Roman" charset="0"/>
              </a:rPr>
              <a:t>RSSI</a:t>
            </a:r>
            <a:r>
              <a:rPr lang="en-US" dirty="0">
                <a:latin typeface="Times New Roman" charset="0"/>
                <a:ea typeface="Times New Roman" charset="0"/>
                <a:cs typeface="Times New Roman" charset="0"/>
              </a:rPr>
              <a:t>. </a:t>
            </a:r>
          </a:p>
          <a:p>
            <a:r>
              <a:rPr lang="en-US" dirty="0">
                <a:latin typeface="Times New Roman" charset="0"/>
                <a:ea typeface="Times New Roman" charset="0"/>
                <a:cs typeface="Times New Roman" charset="0"/>
              </a:rPr>
              <a:t>- Is classic Bluetooth or BLE more accurate to construct the scenario? In case of </a:t>
            </a:r>
            <a:r>
              <a:rPr lang="en-US" i="1" dirty="0">
                <a:latin typeface="Times New Roman" charset="0"/>
                <a:ea typeface="Times New Roman" charset="0"/>
                <a:cs typeface="Times New Roman" charset="0"/>
              </a:rPr>
              <a:t>BLE</a:t>
            </a:r>
            <a:r>
              <a:rPr lang="en-US" dirty="0">
                <a:latin typeface="Times New Roman" charset="0"/>
                <a:ea typeface="Times New Roman" charset="0"/>
                <a:cs typeface="Times New Roman" charset="0"/>
              </a:rPr>
              <a:t>, which value of </a:t>
            </a:r>
            <a:r>
              <a:rPr lang="en-US" i="1" dirty="0" err="1">
                <a:latin typeface="Times New Roman" charset="0"/>
                <a:ea typeface="Times New Roman" charset="0"/>
                <a:cs typeface="Times New Roman" charset="0"/>
              </a:rPr>
              <a:t>TX_power</a:t>
            </a:r>
            <a:r>
              <a:rPr lang="en-US" dirty="0">
                <a:latin typeface="Times New Roman" charset="0"/>
                <a:ea typeface="Times New Roman" charset="0"/>
                <a:cs typeface="Times New Roman" charset="0"/>
              </a:rPr>
              <a:t> is more accurate for tracking purposes?  </a:t>
            </a:r>
          </a:p>
          <a:p>
            <a:endParaRPr lang="en-US" dirty="0"/>
          </a:p>
        </p:txBody>
      </p:sp>
    </p:spTree>
    <p:extLst>
      <p:ext uri="{BB962C8B-B14F-4D97-AF65-F5344CB8AC3E}">
        <p14:creationId xmlns:p14="http://schemas.microsoft.com/office/powerpoint/2010/main" val="2055108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333" b="1" dirty="0" smtClean="0">
                <a:latin typeface="Times New Roman"/>
                <a:cs typeface="Times New Roman"/>
              </a:rPr>
              <a:t>Part </a:t>
            </a:r>
            <a:r>
              <a:rPr lang="en-US" sz="3333" b="1" dirty="0">
                <a:latin typeface="Times New Roman"/>
                <a:cs typeface="Times New Roman"/>
              </a:rPr>
              <a:t>V</a:t>
            </a:r>
            <a:r>
              <a:rPr lang="en-US" sz="3333" b="1" dirty="0" smtClean="0">
                <a:latin typeface="Times New Roman"/>
                <a:cs typeface="Times New Roman"/>
              </a:rPr>
              <a:t>: </a:t>
            </a:r>
            <a:r>
              <a:rPr lang="en-US" sz="3333" b="1" dirty="0" smtClean="0">
                <a:latin typeface="Times New Roman"/>
                <a:cs typeface="Times New Roman"/>
              </a:rPr>
              <a:t>Make your extension to the experiment (extra points)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latin typeface="Times New Roman"/>
                <a:cs typeface="Times New Roman"/>
              </a:rPr>
              <a:t> </a:t>
            </a:r>
            <a:r>
              <a:rPr lang="en-US" dirty="0" smtClean="0">
                <a:latin typeface="Times New Roman"/>
                <a:cs typeface="Times New Roman"/>
              </a:rPr>
              <a:t>Come </a:t>
            </a:r>
            <a:r>
              <a:rPr lang="en-US" dirty="0">
                <a:latin typeface="Times New Roman"/>
                <a:cs typeface="Times New Roman"/>
              </a:rPr>
              <a:t>up with other scenarios, and estimate the encounters' duration between devices. </a:t>
            </a:r>
          </a:p>
          <a:p>
            <a:r>
              <a:rPr lang="en-US" dirty="0">
                <a:latin typeface="Times New Roman"/>
                <a:cs typeface="Times New Roman"/>
              </a:rPr>
              <a:t>Can you come with an algorithm that deduces the scenarios of face-to-face encounters out of Bluetooth encounter data? </a:t>
            </a:r>
          </a:p>
          <a:p>
            <a:r>
              <a:rPr lang="en-US" dirty="0">
                <a:latin typeface="Times New Roman"/>
                <a:cs typeface="Times New Roman"/>
              </a:rPr>
              <a:t>Some real encounters might not be recorded by Bluetooth scanning, can you come up with an algorithm that estimates the encounters that are not reported in the Bluetooth encounter data using the data that collected by the Bluetooth device.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dirty="0" smtClean="0">
                <a:latin typeface="Times New Roman"/>
                <a:cs typeface="Times New Roman"/>
              </a:rPr>
              <a:t>Encounter Bluetooth Collection Application:</a:t>
            </a:r>
            <a:r>
              <a:rPr lang="en-US" sz="3000" dirty="0" smtClean="0">
                <a:latin typeface="Times New Roman"/>
                <a:cs typeface="Times New Roman"/>
              </a:rPr>
              <a:t> </a:t>
            </a:r>
            <a:br>
              <a:rPr lang="en-US" sz="3000" dirty="0" smtClean="0">
                <a:latin typeface="Times New Roman"/>
                <a:cs typeface="Times New Roman"/>
              </a:rPr>
            </a:br>
            <a:r>
              <a:rPr lang="en-US" sz="3000" b="1" dirty="0" smtClean="0">
                <a:latin typeface="Times New Roman"/>
                <a:cs typeface="Times New Roman"/>
              </a:rPr>
              <a:t>1) Classic Bluetooth: </a:t>
            </a:r>
            <a:endParaRPr lang="en-US" sz="3000" dirty="0">
              <a:latin typeface="Times New Roman"/>
              <a:cs typeface="Times New Roman"/>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Times New Roman"/>
                <a:cs typeface="Times New Roman"/>
              </a:rPr>
              <a:t>This is an application for scanning other Bluetooth encounters. </a:t>
            </a:r>
          </a:p>
          <a:p>
            <a:r>
              <a:rPr lang="en-US" dirty="0" smtClean="0">
                <a:latin typeface="Times New Roman"/>
                <a:cs typeface="Times New Roman"/>
              </a:rPr>
              <a:t>The classic Bluetooth scanner will scan for other Bluetooth encounters and will save the following data into a file: </a:t>
            </a:r>
          </a:p>
          <a:p>
            <a:pPr lvl="1"/>
            <a:r>
              <a:rPr lang="en-US" dirty="0" smtClean="0">
                <a:latin typeface="Times New Roman"/>
                <a:cs typeface="Times New Roman"/>
              </a:rPr>
              <a:t>Time of encounter</a:t>
            </a:r>
          </a:p>
          <a:p>
            <a:pPr lvl="1"/>
            <a:r>
              <a:rPr lang="en-US" dirty="0" smtClean="0">
                <a:latin typeface="Times New Roman"/>
                <a:cs typeface="Times New Roman"/>
              </a:rPr>
              <a:t>Scanner Bluetooth MAC Address</a:t>
            </a:r>
          </a:p>
          <a:p>
            <a:pPr lvl="1"/>
            <a:r>
              <a:rPr lang="en-US" dirty="0" smtClean="0">
                <a:latin typeface="Times New Roman"/>
                <a:cs typeface="Times New Roman"/>
              </a:rPr>
              <a:t>Scanned Device Bluetooth MAC Address</a:t>
            </a:r>
          </a:p>
          <a:p>
            <a:pPr lvl="1"/>
            <a:r>
              <a:rPr lang="en-US" dirty="0" smtClean="0">
                <a:latin typeface="Times New Roman"/>
                <a:cs typeface="Times New Roman"/>
              </a:rPr>
              <a:t>Name of the scanned device</a:t>
            </a:r>
          </a:p>
          <a:p>
            <a:pPr lvl="1"/>
            <a:endParaRPr lang="en-US" dirty="0" smtClean="0">
              <a:latin typeface="Times New Roman"/>
              <a:cs typeface="Times New Roman"/>
            </a:endParaRPr>
          </a:p>
          <a:p>
            <a:pPr lvl="1"/>
            <a:r>
              <a:rPr lang="en-US" dirty="0" smtClean="0">
                <a:latin typeface="Times New Roman"/>
                <a:cs typeface="Times New Roman"/>
              </a:rPr>
              <a:t>Received Signal Strength Indicator (RSSI) </a:t>
            </a:r>
          </a:p>
          <a:p>
            <a:pPr>
              <a:buNone/>
            </a:pPr>
            <a:endParaRPr lang="en-US" dirty="0" smtClean="0">
              <a:latin typeface="Times New Roman"/>
              <a:cs typeface="Times New Roman"/>
            </a:endParaRPr>
          </a:p>
          <a:p>
            <a:r>
              <a:rPr lang="en-US" dirty="0" smtClean="0">
                <a:latin typeface="Times New Roman"/>
                <a:cs typeface="Times New Roman"/>
              </a:rPr>
              <a:t>You do not need an advertiser to send a Bluetooth signal. Just turn on the Bluetooth Device. The Device will scan and send its Bluetooth data. </a:t>
            </a:r>
          </a:p>
          <a:p>
            <a:r>
              <a:rPr lang="en-US" dirty="0" smtClean="0">
                <a:latin typeface="Times New Roman"/>
                <a:cs typeface="Times New Roman"/>
              </a:rPr>
              <a:t>Note that the other device MAC is an actual MAC address of the other devices.</a:t>
            </a:r>
          </a:p>
          <a:p>
            <a:r>
              <a:rPr lang="en-US" dirty="0" smtClean="0">
                <a:latin typeface="Times New Roman"/>
                <a:cs typeface="Times New Roman"/>
              </a:rPr>
              <a:t>(</a:t>
            </a:r>
            <a:r>
              <a:rPr lang="en-US" dirty="0" err="1" smtClean="0">
                <a:latin typeface="Times New Roman"/>
                <a:cs typeface="Times New Roman"/>
              </a:rPr>
              <a:t>EncountersScanner/BluetoothData.txt</a:t>
            </a:r>
            <a:r>
              <a:rPr lang="en-US" dirty="0" smtClean="0">
                <a:latin typeface="Times New Roman"/>
                <a:cs typeface="Times New Roman"/>
              </a:rPr>
              <a:t>)</a:t>
            </a:r>
          </a:p>
          <a:p>
            <a:endParaRPr lang="en-US" dirty="0"/>
          </a:p>
        </p:txBody>
      </p:sp>
      <p:pic>
        <p:nvPicPr>
          <p:cNvPr id="4" name="Picture 3" descr="Screen Shot 2017-02-15 at 11.20.04 PM.png"/>
          <p:cNvPicPr>
            <a:picLocks noChangeAspect="1"/>
          </p:cNvPicPr>
          <p:nvPr/>
        </p:nvPicPr>
        <p:blipFill>
          <a:blip r:embed="rId2"/>
          <a:stretch>
            <a:fillRect/>
          </a:stretch>
        </p:blipFill>
        <p:spPr>
          <a:xfrm>
            <a:off x="805911" y="3698892"/>
            <a:ext cx="7158344" cy="70687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333" b="1" dirty="0" smtClean="0">
                <a:latin typeface="Times New Roman"/>
                <a:cs typeface="Times New Roman"/>
              </a:rPr>
              <a:t>2) Bluetooth Low Energy (BLE) Applications:</a:t>
            </a:r>
            <a:r>
              <a:rPr lang="en-US" dirty="0" smtClean="0"/>
              <a:t/>
            </a:r>
            <a:br>
              <a:rPr lang="en-US" dirty="0" smtClean="0"/>
            </a:br>
            <a:r>
              <a:rPr lang="en-US" dirty="0" smtClean="0"/>
              <a:t> </a:t>
            </a:r>
            <a:endParaRPr lang="en-US" dirty="0"/>
          </a:p>
        </p:txBody>
      </p:sp>
      <p:sp>
        <p:nvSpPr>
          <p:cNvPr id="3" name="Content Placeholder 2"/>
          <p:cNvSpPr>
            <a:spLocks noGrp="1"/>
          </p:cNvSpPr>
          <p:nvPr>
            <p:ph idx="1"/>
          </p:nvPr>
        </p:nvSpPr>
        <p:spPr>
          <a:xfrm>
            <a:off x="266520" y="956474"/>
            <a:ext cx="8638396" cy="4970531"/>
          </a:xfrm>
        </p:spPr>
        <p:txBody>
          <a:bodyPr>
            <a:normAutofit fontScale="55000" lnSpcReduction="20000"/>
          </a:bodyPr>
          <a:lstStyle/>
          <a:p>
            <a:pPr>
              <a:buNone/>
            </a:pPr>
            <a:r>
              <a:rPr lang="en-US" dirty="0" smtClean="0">
                <a:latin typeface="Times New Roman"/>
                <a:cs typeface="Times New Roman"/>
              </a:rPr>
              <a:t>There </a:t>
            </a:r>
            <a:r>
              <a:rPr lang="en-US" dirty="0">
                <a:latin typeface="Times New Roman"/>
                <a:cs typeface="Times New Roman"/>
              </a:rPr>
              <a:t>are two applications: 1- the advertiser: for sending Bluetooth Advertisement, </a:t>
            </a:r>
            <a:r>
              <a:rPr lang="en-US" dirty="0" smtClean="0">
                <a:latin typeface="Times New Roman"/>
                <a:cs typeface="Times New Roman"/>
              </a:rPr>
              <a:t>and </a:t>
            </a:r>
          </a:p>
          <a:p>
            <a:pPr>
              <a:buNone/>
            </a:pPr>
            <a:r>
              <a:rPr lang="en-US" dirty="0" smtClean="0">
                <a:latin typeface="Times New Roman"/>
                <a:cs typeface="Times New Roman"/>
              </a:rPr>
              <a:t>2</a:t>
            </a:r>
            <a:r>
              <a:rPr lang="en-US" dirty="0">
                <a:latin typeface="Times New Roman"/>
                <a:cs typeface="Times New Roman"/>
              </a:rPr>
              <a:t>- the scanner for scanning for Bluetooth encounter. </a:t>
            </a:r>
          </a:p>
          <a:p>
            <a:pPr>
              <a:buNone/>
            </a:pPr>
            <a:r>
              <a:rPr lang="en-US" dirty="0">
                <a:latin typeface="Times New Roman"/>
                <a:cs typeface="Times New Roman"/>
              </a:rPr>
              <a:t> </a:t>
            </a:r>
          </a:p>
          <a:p>
            <a:r>
              <a:rPr lang="en-US" b="1" dirty="0" err="1">
                <a:latin typeface="Times New Roman"/>
                <a:cs typeface="Times New Roman"/>
              </a:rPr>
              <a:t>i</a:t>
            </a:r>
            <a:r>
              <a:rPr lang="en-US" b="1" dirty="0">
                <a:latin typeface="Times New Roman"/>
                <a:cs typeface="Times New Roman"/>
              </a:rPr>
              <a:t>- Advertising Application</a:t>
            </a:r>
            <a:r>
              <a:rPr lang="en-US" dirty="0">
                <a:latin typeface="Times New Roman"/>
                <a:cs typeface="Times New Roman"/>
              </a:rPr>
              <a:t>: </a:t>
            </a:r>
            <a:endParaRPr lang="en-US" dirty="0" smtClean="0">
              <a:latin typeface="Times New Roman"/>
              <a:cs typeface="Times New Roman"/>
            </a:endParaRPr>
          </a:p>
          <a:p>
            <a:r>
              <a:rPr lang="en-US" dirty="0">
                <a:latin typeface="Times New Roman"/>
                <a:cs typeface="Times New Roman"/>
              </a:rPr>
              <a:t>C</a:t>
            </a:r>
            <a:r>
              <a:rPr lang="en-US" dirty="0" smtClean="0">
                <a:latin typeface="Times New Roman"/>
                <a:cs typeface="Times New Roman"/>
              </a:rPr>
              <a:t>an </a:t>
            </a:r>
            <a:r>
              <a:rPr lang="en-US" dirty="0">
                <a:latin typeface="Times New Roman"/>
                <a:cs typeface="Times New Roman"/>
              </a:rPr>
              <a:t>send advertisements using</a:t>
            </a:r>
            <a:r>
              <a:rPr lang="en-US" dirty="0" smtClean="0">
                <a:latin typeface="Times New Roman"/>
                <a:cs typeface="Times New Roman"/>
              </a:rPr>
              <a:t> transmission powers: </a:t>
            </a:r>
            <a:r>
              <a:rPr lang="en-US" dirty="0">
                <a:latin typeface="Times New Roman"/>
                <a:cs typeface="Times New Roman"/>
              </a:rPr>
              <a:t>high, medium, </a:t>
            </a:r>
            <a:r>
              <a:rPr lang="en-US" dirty="0" smtClean="0">
                <a:latin typeface="Times New Roman"/>
                <a:cs typeface="Times New Roman"/>
              </a:rPr>
              <a:t>low, ultra</a:t>
            </a:r>
            <a:r>
              <a:rPr lang="en-US" dirty="0">
                <a:latin typeface="Times New Roman"/>
                <a:cs typeface="Times New Roman"/>
              </a:rPr>
              <a:t>-low.</a:t>
            </a:r>
            <a:r>
              <a:rPr lang="en-US" dirty="0" smtClean="0">
                <a:latin typeface="Times New Roman"/>
                <a:cs typeface="Times New Roman"/>
              </a:rPr>
              <a:t> </a:t>
            </a:r>
            <a:r>
              <a:rPr lang="en-US" dirty="0">
                <a:latin typeface="Times New Roman"/>
                <a:cs typeface="Times New Roman"/>
              </a:rPr>
              <a:t>A</a:t>
            </a:r>
            <a:r>
              <a:rPr lang="en-US" dirty="0" smtClean="0">
                <a:latin typeface="Times New Roman"/>
                <a:cs typeface="Times New Roman"/>
              </a:rPr>
              <a:t>dvertisement include </a:t>
            </a:r>
            <a:r>
              <a:rPr lang="en-US" dirty="0">
                <a:latin typeface="Times New Roman"/>
                <a:cs typeface="Times New Roman"/>
              </a:rPr>
              <a:t>the transmission power (</a:t>
            </a:r>
            <a:r>
              <a:rPr lang="en-US" dirty="0" err="1">
                <a:latin typeface="Times New Roman"/>
                <a:cs typeface="Times New Roman"/>
              </a:rPr>
              <a:t>Tx</a:t>
            </a:r>
            <a:r>
              <a:rPr lang="en-US" dirty="0">
                <a:latin typeface="Times New Roman"/>
                <a:cs typeface="Times New Roman"/>
              </a:rPr>
              <a:t>-power</a:t>
            </a:r>
            <a:r>
              <a:rPr lang="en-US" dirty="0" smtClean="0">
                <a:latin typeface="Times New Roman"/>
                <a:cs typeface="Times New Roman"/>
              </a:rPr>
              <a:t>), anonymous </a:t>
            </a:r>
            <a:r>
              <a:rPr lang="en-US" dirty="0">
                <a:latin typeface="Times New Roman"/>
                <a:cs typeface="Times New Roman"/>
              </a:rPr>
              <a:t>MAC address</a:t>
            </a:r>
            <a:r>
              <a:rPr lang="en-US" dirty="0" smtClean="0">
                <a:latin typeface="Times New Roman"/>
                <a:cs typeface="Times New Roman"/>
              </a:rPr>
              <a:t> (not </a:t>
            </a:r>
            <a:r>
              <a:rPr lang="en-US" dirty="0">
                <a:latin typeface="Times New Roman"/>
                <a:cs typeface="Times New Roman"/>
              </a:rPr>
              <a:t>the actual device </a:t>
            </a:r>
            <a:r>
              <a:rPr lang="en-US" dirty="0" smtClean="0">
                <a:latin typeface="Times New Roman"/>
                <a:cs typeface="Times New Roman"/>
              </a:rPr>
              <a:t>MAC), and </a:t>
            </a:r>
            <a:r>
              <a:rPr lang="en-US" dirty="0">
                <a:latin typeface="Times New Roman"/>
                <a:cs typeface="Times New Roman"/>
              </a:rPr>
              <a:t>the device </a:t>
            </a:r>
            <a:r>
              <a:rPr lang="en-US" dirty="0" smtClean="0">
                <a:latin typeface="Times New Roman"/>
                <a:cs typeface="Times New Roman"/>
              </a:rPr>
              <a:t>name. </a:t>
            </a:r>
            <a:endParaRPr lang="en-US" dirty="0">
              <a:latin typeface="Times New Roman"/>
              <a:cs typeface="Times New Roman"/>
            </a:endParaRPr>
          </a:p>
          <a:p>
            <a:r>
              <a:rPr lang="en-US" dirty="0">
                <a:latin typeface="Times New Roman"/>
                <a:cs typeface="Times New Roman"/>
              </a:rPr>
              <a:t>Note:</a:t>
            </a:r>
            <a:r>
              <a:rPr lang="en-US" dirty="0" smtClean="0">
                <a:latin typeface="Times New Roman"/>
                <a:cs typeface="Times New Roman"/>
              </a:rPr>
              <a:t> assign </a:t>
            </a:r>
            <a:r>
              <a:rPr lang="en-US" dirty="0">
                <a:latin typeface="Times New Roman"/>
                <a:cs typeface="Times New Roman"/>
              </a:rPr>
              <a:t>a distinguishable name for your device </a:t>
            </a:r>
            <a:r>
              <a:rPr lang="en-US" dirty="0" smtClean="0">
                <a:latin typeface="Times New Roman"/>
                <a:cs typeface="Times New Roman"/>
              </a:rPr>
              <a:t>Bluetooth</a:t>
            </a:r>
          </a:p>
          <a:p>
            <a:r>
              <a:rPr lang="en-US" b="1" dirty="0">
                <a:latin typeface="Times New Roman"/>
                <a:cs typeface="Times New Roman"/>
              </a:rPr>
              <a:t>ii- Scanning Application</a:t>
            </a:r>
            <a:r>
              <a:rPr lang="en-US" dirty="0">
                <a:latin typeface="Times New Roman"/>
                <a:cs typeface="Times New Roman"/>
              </a:rPr>
              <a:t>: </a:t>
            </a:r>
          </a:p>
          <a:p>
            <a:r>
              <a:rPr lang="en-US" dirty="0">
                <a:latin typeface="Times New Roman"/>
                <a:cs typeface="Times New Roman"/>
              </a:rPr>
              <a:t>The scanning application has a similar interface as the classic Bluetooth applications, but it scans for BLE advertisements. The scanner will record the following encountered device data: </a:t>
            </a:r>
            <a:endParaRPr lang="en-US" dirty="0" smtClean="0">
              <a:latin typeface="Times New Roman"/>
              <a:cs typeface="Times New Roman"/>
            </a:endParaRPr>
          </a:p>
          <a:p>
            <a:pPr lvl="1"/>
            <a:r>
              <a:rPr lang="en-US" dirty="0" smtClean="0">
                <a:latin typeface="Times New Roman"/>
                <a:cs typeface="Times New Roman"/>
              </a:rPr>
              <a:t>Time</a:t>
            </a:r>
          </a:p>
          <a:p>
            <a:pPr lvl="1"/>
            <a:r>
              <a:rPr lang="en-US" dirty="0" smtClean="0">
                <a:latin typeface="Times New Roman"/>
                <a:cs typeface="Times New Roman"/>
              </a:rPr>
              <a:t>Encountered </a:t>
            </a:r>
            <a:r>
              <a:rPr lang="en-US" dirty="0">
                <a:latin typeface="Times New Roman"/>
                <a:cs typeface="Times New Roman"/>
              </a:rPr>
              <a:t>Device Name (</a:t>
            </a:r>
            <a:r>
              <a:rPr lang="en-US" b="1" dirty="0">
                <a:latin typeface="Times New Roman"/>
                <a:cs typeface="Times New Roman"/>
              </a:rPr>
              <a:t>Enc. Name)</a:t>
            </a:r>
            <a:endParaRPr lang="en-US" dirty="0" smtClean="0">
              <a:latin typeface="Times New Roman"/>
              <a:cs typeface="Times New Roman"/>
            </a:endParaRPr>
          </a:p>
          <a:p>
            <a:pPr lvl="1"/>
            <a:r>
              <a:rPr lang="en-US" dirty="0" smtClean="0">
                <a:latin typeface="Times New Roman"/>
                <a:cs typeface="Times New Roman"/>
              </a:rPr>
              <a:t>Encountered </a:t>
            </a:r>
            <a:r>
              <a:rPr lang="en-US" dirty="0">
                <a:latin typeface="Times New Roman"/>
                <a:cs typeface="Times New Roman"/>
              </a:rPr>
              <a:t>Device MAC Address (</a:t>
            </a:r>
            <a:r>
              <a:rPr lang="en-US" b="1" dirty="0">
                <a:latin typeface="Times New Roman"/>
                <a:cs typeface="Times New Roman"/>
              </a:rPr>
              <a:t>Enc. MAC)</a:t>
            </a:r>
            <a:endParaRPr lang="en-US" dirty="0" smtClean="0">
              <a:latin typeface="Times New Roman"/>
              <a:cs typeface="Times New Roman"/>
            </a:endParaRPr>
          </a:p>
          <a:p>
            <a:pPr lvl="1"/>
            <a:r>
              <a:rPr lang="en-US" dirty="0" smtClean="0">
                <a:latin typeface="Times New Roman"/>
                <a:cs typeface="Times New Roman"/>
              </a:rPr>
              <a:t>The </a:t>
            </a:r>
            <a:r>
              <a:rPr lang="en-US" dirty="0">
                <a:latin typeface="Times New Roman"/>
                <a:cs typeface="Times New Roman"/>
              </a:rPr>
              <a:t>transmission power of the received Advertisement(</a:t>
            </a:r>
            <a:r>
              <a:rPr lang="en-US" b="1" dirty="0">
                <a:latin typeface="Times New Roman"/>
                <a:cs typeface="Times New Roman"/>
              </a:rPr>
              <a:t> </a:t>
            </a:r>
            <a:r>
              <a:rPr lang="en-US" b="1" dirty="0" err="1">
                <a:latin typeface="Times New Roman"/>
                <a:cs typeface="Times New Roman"/>
              </a:rPr>
              <a:t>Tx</a:t>
            </a:r>
            <a:r>
              <a:rPr lang="en-US" b="1" dirty="0">
                <a:latin typeface="Times New Roman"/>
                <a:cs typeface="Times New Roman"/>
              </a:rPr>
              <a:t> power)</a:t>
            </a:r>
            <a:endParaRPr lang="en-US" dirty="0" smtClean="0">
              <a:latin typeface="Times New Roman"/>
              <a:cs typeface="Times New Roman"/>
            </a:endParaRPr>
          </a:p>
          <a:p>
            <a:pPr lvl="1"/>
            <a:r>
              <a:rPr lang="en-US" dirty="0" smtClean="0">
                <a:latin typeface="Times New Roman"/>
                <a:cs typeface="Times New Roman"/>
              </a:rPr>
              <a:t>The </a:t>
            </a:r>
            <a:r>
              <a:rPr lang="en-US" dirty="0">
                <a:latin typeface="Times New Roman"/>
                <a:cs typeface="Times New Roman"/>
              </a:rPr>
              <a:t>Received Signal Strength indicator</a:t>
            </a:r>
            <a:r>
              <a:rPr lang="en-US" b="1" dirty="0">
                <a:latin typeface="Times New Roman"/>
                <a:cs typeface="Times New Roman"/>
              </a:rPr>
              <a:t> (RSSI</a:t>
            </a:r>
            <a:r>
              <a:rPr lang="en-US" b="1" dirty="0" smtClean="0">
                <a:latin typeface="Times New Roman"/>
                <a:cs typeface="Times New Roman"/>
              </a:rPr>
              <a:t>)</a:t>
            </a:r>
          </a:p>
          <a:p>
            <a:pPr lvl="1"/>
            <a:endParaRPr lang="en-US" b="1" dirty="0" smtClean="0">
              <a:latin typeface="Times New Roman"/>
              <a:cs typeface="Times New Roman"/>
            </a:endParaRPr>
          </a:p>
          <a:p>
            <a:r>
              <a:rPr lang="en-US" dirty="0">
                <a:latin typeface="Times New Roman"/>
                <a:cs typeface="Times New Roman"/>
              </a:rPr>
              <a:t>The information will be saved </a:t>
            </a:r>
            <a:r>
              <a:rPr lang="en-US" dirty="0" smtClean="0">
                <a:latin typeface="Times New Roman"/>
                <a:cs typeface="Times New Roman"/>
              </a:rPr>
              <a:t>in</a:t>
            </a:r>
            <a:r>
              <a:rPr lang="en-US" dirty="0">
                <a:latin typeface="Times New Roman"/>
                <a:cs typeface="Times New Roman"/>
              </a:rPr>
              <a:t> </a:t>
            </a:r>
            <a:r>
              <a:rPr lang="en-US" dirty="0" smtClean="0">
                <a:latin typeface="Times New Roman"/>
                <a:cs typeface="Times New Roman"/>
              </a:rPr>
              <a:t>(</a:t>
            </a:r>
            <a:r>
              <a:rPr lang="en-US" dirty="0">
                <a:latin typeface="Times New Roman"/>
                <a:cs typeface="Times New Roman"/>
              </a:rPr>
              <a:t>AScanningTXLab1/BluetoothData.txt)</a:t>
            </a:r>
          </a:p>
          <a:p>
            <a:pPr lvl="1"/>
            <a:endParaRPr lang="en-US" dirty="0" smtClean="0">
              <a:latin typeface="Times New Roman"/>
              <a:cs typeface="Times New Roman"/>
            </a:endParaRPr>
          </a:p>
          <a:p>
            <a:endParaRPr lang="en-US" dirty="0"/>
          </a:p>
        </p:txBody>
      </p:sp>
      <p:pic>
        <p:nvPicPr>
          <p:cNvPr id="4" name="Picture 3" descr="Screen Shot 2017-02-15 at 11.26.53 PM.png"/>
          <p:cNvPicPr>
            <a:picLocks noChangeAspect="1"/>
          </p:cNvPicPr>
          <p:nvPr/>
        </p:nvPicPr>
        <p:blipFill>
          <a:blip r:embed="rId2"/>
          <a:stretch>
            <a:fillRect/>
          </a:stretch>
        </p:blipFill>
        <p:spPr>
          <a:xfrm>
            <a:off x="457200" y="5927005"/>
            <a:ext cx="7640980" cy="59761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cs typeface="Times New Roman"/>
              </a:rPr>
              <a:t>Manual Logging (ground truth!)</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latin typeface="Times New Roman"/>
                <a:cs typeface="Times New Roman"/>
              </a:rPr>
              <a:t>Both </a:t>
            </a:r>
            <a:r>
              <a:rPr lang="en-US" dirty="0">
                <a:latin typeface="Times New Roman"/>
                <a:cs typeface="Times New Roman"/>
              </a:rPr>
              <a:t>of the scanners has manual logging to log the time, either for the experiment or for the encounter. </a:t>
            </a:r>
          </a:p>
          <a:p>
            <a:r>
              <a:rPr lang="en-US" dirty="0">
                <a:latin typeface="Times New Roman"/>
                <a:cs typeface="Times New Roman"/>
              </a:rPr>
              <a:t>For example, start experiment one: </a:t>
            </a:r>
          </a:p>
          <a:p>
            <a:r>
              <a:rPr lang="en-US" dirty="0">
                <a:latin typeface="Times New Roman"/>
                <a:cs typeface="Times New Roman"/>
              </a:rPr>
              <a:t>Click number one, when you finish click one again. The data will be saved in txt file  "</a:t>
            </a:r>
            <a:r>
              <a:rPr lang="en-US" dirty="0" err="1">
                <a:latin typeface="Times New Roman"/>
                <a:cs typeface="Times New Roman"/>
              </a:rPr>
              <a:t>record.txt</a:t>
            </a:r>
            <a:r>
              <a:rPr lang="en-US" dirty="0">
                <a:latin typeface="Times New Roman"/>
                <a:cs typeface="Times New Roman"/>
              </a:rPr>
              <a:t>" under the folder generated by the scanner.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dirty="0" smtClean="0">
                <a:latin typeface="Times New Roman"/>
                <a:cs typeface="Times New Roman"/>
              </a:rPr>
              <a:t>Part I: Bluetooth encounter trace collection </a:t>
            </a:r>
            <a:endParaRPr lang="en-US" sz="3000" dirty="0">
              <a:latin typeface="Times New Roman"/>
              <a:cs typeface="Times New Roman"/>
            </a:endParaRPr>
          </a:p>
        </p:txBody>
      </p:sp>
      <p:sp>
        <p:nvSpPr>
          <p:cNvPr id="3" name="Content Placeholder 2"/>
          <p:cNvSpPr>
            <a:spLocks noGrp="1"/>
          </p:cNvSpPr>
          <p:nvPr>
            <p:ph idx="1"/>
          </p:nvPr>
        </p:nvSpPr>
        <p:spPr/>
        <p:txBody>
          <a:bodyPr>
            <a:normAutofit fontScale="62500" lnSpcReduction="20000"/>
          </a:bodyPr>
          <a:lstStyle/>
          <a:p>
            <a:endParaRPr lang="en-US" dirty="0" smtClean="0"/>
          </a:p>
          <a:p>
            <a:r>
              <a:rPr lang="en-US" dirty="0">
                <a:latin typeface="Times New Roman"/>
                <a:cs typeface="Times New Roman"/>
              </a:rPr>
              <a:t>This part is to introduce you to the encounter collection for both classic Bluetooth and BLE. </a:t>
            </a:r>
          </a:p>
          <a:p>
            <a:r>
              <a:rPr lang="en-US" dirty="0">
                <a:latin typeface="Times New Roman"/>
                <a:cs typeface="Times New Roman"/>
              </a:rPr>
              <a:t>Your goal is to compare and contrast the scanning result for both of them. </a:t>
            </a:r>
          </a:p>
          <a:p>
            <a:r>
              <a:rPr lang="en-US" dirty="0">
                <a:latin typeface="Times New Roman"/>
                <a:cs typeface="Times New Roman"/>
              </a:rPr>
              <a:t> </a:t>
            </a:r>
          </a:p>
          <a:p>
            <a:r>
              <a:rPr lang="en-US" dirty="0">
                <a:latin typeface="Times New Roman"/>
                <a:cs typeface="Times New Roman"/>
              </a:rPr>
              <a:t>1.     Spend some time (around 10 days) running scanners around the campus.</a:t>
            </a:r>
          </a:p>
          <a:p>
            <a:r>
              <a:rPr lang="en-US" dirty="0">
                <a:latin typeface="Times New Roman"/>
                <a:cs typeface="Times New Roman"/>
              </a:rPr>
              <a:t>2.     Answer the following questions: </a:t>
            </a:r>
          </a:p>
          <a:p>
            <a:r>
              <a:rPr lang="en-US" dirty="0">
                <a:latin typeface="Times New Roman"/>
                <a:cs typeface="Times New Roman"/>
              </a:rPr>
              <a:t>1) How many encounters have been recorded in each scanner. (plot over time, days, hrs)</a:t>
            </a:r>
          </a:p>
          <a:p>
            <a:r>
              <a:rPr lang="en-US" dirty="0">
                <a:latin typeface="Times New Roman"/>
                <a:cs typeface="Times New Roman"/>
              </a:rPr>
              <a:t>2) How many unique encounters.  (plot over time)</a:t>
            </a:r>
          </a:p>
          <a:p>
            <a:r>
              <a:rPr lang="en-US" dirty="0">
                <a:latin typeface="Times New Roman"/>
                <a:cs typeface="Times New Roman"/>
              </a:rPr>
              <a:t>3) What is the average number of scanned records; (how many records have been scanned per minutes in each scanner)</a:t>
            </a:r>
          </a:p>
          <a:p>
            <a:r>
              <a:rPr lang="en-US" dirty="0">
                <a:latin typeface="Times New Roman"/>
                <a:cs typeface="Times New Roman"/>
              </a:rPr>
              <a:t>4) What is the max, min, mean of RSSI collected by scanners. (plot the distribution)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298" y="0"/>
            <a:ext cx="8721222" cy="1143000"/>
          </a:xfrm>
        </p:spPr>
        <p:txBody>
          <a:bodyPr>
            <a:normAutofit/>
          </a:bodyPr>
          <a:lstStyle/>
          <a:p>
            <a:r>
              <a:rPr lang="en-US" sz="3000" b="1" dirty="0" smtClean="0">
                <a:latin typeface="Times New Roman"/>
                <a:cs typeface="Times New Roman"/>
              </a:rPr>
              <a:t>Part II: Scanning Scenarios for Two specific devices </a:t>
            </a:r>
            <a:endParaRPr lang="en-US" sz="3000" dirty="0">
              <a:latin typeface="Times New Roman"/>
              <a:cs typeface="Times New Roman"/>
            </a:endParaRPr>
          </a:p>
        </p:txBody>
      </p:sp>
      <p:sp>
        <p:nvSpPr>
          <p:cNvPr id="3" name="Content Placeholder 2"/>
          <p:cNvSpPr>
            <a:spLocks noGrp="1"/>
          </p:cNvSpPr>
          <p:nvPr>
            <p:ph idx="1"/>
          </p:nvPr>
        </p:nvSpPr>
        <p:spPr>
          <a:xfrm>
            <a:off x="220298" y="1143001"/>
            <a:ext cx="8721222" cy="5543306"/>
          </a:xfrm>
        </p:spPr>
        <p:txBody>
          <a:bodyPr>
            <a:normAutofit fontScale="70000" lnSpcReduction="20000"/>
          </a:bodyPr>
          <a:lstStyle/>
          <a:p>
            <a:r>
              <a:rPr lang="en-US" dirty="0" smtClean="0">
                <a:latin typeface="Times New Roman"/>
                <a:cs typeface="Times New Roman"/>
              </a:rPr>
              <a:t>This </a:t>
            </a:r>
            <a:r>
              <a:rPr lang="en-US" dirty="0">
                <a:latin typeface="Times New Roman"/>
                <a:cs typeface="Times New Roman"/>
              </a:rPr>
              <a:t>part needs two devices and two users to perform the operation. (Several groups can team together if there is need for that). Also, the layout of the place needs to be known. We recommend the computer science hallway. The scenarios is described below: </a:t>
            </a:r>
          </a:p>
          <a:p>
            <a:r>
              <a:rPr lang="en-US" dirty="0">
                <a:latin typeface="Times New Roman"/>
                <a:cs typeface="Times New Roman"/>
              </a:rPr>
              <a:t> </a:t>
            </a:r>
          </a:p>
          <a:p>
            <a:r>
              <a:rPr lang="en-US" b="1" dirty="0">
                <a:latin typeface="Times New Roman"/>
                <a:cs typeface="Times New Roman"/>
              </a:rPr>
              <a:t>Scenarios: </a:t>
            </a:r>
            <a:endParaRPr lang="en-US" dirty="0">
              <a:latin typeface="Times New Roman"/>
              <a:cs typeface="Times New Roman"/>
            </a:endParaRPr>
          </a:p>
          <a:p>
            <a:r>
              <a:rPr lang="en-US" dirty="0">
                <a:latin typeface="Times New Roman"/>
                <a:cs typeface="Times New Roman"/>
              </a:rPr>
              <a:t>-       1</a:t>
            </a:r>
            <a:r>
              <a:rPr lang="en-US" baseline="30000" dirty="0">
                <a:latin typeface="Times New Roman"/>
                <a:cs typeface="Times New Roman"/>
              </a:rPr>
              <a:t>st</a:t>
            </a:r>
            <a:r>
              <a:rPr lang="en-US" dirty="0">
                <a:latin typeface="Times New Roman"/>
                <a:cs typeface="Times New Roman"/>
              </a:rPr>
              <a:t> Scenario: Two users walking next to each other.</a:t>
            </a:r>
          </a:p>
          <a:p>
            <a:r>
              <a:rPr lang="en-US" dirty="0">
                <a:latin typeface="Times New Roman"/>
                <a:cs typeface="Times New Roman"/>
              </a:rPr>
              <a:t>-       2</a:t>
            </a:r>
            <a:r>
              <a:rPr lang="en-US" baseline="30000" dirty="0">
                <a:latin typeface="Times New Roman"/>
                <a:cs typeface="Times New Roman"/>
              </a:rPr>
              <a:t>nd</a:t>
            </a:r>
            <a:r>
              <a:rPr lang="en-US" dirty="0">
                <a:latin typeface="Times New Roman"/>
                <a:cs typeface="Times New Roman"/>
              </a:rPr>
              <a:t> Scenarios: Two users walking in different/opposite directions, but encounter for sometime. </a:t>
            </a:r>
          </a:p>
          <a:p>
            <a:r>
              <a:rPr lang="en-US" dirty="0">
                <a:latin typeface="Times New Roman"/>
                <a:cs typeface="Times New Roman"/>
              </a:rPr>
              <a:t>When you start the experiment, use a manual log (‘1’ for example). Then, when you end click it again (to toggle it off). Also, when encountering in the second scenarios (use manual log to click when you encounter and when you end).</a:t>
            </a:r>
          </a:p>
          <a:p>
            <a:r>
              <a:rPr lang="en-US" b="1" dirty="0">
                <a:latin typeface="Times New Roman"/>
                <a:cs typeface="Times New Roman"/>
              </a:rPr>
              <a:t> </a:t>
            </a:r>
            <a:endParaRPr lang="en-US" dirty="0">
              <a:latin typeface="Times New Roman"/>
              <a:cs typeface="Times New Roman"/>
            </a:endParaRPr>
          </a:p>
          <a:p>
            <a:r>
              <a:rPr lang="en-US" b="1" dirty="0">
                <a:latin typeface="Times New Roman"/>
                <a:cs typeface="Times New Roman"/>
              </a:rPr>
              <a:t>Classic Bluetooth Experiment: </a:t>
            </a:r>
            <a:endParaRPr lang="en-US" dirty="0">
              <a:latin typeface="Times New Roman"/>
              <a:cs typeface="Times New Roman"/>
            </a:endParaRPr>
          </a:p>
          <a:p>
            <a:r>
              <a:rPr lang="en-US" dirty="0">
                <a:latin typeface="Times New Roman"/>
                <a:cs typeface="Times New Roman"/>
              </a:rPr>
              <a:t>The two users have to run the scanner application on each scenario. Filter the scanned data to include the other user device only. </a:t>
            </a:r>
          </a:p>
          <a:p>
            <a:r>
              <a:rPr lang="en-US" dirty="0">
                <a:latin typeface="Times New Roman"/>
                <a:cs typeface="Times New Roman"/>
              </a:rPr>
              <a:t>Compare the data from each user for each scenario and plot them</a:t>
            </a:r>
            <a:r>
              <a:rPr lang="en-US" dirty="0" smtClean="0">
                <a:latin typeface="Times New Roman"/>
                <a:cs typeface="Times New Roman"/>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dirty="0" smtClean="0">
                <a:latin typeface="Times New Roman"/>
                <a:cs typeface="Times New Roman"/>
              </a:rPr>
              <a:t>Part II: Scanning Scenarios for Two specific devices (continued)</a:t>
            </a:r>
            <a:endParaRPr lang="en-US" sz="3000" dirty="0"/>
          </a:p>
        </p:txBody>
      </p:sp>
      <p:sp>
        <p:nvSpPr>
          <p:cNvPr id="3" name="Content Placeholder 2"/>
          <p:cNvSpPr>
            <a:spLocks noGrp="1"/>
          </p:cNvSpPr>
          <p:nvPr>
            <p:ph idx="1"/>
          </p:nvPr>
        </p:nvSpPr>
        <p:spPr/>
        <p:txBody>
          <a:bodyPr>
            <a:normAutofit fontScale="55000" lnSpcReduction="20000"/>
          </a:bodyPr>
          <a:lstStyle/>
          <a:p>
            <a:r>
              <a:rPr lang="en-US" b="1" dirty="0" smtClean="0">
                <a:latin typeface="Times New Roman"/>
                <a:cs typeface="Times New Roman"/>
              </a:rPr>
              <a:t>BLE Experiment:</a:t>
            </a:r>
            <a:endParaRPr lang="en-US" dirty="0" smtClean="0">
              <a:latin typeface="Times New Roman"/>
              <a:cs typeface="Times New Roman"/>
            </a:endParaRPr>
          </a:p>
          <a:p>
            <a:r>
              <a:rPr lang="en-US" dirty="0" smtClean="0">
                <a:latin typeface="Times New Roman"/>
                <a:cs typeface="Times New Roman"/>
              </a:rPr>
              <a:t>One user runs the advertisement App, the other user will run the BLE scanner app.</a:t>
            </a:r>
          </a:p>
          <a:p>
            <a:r>
              <a:rPr lang="en-US" dirty="0" smtClean="0">
                <a:latin typeface="Times New Roman"/>
                <a:cs typeface="Times New Roman"/>
              </a:rPr>
              <a:t>Each scenario has to be run for four times. (one time for each transmission power). Each five minutes, click the advertisement button since the advertisement will stop after five minutes. </a:t>
            </a:r>
          </a:p>
          <a:p>
            <a:r>
              <a:rPr lang="en-US" dirty="0" smtClean="0">
                <a:latin typeface="Times New Roman"/>
                <a:cs typeface="Times New Roman"/>
              </a:rPr>
              <a:t>Also, filter the collected data to include only the device that sent the advertisement. (You can filter using the device name, and not the MAC address ) </a:t>
            </a:r>
          </a:p>
          <a:p>
            <a:r>
              <a:rPr lang="en-US" dirty="0" smtClean="0">
                <a:latin typeface="Times New Roman"/>
                <a:cs typeface="Times New Roman"/>
              </a:rPr>
              <a:t>Compare the collected data, and plot the received RSSI on each experiment. </a:t>
            </a:r>
          </a:p>
          <a:p>
            <a:r>
              <a:rPr lang="en-US" dirty="0" smtClean="0">
                <a:latin typeface="Times New Roman"/>
                <a:cs typeface="Times New Roman"/>
              </a:rPr>
              <a:t> </a:t>
            </a:r>
          </a:p>
          <a:p>
            <a:r>
              <a:rPr lang="en-US" b="1" dirty="0" smtClean="0">
                <a:latin typeface="Times New Roman"/>
                <a:cs typeface="Times New Roman"/>
              </a:rPr>
              <a:t>Questions:</a:t>
            </a:r>
            <a:endParaRPr lang="en-US" dirty="0" smtClean="0">
              <a:latin typeface="Times New Roman"/>
              <a:cs typeface="Times New Roman"/>
            </a:endParaRPr>
          </a:p>
          <a:p>
            <a:r>
              <a:rPr lang="en-US" dirty="0" smtClean="0">
                <a:latin typeface="Times New Roman"/>
                <a:cs typeface="Times New Roman"/>
              </a:rPr>
              <a:t>-Can you deduce the scenario from the collected data? For example, by looking at the encounter data only, can you tell if the users are moving next to each other, or if the users just encounter each other, and for how long?</a:t>
            </a:r>
          </a:p>
          <a:p>
            <a:r>
              <a:rPr lang="en-US" dirty="0" smtClean="0">
                <a:latin typeface="Times New Roman"/>
                <a:cs typeface="Times New Roman"/>
              </a:rPr>
              <a:t> </a:t>
            </a:r>
          </a:p>
          <a:p>
            <a:r>
              <a:rPr lang="en-US" dirty="0" smtClean="0">
                <a:latin typeface="Times New Roman"/>
                <a:cs typeface="Times New Roman"/>
              </a:rPr>
              <a:t>- How can you use the transmission power and RSSI sent in the BLE to estimate the encounters between two users?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charset="0"/>
                <a:ea typeface="Times New Roman" charset="0"/>
                <a:cs typeface="Times New Roman" charset="0"/>
              </a:rPr>
              <a:t>Part III: Distance Estimation from RSSI </a:t>
            </a:r>
            <a:br>
              <a:rPr lang="en-US" sz="3200" b="1" dirty="0">
                <a:latin typeface="Times New Roman" charset="0"/>
                <a:ea typeface="Times New Roman" charset="0"/>
                <a:cs typeface="Times New Roman" charset="0"/>
              </a:rPr>
            </a:br>
            <a:endParaRPr lang="en-US" sz="3200" b="1"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lvl="0"/>
            <a:r>
              <a:rPr lang="en-US" sz="2400" dirty="0">
                <a:latin typeface="Times New Roman" charset="0"/>
                <a:ea typeface="Times New Roman" charset="0"/>
                <a:cs typeface="Times New Roman" charset="0"/>
              </a:rPr>
              <a:t>There are several models that have been used to estimate the distance from the RSSI. In this experiment, place the devices within a specific distance from each other: 0.5m, 1m, …[X]. Plot the RSSI against the distance. </a:t>
            </a:r>
          </a:p>
          <a:p>
            <a:pPr lvl="0"/>
            <a:r>
              <a:rPr lang="en-US" sz="2400" dirty="0">
                <a:latin typeface="Times New Roman" charset="0"/>
                <a:ea typeface="Times New Roman" charset="0"/>
                <a:cs typeface="Times New Roman" charset="0"/>
              </a:rPr>
              <a:t>Select a model [log shadowing model, Android beacon Library, or a regression model]. Compute the Mean Absolute Error of predicted distances. </a:t>
            </a:r>
          </a:p>
          <a:p>
            <a:endParaRPr lang="en-US" dirty="0"/>
          </a:p>
        </p:txBody>
      </p:sp>
    </p:spTree>
    <p:extLst>
      <p:ext uri="{BB962C8B-B14F-4D97-AF65-F5344CB8AC3E}">
        <p14:creationId xmlns:p14="http://schemas.microsoft.com/office/powerpoint/2010/main" val="1662670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8920"/>
            <a:ext cx="8229600" cy="1143000"/>
          </a:xfrm>
        </p:spPr>
        <p:txBody>
          <a:bodyPr/>
          <a:lstStyle/>
          <a:p>
            <a:endParaRPr lang="en-US" sz="4000" dirty="0"/>
          </a:p>
        </p:txBody>
      </p:sp>
      <p:sp>
        <p:nvSpPr>
          <p:cNvPr id="3" name="Content Placeholder 2"/>
          <p:cNvSpPr>
            <a:spLocks noGrp="1"/>
          </p:cNvSpPr>
          <p:nvPr>
            <p:ph idx="1"/>
          </p:nvPr>
        </p:nvSpPr>
        <p:spPr/>
        <p:txBody>
          <a:bodyPr>
            <a:normAutofit/>
          </a:bodyPr>
          <a:lstStyle/>
          <a:p>
            <a:pPr marL="0" indent="0">
              <a:buNone/>
            </a:pPr>
            <a:r>
              <a:rPr lang="en-US" b="1" i="1" dirty="0">
                <a:solidFill>
                  <a:srgbClr val="800000"/>
                </a:solidFill>
                <a:latin typeface="Times New Roman"/>
                <a:cs typeface="Times New Roman"/>
              </a:rPr>
              <a:t>Log Shadowing </a:t>
            </a:r>
            <a:r>
              <a:rPr lang="en-US" b="1" i="1" dirty="0" smtClean="0">
                <a:solidFill>
                  <a:srgbClr val="800000"/>
                </a:solidFill>
                <a:latin typeface="Times New Roman"/>
                <a:cs typeface="Times New Roman"/>
              </a:rPr>
              <a:t>Model</a:t>
            </a:r>
            <a:r>
              <a:rPr lang="en-US" b="1" dirty="0" smtClean="0">
                <a:solidFill>
                  <a:srgbClr val="800000"/>
                </a:solidFill>
                <a:latin typeface="Times New Roman"/>
                <a:cs typeface="Times New Roman"/>
              </a:rPr>
              <a:t>: </a:t>
            </a:r>
          </a:p>
          <a:p>
            <a:pPr marL="0" indent="0">
              <a:buNone/>
            </a:pPr>
            <a:r>
              <a:rPr lang="en-US" sz="2000" dirty="0" smtClean="0">
                <a:cs typeface="Times New Roman"/>
              </a:rPr>
              <a:t>The popular model that describe the relationship of distance to the RSSI.</a:t>
            </a:r>
          </a:p>
          <a:p>
            <a:pPr marL="0" indent="0">
              <a:buNone/>
            </a:pPr>
            <a:endParaRPr lang="en-US" sz="2000" dirty="0" smtClean="0">
              <a:latin typeface="Times New Roman"/>
              <a:cs typeface="Times New Roman"/>
            </a:endParaRPr>
          </a:p>
          <a:p>
            <a:pPr marL="0" indent="0">
              <a:buNone/>
            </a:pPr>
            <a:endParaRPr lang="en-US" sz="2000" dirty="0">
              <a:latin typeface="Times New Roman"/>
              <a:cs typeface="Times New Roman"/>
            </a:endParaRPr>
          </a:p>
          <a:p>
            <a:pPr marL="0" indent="0">
              <a:buNone/>
            </a:pPr>
            <a:endParaRPr lang="en-US" sz="2000" dirty="0" smtClean="0">
              <a:latin typeface="Times New Roman"/>
              <a:cs typeface="Times New Roman"/>
            </a:endParaRPr>
          </a:p>
          <a:p>
            <a:pPr marL="0" indent="0">
              <a:buNone/>
            </a:pPr>
            <a:r>
              <a:rPr lang="en-US" sz="2000" dirty="0" smtClean="0">
                <a:cs typeface="Times New Roman"/>
              </a:rPr>
              <a:t>Where </a:t>
            </a:r>
            <a:r>
              <a:rPr lang="en-US" sz="2000" i="1" dirty="0" smtClean="0">
                <a:cs typeface="Times New Roman"/>
              </a:rPr>
              <a:t>d</a:t>
            </a:r>
            <a:r>
              <a:rPr lang="en-US" sz="2000" dirty="0" smtClean="0">
                <a:cs typeface="Times New Roman"/>
              </a:rPr>
              <a:t>=distance,</a:t>
            </a:r>
          </a:p>
          <a:p>
            <a:pPr marL="0" indent="0">
              <a:buNone/>
            </a:pPr>
            <a:r>
              <a:rPr lang="en-US" sz="2000" i="1" dirty="0" smtClean="0">
                <a:cs typeface="Times New Roman"/>
              </a:rPr>
              <a:t> A</a:t>
            </a:r>
            <a:r>
              <a:rPr lang="en-US" sz="2000" dirty="0" smtClean="0">
                <a:cs typeface="Times New Roman"/>
              </a:rPr>
              <a:t>=</a:t>
            </a:r>
            <a:r>
              <a:rPr lang="en-US" sz="2000" dirty="0" smtClean="0"/>
              <a:t>The  average </a:t>
            </a:r>
            <a:r>
              <a:rPr lang="en-US" sz="2000" i="1" dirty="0" smtClean="0"/>
              <a:t>RSSI</a:t>
            </a:r>
            <a:r>
              <a:rPr lang="en-US" sz="2000" dirty="0" smtClean="0"/>
              <a:t>, when devices are one 	meter apart.</a:t>
            </a:r>
            <a:endParaRPr lang="en-US" sz="2000" dirty="0" smtClean="0">
              <a:cs typeface="Times New Roman"/>
            </a:endParaRPr>
          </a:p>
          <a:p>
            <a:pPr marL="0" indent="0">
              <a:buNone/>
            </a:pPr>
            <a:r>
              <a:rPr lang="en-US" sz="2000" i="1" dirty="0" smtClean="0">
                <a:cs typeface="Times New Roman"/>
              </a:rPr>
              <a:t>n</a:t>
            </a:r>
            <a:r>
              <a:rPr lang="en-US" sz="2000" dirty="0" smtClean="0">
                <a:cs typeface="Times New Roman"/>
              </a:rPr>
              <a:t>=path loss exponent.</a:t>
            </a:r>
          </a:p>
          <a:p>
            <a:pPr marL="0" indent="0">
              <a:buNone/>
            </a:pPr>
            <a:r>
              <a:rPr lang="en-US" sz="2000" dirty="0" smtClean="0">
                <a:cs typeface="Times New Roman"/>
              </a:rPr>
              <a:t>n=2. [free space].</a:t>
            </a:r>
          </a:p>
          <a:p>
            <a:pPr marL="0" indent="0">
              <a:buNone/>
            </a:pPr>
            <a:endParaRPr lang="en-US" dirty="0" smtClean="0"/>
          </a:p>
        </p:txBody>
      </p:sp>
      <p:graphicFrame>
        <p:nvGraphicFramePr>
          <p:cNvPr id="5" name="Object 4"/>
          <p:cNvGraphicFramePr>
            <a:graphicFrameLocks noChangeAspect="1"/>
          </p:cNvGraphicFramePr>
          <p:nvPr>
            <p:extLst/>
          </p:nvPr>
        </p:nvGraphicFramePr>
        <p:xfrm>
          <a:off x="3492389" y="3304466"/>
          <a:ext cx="1610966" cy="560956"/>
        </p:xfrm>
        <a:graphic>
          <a:graphicData uri="http://schemas.openxmlformats.org/presentationml/2006/ole">
            <mc:AlternateContent xmlns:mc="http://schemas.openxmlformats.org/markup-compatibility/2006">
              <mc:Choice xmlns:v="urn:schemas-microsoft-com:vml" Requires="v">
                <p:oleObj spid="_x0000_s1027" name="Equation" r:id="rId4" imgW="723900" imgH="304800" progId="Equation.3">
                  <p:embed/>
                </p:oleObj>
              </mc:Choice>
              <mc:Fallback>
                <p:oleObj name="Equation" r:id="rId4" imgW="723900" imgH="304800" progId="Equation.3">
                  <p:embed/>
                  <p:pic>
                    <p:nvPicPr>
                      <p:cNvPr id="0" name=""/>
                      <p:cNvPicPr/>
                      <p:nvPr/>
                    </p:nvPicPr>
                    <p:blipFill>
                      <a:blip r:embed="rId5"/>
                      <a:stretch>
                        <a:fillRect/>
                      </a:stretch>
                    </p:blipFill>
                    <p:spPr>
                      <a:xfrm>
                        <a:off x="3492389" y="3304466"/>
                        <a:ext cx="1610966" cy="560956"/>
                      </a:xfrm>
                      <a:prstGeom prst="rect">
                        <a:avLst/>
                      </a:prstGeom>
                    </p:spPr>
                  </p:pic>
                </p:oleObj>
              </mc:Fallback>
            </mc:AlternateContent>
          </a:graphicData>
        </a:graphic>
      </p:graphicFrame>
      <p:sp>
        <p:nvSpPr>
          <p:cNvPr id="4" name="Slide Number Placeholder 3"/>
          <p:cNvSpPr>
            <a:spLocks noGrp="1"/>
          </p:cNvSpPr>
          <p:nvPr>
            <p:ph type="sldNum" sz="quarter" idx="12"/>
          </p:nvPr>
        </p:nvSpPr>
        <p:spPr/>
        <p:txBody>
          <a:bodyPr/>
          <a:lstStyle/>
          <a:p>
            <a:fld id="{E5173A7B-DA29-784D-A606-81CA703F711C}" type="slidenum">
              <a:rPr lang="en-US" smtClean="0"/>
              <a:t>9</a:t>
            </a:fld>
            <a:endParaRPr lang="en-US"/>
          </a:p>
        </p:txBody>
      </p:sp>
      <p:graphicFrame>
        <p:nvGraphicFramePr>
          <p:cNvPr id="7" name="Object 6"/>
          <p:cNvGraphicFramePr>
            <a:graphicFrameLocks noChangeAspect="1"/>
          </p:cNvGraphicFramePr>
          <p:nvPr>
            <p:extLst/>
          </p:nvPr>
        </p:nvGraphicFramePr>
        <p:xfrm>
          <a:off x="2812732" y="2740025"/>
          <a:ext cx="2823226" cy="469977"/>
        </p:xfrm>
        <a:graphic>
          <a:graphicData uri="http://schemas.openxmlformats.org/presentationml/2006/ole">
            <mc:AlternateContent xmlns:mc="http://schemas.openxmlformats.org/markup-compatibility/2006">
              <mc:Choice xmlns:v="urn:schemas-microsoft-com:vml" Requires="v">
                <p:oleObj spid="_x0000_s1028" name="Equation" r:id="rId6" imgW="1790700" imgH="241300" progId="Equation.3">
                  <p:embed/>
                </p:oleObj>
              </mc:Choice>
              <mc:Fallback>
                <p:oleObj name="Equation" r:id="rId6" imgW="1790700" imgH="241300" progId="Equation.3">
                  <p:embed/>
                  <p:pic>
                    <p:nvPicPr>
                      <p:cNvPr id="0" name=""/>
                      <p:cNvPicPr/>
                      <p:nvPr/>
                    </p:nvPicPr>
                    <p:blipFill>
                      <a:blip r:embed="rId7"/>
                      <a:stretch>
                        <a:fillRect/>
                      </a:stretch>
                    </p:blipFill>
                    <p:spPr>
                      <a:xfrm>
                        <a:off x="2812732" y="2740025"/>
                        <a:ext cx="2823226" cy="469977"/>
                      </a:xfrm>
                      <a:prstGeom prst="rect">
                        <a:avLst/>
                      </a:prstGeom>
                    </p:spPr>
                  </p:pic>
                </p:oleObj>
              </mc:Fallback>
            </mc:AlternateContent>
          </a:graphicData>
        </a:graphic>
      </p:graphicFrame>
    </p:spTree>
    <p:extLst>
      <p:ext uri="{BB962C8B-B14F-4D97-AF65-F5344CB8AC3E}">
        <p14:creationId xmlns:p14="http://schemas.microsoft.com/office/powerpoint/2010/main" val="1341441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596</Words>
  <Application>Microsoft Macintosh PowerPoint</Application>
  <PresentationFormat>On-screen Show (4:3)</PresentationFormat>
  <Paragraphs>118</Paragraphs>
  <Slides>12</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Calibri</vt:lpstr>
      <vt:lpstr>Times New Roman</vt:lpstr>
      <vt:lpstr>Arial</vt:lpstr>
      <vt:lpstr>Office Theme</vt:lpstr>
      <vt:lpstr>Equation</vt:lpstr>
      <vt:lpstr>CIS 4930/6930, Spring 2018 Experiment 1: Encounter Tracing using Bluetooth Due Date: Feb 19, beginning of class  Ph.D. student lead: Mimonah Al-Qathrady Instructor: Ahmed Helmy </vt:lpstr>
      <vt:lpstr>Encounter Bluetooth Collection Application:  1) Classic Bluetooth: </vt:lpstr>
      <vt:lpstr>2) Bluetooth Low Energy (BLE) Applications:  </vt:lpstr>
      <vt:lpstr>Manual Logging (ground truth!) </vt:lpstr>
      <vt:lpstr>Part I: Bluetooth encounter trace collection </vt:lpstr>
      <vt:lpstr>Part II: Scanning Scenarios for Two specific devices </vt:lpstr>
      <vt:lpstr>Part II: Scanning Scenarios for Two specific devices (continued)</vt:lpstr>
      <vt:lpstr>Part III: Distance Estimation from RSSI  </vt:lpstr>
      <vt:lpstr>PowerPoint Presentation</vt:lpstr>
      <vt:lpstr>PowerPoint Presentation</vt:lpstr>
      <vt:lpstr>Part IV: Constructing a Mobility Scenario from scanned RSSI and TX power </vt:lpstr>
      <vt:lpstr>Part V: Make your extension to the experiment (extra points)</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CIS 6930, Spring 2017 Experiment 1: Encounter Tracing using Bluetooth Due Date: March 2, 9:35am  </dc:title>
  <dc:creator>Ahmed Helmy</dc:creator>
  <cp:lastModifiedBy>Helmy,Ahmed</cp:lastModifiedBy>
  <cp:revision>6</cp:revision>
  <dcterms:created xsi:type="dcterms:W3CDTF">2017-02-16T04:11:43Z</dcterms:created>
  <dcterms:modified xsi:type="dcterms:W3CDTF">2018-01-31T16:24:39Z</dcterms:modified>
</cp:coreProperties>
</file>