
<file path=[Content_Types].xml><?xml version="1.0" encoding="utf-8"?>
<Types xmlns="http://schemas.openxmlformats.org/package/2006/content-types">
  <Override PartName="/ppt/slides/slide41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50.xml" ContentType="application/vnd.openxmlformats-officedocument.presentationml.slide+xml"/>
  <Override PartName="/ppt/slides/slide18.xml" ContentType="application/vnd.openxmlformats-officedocument.presentationml.slide+xml"/>
  <Override PartName="/ppt/embeddings/Microsoft_Equation3.bin" ContentType="application/vnd.openxmlformats-officedocument.oleObject"/>
  <Override PartName="/ppt/slides/slide60.xml" ContentType="application/vnd.openxmlformats-officedocument.presentationml.slide+xml"/>
  <Override PartName="/ppt/slides/slide28.xml" ContentType="application/vnd.openxmlformats-officedocument.presentationml.slide+xml"/>
  <Override PartName="/ppt/slides/slide37.xml" ContentType="application/vnd.openxmlformats-officedocument.presentationml.slide+xml"/>
  <Override PartName="/ppt/slides/slide9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Default Extension="vml" ContentType="application/vnd.openxmlformats-officedocument.vmlDrawing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notesSlides/notesSlide2.xml" ContentType="application/vnd.openxmlformats-officedocument.presentationml.notesSlide+xml"/>
  <Override PartName="/ppt/slideLayouts/slideLayout24.xml" ContentType="application/vnd.openxmlformats-officedocument.presentationml.slideLayout+xml"/>
  <Override PartName="/ppt/embeddings/oleObject1.bin" ContentType="application/vnd.openxmlformats-officedocument.oleObject"/>
  <Override PartName="/ppt/embeddings/oleObject13.bin" ContentType="application/vnd.openxmlformats-officedocument.oleObject"/>
  <Override PartName="/ppt/embeddings/oleObject23.bin" ContentType="application/vnd.openxmlformats-officedocument.oleObject"/>
  <Default Extension="jpeg" ContentType="image/jpeg"/>
  <Override PartName="/ppt/notesSlides/notesSlide11.xml" ContentType="application/vnd.openxmlformats-officedocument.presentationml.notesSlide+xml"/>
  <Override PartName="/ppt/embeddings/oleObject33.bin" ContentType="application/vnd.openxmlformats-officedocument.oleObject"/>
  <Override PartName="/ppt/slides/slide13.xml" ContentType="application/vnd.openxmlformats-officedocument.presentationml.slide+xml"/>
  <Override PartName="/ppt/embeddings/oleObject7.bin" ContentType="application/vnd.openxmlformats-officedocument.oleObject"/>
  <Override PartName="/ppt/slides/slide23.xml" ContentType="application/vnd.openxmlformats-officedocument.presentationml.slide+xml"/>
  <Override PartName="/ppt/embeddings/oleObject19.bin" ContentType="application/vnd.openxmlformats-officedocument.oleObject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embeddings/oleObject29.bin" ContentType="application/vnd.openxmlformats-officedocument.oleObject"/>
  <Override PartName="/ppt/slideLayouts/slideLayout5.xml" ContentType="application/vnd.openxmlformats-officedocument.presentationml.slideLayout+xml"/>
  <Override PartName="/ppt/slides/slide42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51.xml" ContentType="application/vnd.openxmlformats-officedocument.presentationml.slide+xml"/>
  <Override PartName="/ppt/slides/slide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61.xml" ContentType="application/vnd.openxmlformats-officedocument.presentationml.slide+xml"/>
  <Override PartName="/ppt/slides/slide29.xml" ContentType="application/vnd.openxmlformats-officedocument.presentationml.slide+xml"/>
  <Override PartName="/ppt/embeddings/Microsoft_Equation4.bin" ContentType="application/vnd.openxmlformats-officedocument.oleObject"/>
  <Override PartName="/ppt/slides/slide38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3.xml" ContentType="application/vnd.openxmlformats-officedocument.presentationml.notesSlide+xml"/>
  <Override PartName="/ppt/slideLayouts/slideLayout25.xml" ContentType="application/vnd.openxmlformats-officedocument.presentationml.slideLayout+xml"/>
  <Default Extension="emf" ContentType="image/x-emf"/>
  <Override PartName="/ppt/embeddings/oleObject2.bin" ContentType="application/vnd.openxmlformats-officedocument.oleObject"/>
  <Override PartName="/ppt/embeddings/oleObject14.bin" ContentType="application/vnd.openxmlformats-officedocument.oleObject"/>
  <Override PartName="/ppt/embeddings/oleObject24.bin" ContentType="application/vnd.openxmlformats-officedocument.oleObject"/>
  <Override PartName="/ppt/notesSlides/notesSlide8.xml" ContentType="application/vnd.openxmlformats-officedocument.presentationml.notesSlide+xml"/>
  <Override PartName="/ppt/notesSlides/notesSlide12.xml" ContentType="application/vnd.openxmlformats-officedocument.presentationml.notesSlide+xml"/>
  <Override PartName="/ppt/embeddings/oleObject34.bin" ContentType="application/vnd.openxmlformats-officedocument.oleObject"/>
  <Override PartName="/ppt/slides/slide14.xml" ContentType="application/vnd.openxmlformats-officedocument.presentationml.slide+xml"/>
  <Override PartName="/ppt/embeddings/oleObject8.bin" ContentType="application/vnd.openxmlformats-officedocument.oleObject"/>
  <Override PartName="/ppt/slides/slide24.xml" ContentType="application/vnd.openxmlformats-officedocument.presentationml.slide+xml"/>
  <Default Extension="bin" ContentType="application/vnd.openxmlformats-officedocument.presentationml.printerSettings"/>
  <Override PartName="/ppt/slides/slide33.xml" ContentType="application/vnd.openxmlformats-officedocument.presentationml.slide+xml"/>
  <Override PartName="/ppt/slides/slide5.xml" ContentType="application/vnd.openxmlformats-officedocument.presentationml.slide+xml"/>
  <Default Extension="xml" ContentType="application/xml"/>
  <Override PartName="/ppt/slideLayouts/slideLayout6.xml" ContentType="application/vnd.openxmlformats-officedocument.presentationml.slideLayout+xml"/>
  <Override PartName="/ppt/tableStyles.xml" ContentType="application/vnd.openxmlformats-officedocument.presentationml.tableStyles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62.xml" ContentType="application/vnd.openxmlformats-officedocument.presentationml.slide+xml"/>
  <Override PartName="/ppt/slideLayouts/slideLayout20.xml" ContentType="application/vnd.openxmlformats-officedocument.presentationml.slideLayout+xml"/>
  <Override PartName="/docProps/app.xml" ContentType="application/vnd.openxmlformats-officedocument.extended-properties+xml"/>
  <Override PartName="/ppt/slides/slide39.xml" ContentType="application/vnd.openxmlformats-officedocument.presentationml.slide+xml"/>
  <Override PartName="/ppt/slideLayouts/slideLayout30.xml" ContentType="application/vnd.openxmlformats-officedocument.presentationml.slideLayout+xml"/>
  <Override PartName="/ppt/slides/slide49.xml" ContentType="application/vnd.openxmlformats-officedocument.presentationml.slide+xml"/>
  <Override PartName="/ppt/embeddings/oleObject10.bin" ContentType="application/vnd.openxmlformats-officedocument.oleObject"/>
  <Override PartName="/ppt/slides/slide58.xml" ContentType="application/vnd.openxmlformats-officedocument.presentationml.slide+xml"/>
  <Override PartName="/docProps/core.xml" ContentType="application/vnd.openxmlformats-package.core-properties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notesSlides/notesSlide4.xml" ContentType="application/vnd.openxmlformats-officedocument.presentationml.notesSlide+xml"/>
  <Override PartName="/ppt/slideLayouts/slideLayout26.xml" ContentType="application/vnd.openxmlformats-officedocument.presentationml.slideLayout+xml"/>
  <Override PartName="/ppt/embeddings/oleObject3.bin" ContentType="application/vnd.openxmlformats-officedocument.oleObject"/>
  <Override PartName="/ppt/embeddings/oleObject15.bin" ContentType="application/vnd.openxmlformats-officedocument.oleObject"/>
  <Override PartName="/ppt/embeddings/oleObject25.bin" ContentType="application/vnd.openxmlformats-officedocument.oleObject"/>
  <Override PartName="/ppt/slideLayouts/slideLayout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3.xml" ContentType="application/vnd.openxmlformats-officedocument.presentationml.notesSlide+xml"/>
  <Default Extension="gif" ContentType="image/gif"/>
  <Override PartName="/ppt/embeddings/oleObject35.bin" ContentType="application/vnd.openxmlformats-officedocument.oleObject"/>
  <Override PartName="/ppt/slides/slide15.xml" ContentType="application/vnd.openxmlformats-officedocument.presentationml.slide+xml"/>
  <Override PartName="/ppt/embeddings/oleObject9.bin" ContentType="application/vnd.openxmlformats-officedocument.oleObject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s/slide44.xml" ContentType="application/vnd.openxmlformats-officedocument.presentationml.slide+xml"/>
  <Default Extension="docx" ContentType="application/vnd.openxmlformats-officedocument.wordprocessingml.document"/>
  <Override PartName="/ppt/slides/slide53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63.xml" ContentType="application/vnd.openxmlformats-officedocument.presentationml.slide+xml"/>
  <Override PartName="/ppt/slideLayouts/slideLayout21.xml" ContentType="application/vnd.openxmlformats-officedocument.presentationml.slideLayout+xml"/>
  <Override PartName="/ppt/embeddings/oleObject11.bin" ContentType="application/vnd.openxmlformats-officedocument.oleObject"/>
  <Override PartName="/ppt/slides/slide59.xml" ContentType="application/vnd.openxmlformats-officedocument.presentationml.slide+xml"/>
  <Override PartName="/ppt/embeddings/oleObject20.bin" ContentType="application/vnd.openxmlformats-officedocument.oleObject"/>
  <Override PartName="/ppt/slideLayouts/slideLayout18.xml" ContentType="application/vnd.openxmlformats-officedocument.presentationml.slideLayout+xml"/>
  <Override PartName="/ppt/embeddings/oleObject30.bin" ContentType="application/vnd.openxmlformats-officedocument.oleObject"/>
  <Override PartName="/ppt/notesSlides/notesSlide5.xml" ContentType="application/vnd.openxmlformats-officedocument.presentationml.notesSlide+xml"/>
  <Override PartName="/ppt/slideLayouts/slideLayout27.xml" ContentType="application/vnd.openxmlformats-officedocument.presentationml.slideLayout+xml"/>
  <Override PartName="/ppt/slides/slide10.xml" ContentType="application/vnd.openxmlformats-officedocument.presentationml.slide+xml"/>
  <Override PartName="/ppt/embeddings/oleObject4.bin" ContentType="application/vnd.openxmlformats-officedocument.oleObject"/>
  <Override PartName="/ppt/embeddings/oleObject16.bin" ContentType="application/vnd.openxmlformats-officedocument.oleObject"/>
  <Override PartName="/ppt/slides/slide20.xml" ContentType="application/vnd.openxmlformats-officedocument.presentationml.slide+xml"/>
  <Override PartName="/ppt/slides/slide1.xml" ContentType="application/vnd.openxmlformats-officedocument.presentationml.slide+xml"/>
  <Override PartName="/ppt/embeddings/oleObject26.bin" ContentType="application/vnd.openxmlformats-officedocument.oleObject"/>
  <Override PartName="/ppt/slideLayouts/slideLayout2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16.xml" ContentType="application/vnd.openxmlformats-officedocument.presentationml.slide+xml"/>
  <Override PartName="/ppt/viewProps.xml" ContentType="application/vnd.openxmlformats-officedocument.presentationml.viewProps+xml"/>
  <Override PartName="/ppt/embeddings/Microsoft_Equation1.bin" ContentType="application/vnd.openxmlformats-officedocument.oleObject"/>
  <Default Extension="rels" ContentType="application/vnd.openxmlformats-package.relationships+xml"/>
  <Override PartName="/ppt/slides/slide26.xml" ContentType="application/vnd.openxmlformats-officedocument.presentationml.slide+xml"/>
  <Default Extension="wmf" ContentType="image/x-wmf"/>
  <Override PartName="/ppt/slides/slide7.xml" ContentType="application/vnd.openxmlformats-officedocument.presentationml.slide+xml"/>
  <Override PartName="/ppt/slides/slide35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22.xml" ContentType="application/vnd.openxmlformats-officedocument.presentationml.slideLayout+xml"/>
  <Override PartName="/ppt/presentation.xml" ContentType="application/vnd.openxmlformats-officedocument.presentationml.presentation.main+xml"/>
  <Override PartName="/ppt/embeddings/oleObject12.bin" ContentType="application/vnd.openxmlformats-officedocument.oleObject"/>
  <Default Extension="tiff" ContentType="image/tiff"/>
  <Override PartName="/ppt/embeddings/oleObject21.bin" ContentType="application/vnd.openxmlformats-officedocument.oleObject"/>
  <Override PartName="/ppt/slideLayouts/slideLayout19.xml" ContentType="application/vnd.openxmlformats-officedocument.presentationml.slideLayout+xml"/>
  <Override PartName="/ppt/embeddings/oleObject31.bin" ContentType="application/vnd.openxmlformats-officedocument.oleObject"/>
  <Override PartName="/ppt/notesSlides/notesSlide6.xml" ContentType="application/vnd.openxmlformats-officedocument.presentationml.notesSlide+xml"/>
  <Override PartName="/ppt/slideLayouts/slideLayout28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embeddings/oleObject5.bin" ContentType="application/vnd.openxmlformats-officedocument.oleObject"/>
  <Override PartName="/ppt/embeddings/oleObject17.bin" ContentType="application/vnd.openxmlformats-officedocument.oleObject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2.xml" ContentType="application/vnd.openxmlformats-officedocument.presentationml.slide+xml"/>
  <Override PartName="/ppt/embeddings/oleObject27.bin" ContentType="application/vnd.openxmlformats-officedocument.oleObject"/>
  <Override PartName="/ppt/handoutMasters/handoutMaster1.xml" ContentType="application/vnd.openxmlformats-officedocument.presentationml.handoutMaster+xml"/>
  <Override PartName="/ppt/slideLayouts/slideLayout3.xml" ContentType="application/vnd.openxmlformats-officedocument.presentationml.slideLayout+xml"/>
  <Override PartName="/ppt/slides/slide40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7.xml" ContentType="application/vnd.openxmlformats-officedocument.presentationml.slide+xml"/>
  <Override PartName="/ppt/embeddings/Microsoft_Equation2.bin" ContentType="application/vnd.openxmlformats-officedocument.oleObject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65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23.xml" ContentType="application/vnd.openxmlformats-officedocument.presentationml.slideLayout+xml"/>
  <Override PartName="/ppt/embeddings/oleObject22.bin" ContentType="application/vnd.openxmlformats-officedocument.oleObject"/>
  <Override PartName="/ppt/embeddings/oleObject32.bin" ContentType="application/vnd.openxmlformats-officedocument.oleObject"/>
  <Override PartName="/ppt/notesSlides/notesSlide7.xml" ContentType="application/vnd.openxmlformats-officedocument.presentationml.notesSlide+xml"/>
  <Override PartName="/ppt/slideLayouts/slideLayout29.xml" ContentType="application/vnd.openxmlformats-officedocument.presentationml.slideLayout+xml"/>
  <Override PartName="/ppt/slides/slide12.xml" ContentType="application/vnd.openxmlformats-officedocument.presentationml.slide+xml"/>
  <Override PartName="/ppt/embeddings/oleObject6.bin" ContentType="application/vnd.openxmlformats-officedocument.oleObject"/>
  <Override PartName="/ppt/embeddings/oleObject18.bin" ContentType="application/vnd.openxmlformats-officedocument.oleObject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3.xml" ContentType="application/vnd.openxmlformats-officedocument.presentationml.slide+xml"/>
  <Override PartName="/ppt/embeddings/oleObject28.bin" ContentType="application/vnd.openxmlformats-officedocument.oleObject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485" r:id="rId2"/>
    <p:sldId id="486" r:id="rId3"/>
    <p:sldId id="610" r:id="rId4"/>
    <p:sldId id="701" r:id="rId5"/>
    <p:sldId id="514" r:id="rId6"/>
    <p:sldId id="493" r:id="rId7"/>
    <p:sldId id="712" r:id="rId8"/>
    <p:sldId id="703" r:id="rId9"/>
    <p:sldId id="674" r:id="rId10"/>
    <p:sldId id="637" r:id="rId11"/>
    <p:sldId id="311" r:id="rId12"/>
    <p:sldId id="386" r:id="rId13"/>
    <p:sldId id="389" r:id="rId14"/>
    <p:sldId id="390" r:id="rId15"/>
    <p:sldId id="696" r:id="rId16"/>
    <p:sldId id="506" r:id="rId17"/>
    <p:sldId id="651" r:id="rId18"/>
    <p:sldId id="751" r:id="rId19"/>
    <p:sldId id="752" r:id="rId20"/>
    <p:sldId id="747" r:id="rId21"/>
    <p:sldId id="748" r:id="rId22"/>
    <p:sldId id="749" r:id="rId23"/>
    <p:sldId id="750" r:id="rId24"/>
    <p:sldId id="649" r:id="rId25"/>
    <p:sldId id="753" r:id="rId26"/>
    <p:sldId id="754" r:id="rId27"/>
    <p:sldId id="755" r:id="rId28"/>
    <p:sldId id="581" r:id="rId29"/>
    <p:sldId id="732" r:id="rId30"/>
    <p:sldId id="733" r:id="rId31"/>
    <p:sldId id="734" r:id="rId32"/>
    <p:sldId id="745" r:id="rId33"/>
    <p:sldId id="736" r:id="rId34"/>
    <p:sldId id="737" r:id="rId35"/>
    <p:sldId id="738" r:id="rId36"/>
    <p:sldId id="739" r:id="rId37"/>
    <p:sldId id="740" r:id="rId38"/>
    <p:sldId id="741" r:id="rId39"/>
    <p:sldId id="582" r:id="rId40"/>
    <p:sldId id="584" r:id="rId41"/>
    <p:sldId id="317" r:id="rId42"/>
    <p:sldId id="757" r:id="rId43"/>
    <p:sldId id="756" r:id="rId44"/>
    <p:sldId id="552" r:id="rId45"/>
    <p:sldId id="758" r:id="rId46"/>
    <p:sldId id="759" r:id="rId47"/>
    <p:sldId id="481" r:id="rId48"/>
    <p:sldId id="706" r:id="rId49"/>
    <p:sldId id="707" r:id="rId50"/>
    <p:sldId id="708" r:id="rId51"/>
    <p:sldId id="488" r:id="rId52"/>
    <p:sldId id="662" r:id="rId53"/>
    <p:sldId id="713" r:id="rId54"/>
    <p:sldId id="715" r:id="rId55"/>
    <p:sldId id="716" r:id="rId56"/>
    <p:sldId id="721" r:id="rId57"/>
    <p:sldId id="722" r:id="rId58"/>
    <p:sldId id="725" r:id="rId59"/>
    <p:sldId id="726" r:id="rId60"/>
    <p:sldId id="727" r:id="rId61"/>
    <p:sldId id="728" r:id="rId62"/>
    <p:sldId id="729" r:id="rId63"/>
    <p:sldId id="730" r:id="rId64"/>
    <p:sldId id="731" r:id="rId65"/>
    <p:sldId id="746" r:id="rId6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00FF"/>
    <a:srgbClr val="0054A8"/>
    <a:srgbClr val="0066CC"/>
    <a:srgbClr val="003399"/>
    <a:srgbClr val="456B4F"/>
    <a:srgbClr val="339933"/>
    <a:srgbClr val="CC00CC"/>
    <a:srgbClr val="238D44"/>
    <a:srgbClr val="ED0000"/>
    <a:srgbClr val="00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napVertSplitter="1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notesMaster" Target="notesMasters/notesMaster1.xml"/><Relationship Id="rId68" Type="http://schemas.openxmlformats.org/officeDocument/2006/relationships/handoutMaster" Target="handoutMasters/handoutMaster1.xml"/><Relationship Id="rId69" Type="http://schemas.openxmlformats.org/officeDocument/2006/relationships/printerSettings" Target="printerSettings/printerSettings1.bin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presProps" Target="presProps.xml"/><Relationship Id="rId71" Type="http://schemas.openxmlformats.org/officeDocument/2006/relationships/viewProps" Target="viewProps.xml"/><Relationship Id="rId72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Relationship Id="rId2" Type="http://schemas.openxmlformats.org/officeDocument/2006/relationships/image" Target="../media/image8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59A86E-E5DD-46BF-A002-4F02CFB49E57}" type="datetime1">
              <a:rPr lang="en-US"/>
              <a:pPr/>
              <a:t>12/8/15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0507173-43E1-4031-ACE8-02DC29F9EAE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B54FD17-8542-49F2-8103-FF5E55564C8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36B101-5F39-482E-B16B-5CFF054B04AC}" type="slidenum">
              <a:rPr lang="en-US"/>
              <a:pPr/>
              <a:t>1</a:t>
            </a:fld>
            <a:endParaRPr 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-111" charset="0"/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E42525-87FE-4B69-8403-FC6A6A2144EF}" type="slidenum">
              <a:rPr lang="en-US"/>
              <a:pPr/>
              <a:t>15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E136D5-D352-4840-BC29-D75313D34420}" type="slidenum">
              <a:rPr lang="en-US"/>
              <a:pPr/>
              <a:t>16</a:t>
            </a:fld>
            <a:endParaRPr lang="en-US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table shows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, 2</a:t>
            </a:r>
            <a:r>
              <a:rPr lang="en-US" baseline="30000" dirty="0" smtClean="0"/>
              <a:t>nd</a:t>
            </a:r>
            <a:r>
              <a:rPr lang="en-US" baseline="0" dirty="0" smtClean="0"/>
              <a:t> and 3</a:t>
            </a:r>
            <a:r>
              <a:rPr lang="en-US" baseline="30000" dirty="0" smtClean="0"/>
              <a:t>rd</a:t>
            </a:r>
            <a:r>
              <a:rPr lang="en-US" baseline="0" dirty="0" smtClean="0"/>
              <a:t> best fits and last two columns shows the models at 3 and 5% deviation.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find that memory less models failed to capture the statistical properties of empirical distribution and heavy tailed distributions like Weibull are better at modeling the densities.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Btw, many current studies assume exponential or Poisson process.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2B234-3914-DE41-B072-23D4CA3260FA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7619174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 smtClean="0"/>
              <a:t>what </a:t>
            </a:r>
            <a:r>
              <a:rPr lang="en-US" dirty="0"/>
              <a:t>does it mean to be invariant ? and why does it is have an effect ? why its important 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r>
              <a:rPr lang="en-US" dirty="0" smtClean="0"/>
              <a:t>Network performance degrades gradually with increasing self-similarity. The more self-similar the traffic, the longer the queue size. The queue length distribution of self-similar traffic decays more slowly than with Poisson sources.</a:t>
            </a:r>
          </a:p>
          <a:p>
            <a:endParaRPr lang="en-US" dirty="0" smtClean="0"/>
          </a:p>
          <a:p>
            <a:r>
              <a:rPr lang="en-US" dirty="0" smtClean="0"/>
              <a:t>Self-similar traffic exhibits the persistence of clustering which has a negative impact on network performance.</a:t>
            </a:r>
          </a:p>
          <a:p>
            <a:endParaRPr lang="en-US" dirty="0" smtClean="0"/>
          </a:p>
          <a:p>
            <a:r>
              <a:rPr lang="en-US" dirty="0" smtClean="0"/>
              <a:t>With Poisson traffic (found in conventional telephony networks), clustering occurs in the short term but </a:t>
            </a:r>
            <a:r>
              <a:rPr lang="en-US" dirty="0" err="1" smtClean="0"/>
              <a:t>smooths</a:t>
            </a:r>
            <a:r>
              <a:rPr lang="en-US" dirty="0" smtClean="0"/>
              <a:t> out over the long term.</a:t>
            </a:r>
          </a:p>
          <a:p>
            <a:r>
              <a:rPr lang="en-US" dirty="0" smtClean="0"/>
              <a:t>With self-similar traffic, the bursty </a:t>
            </a:r>
            <a:r>
              <a:rPr lang="en-US" dirty="0" err="1" smtClean="0"/>
              <a:t>behaviour</a:t>
            </a:r>
            <a:r>
              <a:rPr lang="en-US" dirty="0" smtClean="0"/>
              <a:t> may itself be bursty, which exacerbates the clustering phenomena, and degrades network performance. [11]</a:t>
            </a:r>
          </a:p>
          <a:p>
            <a:r>
              <a:rPr lang="en-US" dirty="0" smtClean="0"/>
              <a:t>Many aspects of network quality of service depend on coping with traffic peaks that might cause network failures, such as</a:t>
            </a:r>
            <a:r>
              <a:rPr lang="en-US" baseline="0" dirty="0" smtClean="0"/>
              <a:t> </a:t>
            </a:r>
            <a:r>
              <a:rPr lang="en-US" dirty="0" smtClean="0"/>
              <a:t>Cell/packet loss and queue overflow</a:t>
            </a:r>
            <a:r>
              <a:rPr lang="en-US" baseline="0" dirty="0" smtClean="0"/>
              <a:t> </a:t>
            </a:r>
            <a:r>
              <a:rPr lang="en-US" dirty="0" smtClean="0"/>
              <a:t>Violation of delay bounds e.g. in video</a:t>
            </a:r>
          </a:p>
          <a:p>
            <a:r>
              <a:rPr lang="en-US" dirty="0" smtClean="0"/>
              <a:t>Worst cases in statistical multiplexing</a:t>
            </a:r>
            <a:r>
              <a:rPr lang="en-US" baseline="0" dirty="0" smtClean="0"/>
              <a:t> </a:t>
            </a:r>
            <a:r>
              <a:rPr lang="en-US" dirty="0" smtClean="0"/>
              <a:t>Poisson processes are well-behaved because they are stateless, and peak loading is not sustained, so queues do not fill. With long-range order, peaks last longer and have greater impact: the equilibrium shifts for a while. [12]</a:t>
            </a:r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general,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long range dependence 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referred when the auto-correlation function decays </a:t>
            </a:r>
            <a:r>
              <a:rPr lang="en-US" sz="120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polynomially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as opposed to exponential as a function of time.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BA92F-0387-9441-9633-3515EF836352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7887154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www.clemson.edu</a:t>
            </a:r>
            <a:r>
              <a:rPr lang="en-US" dirty="0" smtClean="0"/>
              <a:t>/glimpse/?p=1179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9811C6-9D04-F040-8A3B-9DA46AD5A445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118031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47A9CB-4E87-4077-94E8-90C37FBC1654}" type="slidenum">
              <a:rPr lang="en-US"/>
              <a:pPr/>
              <a:t>41</a:t>
            </a:fld>
            <a:endParaRPr lang="en-US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5832F2-755C-46E0-A5CD-840528FA3E1D}" type="slidenum">
              <a:rPr lang="en-US"/>
              <a:pPr/>
              <a:t>47</a:t>
            </a:fld>
            <a:endParaRPr lang="en-US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EEC632-BC95-44CC-A5CE-B8E884998582}" type="slidenum">
              <a:rPr lang="en-US"/>
              <a:pPr/>
              <a:t>51</a:t>
            </a:fld>
            <a:endParaRPr lang="en-US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BFEE3D-79F8-4476-AE07-31357164C92F}" type="slidenum">
              <a:rPr lang="en-US"/>
              <a:pPr/>
              <a:t>2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-111" charset="0"/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6EC1DA-07A8-4CAA-98C3-73FB4CEE0DFB}" type="slidenum">
              <a:rPr lang="en-US"/>
              <a:pPr/>
              <a:t>3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E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BFEE3D-79F8-4476-AE07-31357164C92F}" type="slidenum">
              <a:rPr lang="en-US"/>
              <a:pPr/>
              <a:t>4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-111" charset="0"/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04BF8D-3878-4109-BA6D-B85CA4F011A1}" type="slidenum">
              <a:rPr lang="en-US"/>
              <a:pPr/>
              <a:t>10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34A9A6-7FD3-44C6-91A1-15E4C8F386CD}" type="slidenum">
              <a:rPr lang="en-US"/>
              <a:pPr/>
              <a:t>11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792D45-0151-4DB8-B425-DECD7EEC167E}" type="slidenum">
              <a:rPr lang="en-US"/>
              <a:pPr/>
              <a:t>12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B0E6F3-7C75-40D8-A283-1B3867997804}" type="slidenum">
              <a:rPr lang="en-US"/>
              <a:pPr/>
              <a:t>13</a:t>
            </a:fld>
            <a:endParaRPr lang="en-US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E42525-87FE-4B69-8403-FC6A6A2144EF}" type="slidenum">
              <a:rPr lang="en-US"/>
              <a:pPr/>
              <a:t>14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5FF9FC-9BA6-4D89-8197-5ACD7D5F71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97B010-35B1-46F7-B671-CEE4E809B0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13327-E252-4B64-93CB-96431E8A1C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AE8561-C5DE-4EB2-889B-5D77B23BAC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BEF797-752D-4C4B-8278-E2494AEF18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72B729-DB02-43EF-B2D1-DE727B3C41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2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2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2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93DE-DED9-4AA6-9933-9CAA0DE576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CBB0D8-A1DF-4A16-885A-5761A4607F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8D3D98-89CB-4297-8C05-265159F71B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1954FA-012A-45ED-8324-2236770B8C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7302ED-9B6E-404F-A699-C5424E0A29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8AE912-2B82-496C-939A-B9E219580E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0C2EFC-E9B5-43BF-BE46-05B353FE4D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30" Type="http://schemas.openxmlformats.org/officeDocument/2006/relationships/slideLayout" Target="../slideLayouts/slideLayout30.xml"/><Relationship Id="rId31" Type="http://schemas.openxmlformats.org/officeDocument/2006/relationships/theme" Target="../theme/theme1.xml"/><Relationship Id="rId32" Type="http://schemas.openxmlformats.org/officeDocument/2006/relationships/image" Target="../media/image1.png"/><Relationship Id="rId9" Type="http://schemas.openxmlformats.org/officeDocument/2006/relationships/slideLayout" Target="../slideLayouts/slideLayout9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3" Type="http://schemas.openxmlformats.org/officeDocument/2006/relationships/image" Target="../media/image2.png"/><Relationship Id="rId34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6E9BC5E-C7E5-4FE0-944F-291DBA8C3BE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2514600" y="0"/>
            <a:ext cx="6629400" cy="4572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-111" charset="0"/>
              <a:ea typeface="+mn-ea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32"/>
          <a:srcRect/>
          <a:stretch>
            <a:fillRect/>
          </a:stretch>
        </p:blipFill>
        <p:spPr bwMode="auto">
          <a:xfrm>
            <a:off x="0" y="0"/>
            <a:ext cx="2590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network-lab-logo"/>
          <p:cNvPicPr>
            <a:picLocks noChangeAspect="1" noChangeArrowheads="1"/>
          </p:cNvPicPr>
          <p:nvPr userDrawn="1"/>
        </p:nvPicPr>
        <p:blipFill>
          <a:blip r:embed="rId33"/>
          <a:srcRect/>
          <a:stretch>
            <a:fillRect/>
          </a:stretch>
        </p:blipFill>
        <p:spPr bwMode="auto">
          <a:xfrm>
            <a:off x="8610600" y="0"/>
            <a:ext cx="5334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Gators"/>
          <p:cNvPicPr>
            <a:picLocks noChangeAspect="1" noChangeArrowheads="1"/>
          </p:cNvPicPr>
          <p:nvPr userDrawn="1"/>
        </p:nvPicPr>
        <p:blipFill>
          <a:blip r:embed="rId34"/>
          <a:srcRect/>
          <a:stretch>
            <a:fillRect/>
          </a:stretch>
        </p:blipFill>
        <p:spPr bwMode="auto">
          <a:xfrm>
            <a:off x="2590800" y="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  <p:sldLayoutId id="2147483664" r:id="rId15"/>
    <p:sldLayoutId id="2147483665" r:id="rId16"/>
    <p:sldLayoutId id="2147483666" r:id="rId17"/>
    <p:sldLayoutId id="2147483671" r:id="rId18"/>
    <p:sldLayoutId id="2147483672" r:id="rId19"/>
    <p:sldLayoutId id="2147483673" r:id="rId20"/>
    <p:sldLayoutId id="2147483674" r:id="rId21"/>
    <p:sldLayoutId id="2147483675" r:id="rId22"/>
    <p:sldLayoutId id="2147483676" r:id="rId23"/>
    <p:sldLayoutId id="2147483677" r:id="rId24"/>
    <p:sldLayoutId id="2147483678" r:id="rId25"/>
    <p:sldLayoutId id="2147483679" r:id="rId26"/>
    <p:sldLayoutId id="2147483680" r:id="rId27"/>
    <p:sldLayoutId id="2147483681" r:id="rId28"/>
    <p:sldLayoutId id="2147483682" r:id="rId29"/>
    <p:sldLayoutId id="2147483683" r:id="rId30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jpe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png"/><Relationship Id="rId20" Type="http://schemas.openxmlformats.org/officeDocument/2006/relationships/image" Target="../media/image64.jpeg"/><Relationship Id="rId21" Type="http://schemas.openxmlformats.org/officeDocument/2006/relationships/image" Target="../media/image65.jpeg"/><Relationship Id="rId22" Type="http://schemas.openxmlformats.org/officeDocument/2006/relationships/image" Target="../media/image66.gif"/><Relationship Id="rId23" Type="http://schemas.openxmlformats.org/officeDocument/2006/relationships/image" Target="../media/image67.png"/><Relationship Id="rId24" Type="http://schemas.openxmlformats.org/officeDocument/2006/relationships/image" Target="../media/image68.png"/><Relationship Id="rId25" Type="http://schemas.openxmlformats.org/officeDocument/2006/relationships/image" Target="../media/image69.png"/><Relationship Id="rId26" Type="http://schemas.openxmlformats.org/officeDocument/2006/relationships/image" Target="../media/image70.jpeg"/><Relationship Id="rId27" Type="http://schemas.openxmlformats.org/officeDocument/2006/relationships/image" Target="../media/image71.png"/><Relationship Id="rId10" Type="http://schemas.openxmlformats.org/officeDocument/2006/relationships/image" Target="../media/image54.png"/><Relationship Id="rId11" Type="http://schemas.openxmlformats.org/officeDocument/2006/relationships/image" Target="../media/image55.png"/><Relationship Id="rId12" Type="http://schemas.openxmlformats.org/officeDocument/2006/relationships/image" Target="../media/image56.png"/><Relationship Id="rId13" Type="http://schemas.openxmlformats.org/officeDocument/2006/relationships/image" Target="../media/image57.png"/><Relationship Id="rId14" Type="http://schemas.openxmlformats.org/officeDocument/2006/relationships/image" Target="../media/image58.jpeg"/><Relationship Id="rId15" Type="http://schemas.openxmlformats.org/officeDocument/2006/relationships/image" Target="../media/image59.jpeg"/><Relationship Id="rId16" Type="http://schemas.openxmlformats.org/officeDocument/2006/relationships/image" Target="../media/image60.jpeg"/><Relationship Id="rId17" Type="http://schemas.openxmlformats.org/officeDocument/2006/relationships/image" Target="../media/image61.png"/><Relationship Id="rId18" Type="http://schemas.openxmlformats.org/officeDocument/2006/relationships/image" Target="../media/image62.png"/><Relationship Id="rId19" Type="http://schemas.openxmlformats.org/officeDocument/2006/relationships/image" Target="../media/image6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5.xml"/><Relationship Id="rId4" Type="http://schemas.openxmlformats.org/officeDocument/2006/relationships/oleObject" Target="../embeddings/Microsoft_Equation1.bin"/><Relationship Id="rId5" Type="http://schemas.openxmlformats.org/officeDocument/2006/relationships/image" Target="../media/image49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8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4" Type="http://schemas.openxmlformats.org/officeDocument/2006/relationships/image" Target="../media/image73.png"/><Relationship Id="rId5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4" Type="http://schemas.openxmlformats.org/officeDocument/2006/relationships/image" Target="../media/image76.wmf"/><Relationship Id="rId5" Type="http://schemas.openxmlformats.org/officeDocument/2006/relationships/image" Target="../media/image77.png"/><Relationship Id="rId6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oleObject" Target="../embeddings/Microsoft_Equation2.bin"/><Relationship Id="rId5" Type="http://schemas.openxmlformats.org/officeDocument/2006/relationships/oleObject" Target="../embeddings/oleObject1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image" Target="../media/image82.png"/><Relationship Id="rId5" Type="http://schemas.openxmlformats.org/officeDocument/2006/relationships/oleObject" Target="../embeddings/Microsoft_Equation3.bin"/><Relationship Id="rId6" Type="http://schemas.openxmlformats.org/officeDocument/2006/relationships/image" Target="../media/image83.png"/><Relationship Id="rId7" Type="http://schemas.openxmlformats.org/officeDocument/2006/relationships/image" Target="../media/image84.png"/><Relationship Id="rId8" Type="http://schemas.openxmlformats.org/officeDocument/2006/relationships/image" Target="../media/image85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image" Target="../media/image82.png"/><Relationship Id="rId5" Type="http://schemas.openxmlformats.org/officeDocument/2006/relationships/oleObject" Target="../embeddings/Microsoft_Equation4.bin"/><Relationship Id="rId6" Type="http://schemas.openxmlformats.org/officeDocument/2006/relationships/image" Target="../media/image83.png"/><Relationship Id="rId7" Type="http://schemas.openxmlformats.org/officeDocument/2006/relationships/image" Target="../media/image84.png"/><Relationship Id="rId8" Type="http://schemas.openxmlformats.org/officeDocument/2006/relationships/image" Target="../media/image85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wmf"/><Relationship Id="rId4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90.png"/><Relationship Id="rId3" Type="http://schemas.openxmlformats.org/officeDocument/2006/relationships/image" Target="../media/image9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9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93.png"/><Relationship Id="rId3" Type="http://schemas.openxmlformats.org/officeDocument/2006/relationships/image" Target="../media/image9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9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9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97.png"/><Relationship Id="rId5" Type="http://schemas.openxmlformats.org/officeDocument/2006/relationships/image" Target="../media/image98.png"/><Relationship Id="rId6" Type="http://schemas.openxmlformats.org/officeDocument/2006/relationships/image" Target="../media/image9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4" Type="http://schemas.openxmlformats.org/officeDocument/2006/relationships/image" Target="../media/image101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02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jpeg"/><Relationship Id="rId3" Type="http://schemas.openxmlformats.org/officeDocument/2006/relationships/image" Target="../media/image10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4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4" Type="http://schemas.openxmlformats.org/officeDocument/2006/relationships/image" Target="../media/image111.jpeg"/><Relationship Id="rId5" Type="http://schemas.openxmlformats.org/officeDocument/2006/relationships/image" Target="../media/image112.jpeg"/><Relationship Id="rId6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jpeg"/><Relationship Id="rId3" Type="http://schemas.openxmlformats.org/officeDocument/2006/relationships/image" Target="../media/image116.jpeg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5.png"/><Relationship Id="rId1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jpe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2.png"/><Relationship Id="rId9" Type="http://schemas.openxmlformats.org/officeDocument/2006/relationships/image" Target="../media/image23.jpeg"/><Relationship Id="rId10" Type="http://schemas.openxmlformats.org/officeDocument/2006/relationships/image" Target="../media/image2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4" Type="http://schemas.openxmlformats.org/officeDocument/2006/relationships/image" Target="../media/image119.jpeg"/><Relationship Id="rId5" Type="http://schemas.openxmlformats.org/officeDocument/2006/relationships/image" Target="../media/image120.jpeg"/><Relationship Id="rId6" Type="http://schemas.openxmlformats.org/officeDocument/2006/relationships/image" Target="../media/image121.jpeg"/><Relationship Id="rId7" Type="http://schemas.openxmlformats.org/officeDocument/2006/relationships/image" Target="../media/image122.jpeg"/><Relationship Id="rId8" Type="http://schemas.openxmlformats.org/officeDocument/2006/relationships/image" Target="../media/image123.jpeg"/><Relationship Id="rId9" Type="http://schemas.openxmlformats.org/officeDocument/2006/relationships/image" Target="../media/image12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7.jpeg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20" Type="http://schemas.openxmlformats.org/officeDocument/2006/relationships/oleObject" Target="../embeddings/oleObject17.bin"/><Relationship Id="rId21" Type="http://schemas.openxmlformats.org/officeDocument/2006/relationships/oleObject" Target="../embeddings/oleObject18.bin"/><Relationship Id="rId22" Type="http://schemas.openxmlformats.org/officeDocument/2006/relationships/oleObject" Target="../embeddings/oleObject19.bin"/><Relationship Id="rId23" Type="http://schemas.openxmlformats.org/officeDocument/2006/relationships/oleObject" Target="../embeddings/oleObject20.bin"/><Relationship Id="rId24" Type="http://schemas.openxmlformats.org/officeDocument/2006/relationships/oleObject" Target="../embeddings/oleObject21.bin"/><Relationship Id="rId10" Type="http://schemas.openxmlformats.org/officeDocument/2006/relationships/oleObject" Target="../embeddings/oleObject7.bin"/><Relationship Id="rId11" Type="http://schemas.openxmlformats.org/officeDocument/2006/relationships/oleObject" Target="../embeddings/oleObject8.bin"/><Relationship Id="rId12" Type="http://schemas.openxmlformats.org/officeDocument/2006/relationships/oleObject" Target="../embeddings/oleObject9.bin"/><Relationship Id="rId13" Type="http://schemas.openxmlformats.org/officeDocument/2006/relationships/oleObject" Target="../embeddings/oleObject10.bin"/><Relationship Id="rId14" Type="http://schemas.openxmlformats.org/officeDocument/2006/relationships/oleObject" Target="../embeddings/oleObject11.bin"/><Relationship Id="rId15" Type="http://schemas.openxmlformats.org/officeDocument/2006/relationships/oleObject" Target="../embeddings/oleObject12.bin"/><Relationship Id="rId16" Type="http://schemas.openxmlformats.org/officeDocument/2006/relationships/oleObject" Target="../embeddings/oleObject13.bin"/><Relationship Id="rId17" Type="http://schemas.openxmlformats.org/officeDocument/2006/relationships/oleObject" Target="../embeddings/oleObject14.bin"/><Relationship Id="rId18" Type="http://schemas.openxmlformats.org/officeDocument/2006/relationships/oleObject" Target="../embeddings/oleObject15.bin"/><Relationship Id="rId19" Type="http://schemas.openxmlformats.org/officeDocument/2006/relationships/oleObject" Target="../embeddings/oleObject16.bin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5.xml"/><Relationship Id="rId4" Type="http://schemas.openxmlformats.org/officeDocument/2006/relationships/image" Target="../media/image126.jpeg"/><Relationship Id="rId5" Type="http://schemas.openxmlformats.org/officeDocument/2006/relationships/oleObject" Target="../embeddings/oleObject2.bin"/><Relationship Id="rId6" Type="http://schemas.openxmlformats.org/officeDocument/2006/relationships/oleObject" Target="../embeddings/oleObject3.bin"/><Relationship Id="rId7" Type="http://schemas.openxmlformats.org/officeDocument/2006/relationships/oleObject" Target="../embeddings/oleObject4.bin"/><Relationship Id="rId8" Type="http://schemas.openxmlformats.org/officeDocument/2006/relationships/oleObject" Target="../embeddings/oleObject5.bin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7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28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29.tiff"/><Relationship Id="rId3" Type="http://schemas.openxmlformats.org/officeDocument/2006/relationships/image" Target="../media/image130.tif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30.tiff"/><Relationship Id="rId3" Type="http://schemas.openxmlformats.org/officeDocument/2006/relationships/image" Target="../media/image131.pn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6.jpeg"/><Relationship Id="rId12" Type="http://schemas.openxmlformats.org/officeDocument/2006/relationships/image" Target="../media/image37.jpeg"/><Relationship Id="rId13" Type="http://schemas.openxmlformats.org/officeDocument/2006/relationships/image" Target="../media/image38.jpeg"/><Relationship Id="rId14" Type="http://schemas.openxmlformats.org/officeDocument/2006/relationships/image" Target="../media/image39.jpeg"/><Relationship Id="rId15" Type="http://schemas.openxmlformats.org/officeDocument/2006/relationships/image" Target="../media/image40.jpeg"/><Relationship Id="rId16" Type="http://schemas.openxmlformats.org/officeDocument/2006/relationships/image" Target="../media/image41.png"/><Relationship Id="rId17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jpeg"/><Relationship Id="rId5" Type="http://schemas.openxmlformats.org/officeDocument/2006/relationships/image" Target="../media/image30.png"/><Relationship Id="rId6" Type="http://schemas.openxmlformats.org/officeDocument/2006/relationships/image" Target="../media/image31.jpeg"/><Relationship Id="rId7" Type="http://schemas.openxmlformats.org/officeDocument/2006/relationships/image" Target="../media/image32.jpeg"/><Relationship Id="rId8" Type="http://schemas.openxmlformats.org/officeDocument/2006/relationships/image" Target="../media/image33.jpeg"/><Relationship Id="rId9" Type="http://schemas.openxmlformats.org/officeDocument/2006/relationships/image" Target="../media/image34.jpeg"/><Relationship Id="rId10" Type="http://schemas.openxmlformats.org/officeDocument/2006/relationships/image" Target="../media/image35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2.png"/><Relationship Id="rId3" Type="http://schemas.openxmlformats.org/officeDocument/2006/relationships/image" Target="../media/image133.png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20" Type="http://schemas.openxmlformats.org/officeDocument/2006/relationships/oleObject" Target="../embeddings/oleObject33.bin"/><Relationship Id="rId21" Type="http://schemas.openxmlformats.org/officeDocument/2006/relationships/oleObject" Target="../embeddings/oleObject34.bin"/><Relationship Id="rId22" Type="http://schemas.openxmlformats.org/officeDocument/2006/relationships/oleObject" Target="../embeddings/oleObject35.bin"/><Relationship Id="rId23" Type="http://schemas.openxmlformats.org/officeDocument/2006/relationships/image" Target="../media/image139.png"/><Relationship Id="rId24" Type="http://schemas.openxmlformats.org/officeDocument/2006/relationships/image" Target="../media/image140.jpeg"/><Relationship Id="rId25" Type="http://schemas.openxmlformats.org/officeDocument/2006/relationships/image" Target="../media/image141.jpeg"/><Relationship Id="rId10" Type="http://schemas.openxmlformats.org/officeDocument/2006/relationships/oleObject" Target="../embeddings/oleObject23.bin"/><Relationship Id="rId11" Type="http://schemas.openxmlformats.org/officeDocument/2006/relationships/oleObject" Target="../embeddings/oleObject24.bin"/><Relationship Id="rId12" Type="http://schemas.openxmlformats.org/officeDocument/2006/relationships/oleObject" Target="../embeddings/oleObject25.bin"/><Relationship Id="rId13" Type="http://schemas.openxmlformats.org/officeDocument/2006/relationships/oleObject" Target="../embeddings/oleObject26.bin"/><Relationship Id="rId14" Type="http://schemas.openxmlformats.org/officeDocument/2006/relationships/oleObject" Target="../embeddings/oleObject27.bin"/><Relationship Id="rId15" Type="http://schemas.openxmlformats.org/officeDocument/2006/relationships/oleObject" Target="../embeddings/oleObject28.bin"/><Relationship Id="rId16" Type="http://schemas.openxmlformats.org/officeDocument/2006/relationships/oleObject" Target="../embeddings/oleObject29.bin"/><Relationship Id="rId17" Type="http://schemas.openxmlformats.org/officeDocument/2006/relationships/oleObject" Target="../embeddings/oleObject30.bin"/><Relationship Id="rId18" Type="http://schemas.openxmlformats.org/officeDocument/2006/relationships/oleObject" Target="../embeddings/oleObject31.bin"/><Relationship Id="rId19" Type="http://schemas.openxmlformats.org/officeDocument/2006/relationships/oleObject" Target="../embeddings/oleObject32.bin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17.xml"/><Relationship Id="rId4" Type="http://schemas.openxmlformats.org/officeDocument/2006/relationships/image" Target="../media/image134.wmf"/><Relationship Id="rId5" Type="http://schemas.openxmlformats.org/officeDocument/2006/relationships/image" Target="../media/image135.wmf"/><Relationship Id="rId6" Type="http://schemas.openxmlformats.org/officeDocument/2006/relationships/image" Target="../media/image136.wmf"/><Relationship Id="rId7" Type="http://schemas.openxmlformats.org/officeDocument/2006/relationships/image" Target="../media/image137.wmf"/><Relationship Id="rId8" Type="http://schemas.openxmlformats.org/officeDocument/2006/relationships/image" Target="../media/image138.w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2.jpeg"/><Relationship Id="rId3" Type="http://schemas.openxmlformats.org/officeDocument/2006/relationships/image" Target="../media/image143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29.tiff"/><Relationship Id="rId3" Type="http://schemas.openxmlformats.org/officeDocument/2006/relationships/image" Target="../media/image130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tiff"/><Relationship Id="rId4" Type="http://schemas.openxmlformats.org/officeDocument/2006/relationships/image" Target="../media/image146.tiff"/><Relationship Id="rId5" Type="http://schemas.openxmlformats.org/officeDocument/2006/relationships/image" Target="../media/image147.tiff"/><Relationship Id="rId6" Type="http://schemas.openxmlformats.org/officeDocument/2006/relationships/image" Target="../media/image130.tiff"/><Relationship Id="rId7" Type="http://schemas.openxmlformats.org/officeDocument/2006/relationships/image" Target="../media/image129.tiff"/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144.tif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4" Type="http://schemas.openxmlformats.org/officeDocument/2006/relationships/image" Target="../media/image149.png"/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13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50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51.png"/><Relationship Id="rId3" Type="http://schemas.openxmlformats.org/officeDocument/2006/relationships/image" Target="../media/image15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4" Type="http://schemas.openxmlformats.org/officeDocument/2006/relationships/image" Target="../media/image155.png"/><Relationship Id="rId5" Type="http://schemas.openxmlformats.org/officeDocument/2006/relationships/image" Target="../media/image1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3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15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jpeg"/><Relationship Id="rId6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158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image" Target="../media/image71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15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4" Type="http://schemas.openxmlformats.org/officeDocument/2006/relationships/image" Target="../media/image161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59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5.xml"/><Relationship Id="rId3" Type="http://schemas.openxmlformats.org/officeDocument/2006/relationships/package" Target="../embeddings/Microsoft_Word_Document1.docx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200400"/>
            <a:ext cx="8686800" cy="3048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Ahmed </a:t>
            </a:r>
            <a:r>
              <a:rPr lang="en-US" dirty="0" err="1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Helmy</a:t>
            </a:r>
            <a:endParaRPr lang="en-US" baseline="30000" dirty="0" smtClean="0">
              <a:latin typeface="Times New Roman" pitchFamily="-111" charset="0"/>
              <a:ea typeface="ＭＳ Ｐゴシック" pitchFamily="-111" charset="-128"/>
              <a:cs typeface="Times New Roman" pitchFamily="-111" charset="0"/>
            </a:endParaRPr>
          </a:p>
          <a:p>
            <a:pPr eaLnBrk="1" hangingPunct="1"/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Computer and Information Science and Engineering (</a:t>
            </a:r>
            <a:r>
              <a:rPr lang="en-US" sz="3000" baseline="30000" dirty="0" err="1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CISE</a:t>
            </a:r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) Department</a:t>
            </a:r>
            <a:r>
              <a:rPr lang="en-US" sz="3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</a:t>
            </a:r>
          </a:p>
          <a:p>
            <a:pPr eaLnBrk="1" hangingPunct="1"/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University of Florida</a:t>
            </a:r>
          </a:p>
          <a:p>
            <a:pPr eaLnBrk="1" hangingPunct="1"/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helmy@ufl.edu , </a:t>
            </a:r>
            <a:r>
              <a:rPr lang="en-US" sz="3000" i="1" baseline="30000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http://www.cise.ufl.edu/~helmy</a:t>
            </a:r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</a:t>
            </a:r>
          </a:p>
          <a:p>
            <a:pPr eaLnBrk="1" hangingPunct="1"/>
            <a:r>
              <a:rPr lang="en-US" sz="28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Founder &amp; Director: Wireless Mobile Networking Lab</a:t>
            </a:r>
            <a:endParaRPr lang="en-US" sz="2800" i="1" baseline="30000" dirty="0" smtClean="0">
              <a:solidFill>
                <a:srgbClr val="CC0000"/>
              </a:solidFill>
              <a:latin typeface="Times New Roman" pitchFamily="-111" charset="0"/>
              <a:ea typeface="ＭＳ Ｐゴシック" pitchFamily="-111" charset="-128"/>
              <a:cs typeface="Times New Roman" pitchFamily="-111" charset="0"/>
            </a:endParaRPr>
          </a:p>
        </p:txBody>
      </p:sp>
      <p:sp>
        <p:nvSpPr>
          <p:cNvPr id="1741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0" y="1143000"/>
            <a:ext cx="9144000" cy="1752600"/>
          </a:xfrm>
          <a:noFill/>
        </p:spPr>
        <p:txBody>
          <a:bodyPr/>
          <a:lstStyle/>
          <a:p>
            <a:r>
              <a:rPr lang="en-US" i="1" dirty="0" smtClean="0">
                <a:ea typeface="ＭＳ Ｐゴシック" pitchFamily="-111" charset="-128"/>
              </a:rPr>
              <a:t/>
            </a:r>
            <a:br>
              <a:rPr lang="en-US" i="1" dirty="0" smtClean="0">
                <a:ea typeface="ＭＳ Ｐゴシック" pitchFamily="-111" charset="-128"/>
              </a:rPr>
            </a:br>
            <a:r>
              <a:rPr lang="en-US" sz="4000" i="1" dirty="0" smtClean="0"/>
              <a:t>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3800" i="1" dirty="0" smtClean="0">
                <a:latin typeface="Times New Roman"/>
                <a:cs typeface="Times New Roman"/>
              </a:rPr>
              <a:t>Data</a:t>
            </a:r>
            <a:r>
              <a:rPr lang="en-US" sz="3800" i="1" dirty="0" smtClean="0">
                <a:latin typeface="Times New Roman"/>
                <a:cs typeface="Times New Roman"/>
              </a:rPr>
              <a:t>-Driven </a:t>
            </a:r>
            <a:r>
              <a:rPr lang="en-US" sz="3800" dirty="0" smtClean="0">
                <a:latin typeface="Times New Roman"/>
                <a:cs typeface="Times New Roman"/>
              </a:rPr>
              <a:t>Social Sensor Networks</a:t>
            </a:r>
            <a:br>
              <a:rPr lang="en-US" sz="3800" dirty="0" smtClean="0">
                <a:latin typeface="Times New Roman"/>
                <a:cs typeface="Times New Roman"/>
              </a:rPr>
            </a:br>
            <a:r>
              <a:rPr lang="en-US" sz="2400" dirty="0" smtClean="0">
                <a:latin typeface="Times New Roman"/>
                <a:cs typeface="Times New Roman"/>
              </a:rPr>
              <a:t>(with applications in Mobile Health,</a:t>
            </a:r>
            <a:r>
              <a:rPr lang="en-US" sz="2400" dirty="0" smtClean="0">
                <a:latin typeface="Times New Roman"/>
                <a:cs typeface="Times New Roman"/>
              </a:rPr>
              <a:t> Transportation &amp;Public </a:t>
            </a:r>
            <a:r>
              <a:rPr lang="en-US" sz="2400" dirty="0" smtClean="0">
                <a:latin typeface="Times New Roman"/>
                <a:cs typeface="Times New Roman"/>
              </a:rPr>
              <a:t>Safety)</a:t>
            </a:r>
            <a:r>
              <a:rPr lang="en-US" sz="28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>[Cyber</a:t>
            </a:r>
            <a:r>
              <a:rPr lang="en-US" sz="28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>-Social</a:t>
            </a:r>
            <a:r>
              <a:rPr lang="en-US" sz="28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> vs. Cyber</a:t>
            </a:r>
            <a:r>
              <a:rPr lang="en-US" sz="28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>Physical </a:t>
            </a:r>
            <a:r>
              <a:rPr lang="en-US" sz="28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>Systems</a:t>
            </a:r>
            <a:r>
              <a:rPr lang="en-US" sz="28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sz="2800" dirty="0" smtClean="0"/>
              <a:t>	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i="1" u="sng" dirty="0" smtClean="0">
              <a:solidFill>
                <a:srgbClr val="0000FF"/>
              </a:solidFill>
              <a:latin typeface="Times New Roman" pitchFamily="18" charset="0"/>
              <a:ea typeface="ＭＳ Ｐゴシック" pitchFamily="-111" charset="-128"/>
              <a:cs typeface="Times New Roman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2400" y="5562600"/>
            <a:ext cx="6781800" cy="876300"/>
            <a:chOff x="1142999" y="5715000"/>
            <a:chExt cx="6781800" cy="876300"/>
          </a:xfrm>
        </p:grpSpPr>
        <p:grpSp>
          <p:nvGrpSpPr>
            <p:cNvPr id="17412" name="Group 8"/>
            <p:cNvGrpSpPr>
              <a:grpSpLocks/>
            </p:cNvGrpSpPr>
            <p:nvPr/>
          </p:nvGrpSpPr>
          <p:grpSpPr bwMode="auto">
            <a:xfrm>
              <a:off x="1142999" y="5715000"/>
              <a:ext cx="5397581" cy="876300"/>
              <a:chOff x="685805" y="5791200"/>
              <a:chExt cx="5397166" cy="876300"/>
            </a:xfrm>
          </p:grpSpPr>
          <p:pic>
            <p:nvPicPr>
              <p:cNvPr id="17413" name="Picture 3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133600" y="5791200"/>
                <a:ext cx="876300" cy="876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4" name="Picture 4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5028871" y="5867400"/>
                <a:ext cx="1054100" cy="5665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5" name="Picture 5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200211" y="5867400"/>
                <a:ext cx="822731" cy="68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6" name="Picture 6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3962153" y="5867400"/>
                <a:ext cx="1007603" cy="762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417" name="TextBox 7"/>
              <p:cNvSpPr txBox="1">
                <a:spLocks noChangeArrowheads="1"/>
              </p:cNvSpPr>
              <p:nvPr/>
            </p:nvSpPr>
            <p:spPr bwMode="auto">
              <a:xfrm>
                <a:off x="685805" y="6019800"/>
                <a:ext cx="122983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latin typeface="Times New Roman" pitchFamily="-111" charset="0"/>
                  </a:rPr>
                  <a:t>Funded by:</a:t>
                </a:r>
              </a:p>
            </p:txBody>
          </p:sp>
        </p:grpSp>
        <p:pic>
          <p:nvPicPr>
            <p:cNvPr id="10" name="Picture 9" descr="t-labs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81799" y="5943600"/>
              <a:ext cx="1143000" cy="508804"/>
            </a:xfrm>
            <a:prstGeom prst="rect">
              <a:avLst/>
            </a:prstGeom>
          </p:spPr>
        </p:pic>
      </p:grpSp>
      <p:pic>
        <p:nvPicPr>
          <p:cNvPr id="12" name="Picture 11" descr="Screen Shot 2014-03-11 at 12.19.26 AM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39000" y="5715000"/>
            <a:ext cx="609600" cy="512496"/>
          </a:xfrm>
          <a:prstGeom prst="rect">
            <a:avLst/>
          </a:prstGeom>
        </p:spPr>
      </p:pic>
      <p:pic>
        <p:nvPicPr>
          <p:cNvPr id="13" name="Picture 12" descr="Screen Shot 2014-03-11 at 12.21.51 AM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01000" y="5715000"/>
            <a:ext cx="762000" cy="543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6324600"/>
            <a:ext cx="6096000" cy="5334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sz="28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Systematic </a:t>
            </a:r>
            <a:r>
              <a:rPr lang="en-US" altLang="zh-TW" sz="2800" i="1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TRACE</a:t>
            </a:r>
            <a:r>
              <a:rPr lang="en-US" altLang="zh-TW" sz="28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framework</a:t>
            </a:r>
          </a:p>
        </p:txBody>
      </p:sp>
      <p:sp>
        <p:nvSpPr>
          <p:cNvPr id="26630" name="Line 3"/>
          <p:cNvSpPr>
            <a:spLocks noChangeShapeType="1"/>
          </p:cNvSpPr>
          <p:nvPr/>
        </p:nvSpPr>
        <p:spPr bwMode="auto">
          <a:xfrm>
            <a:off x="4876800" y="4572000"/>
            <a:ext cx="3048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1" name="Line 4"/>
          <p:cNvSpPr>
            <a:spLocks noChangeShapeType="1"/>
          </p:cNvSpPr>
          <p:nvPr/>
        </p:nvSpPr>
        <p:spPr bwMode="auto">
          <a:xfrm>
            <a:off x="3429000" y="2590800"/>
            <a:ext cx="7620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2" name="Line 5"/>
          <p:cNvSpPr>
            <a:spLocks noChangeShapeType="1"/>
          </p:cNvSpPr>
          <p:nvPr/>
        </p:nvSpPr>
        <p:spPr bwMode="auto">
          <a:xfrm flipH="1">
            <a:off x="2819400" y="3810000"/>
            <a:ext cx="0" cy="3810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3" name="Text Box 11"/>
          <p:cNvSpPr txBox="1">
            <a:spLocks noChangeArrowheads="1"/>
          </p:cNvSpPr>
          <p:nvPr/>
        </p:nvSpPr>
        <p:spPr bwMode="auto">
          <a:xfrm>
            <a:off x="6096000" y="3124200"/>
            <a:ext cx="1057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 b="1" i="1">
                <a:latin typeface="Times New Roman" pitchFamily="-111" charset="0"/>
                <a:cs typeface="Times New Roman" pitchFamily="-111" charset="0"/>
              </a:rPr>
              <a:t>A</a:t>
            </a:r>
            <a:r>
              <a:rPr lang="en-US" altLang="zh-TW" sz="2000">
                <a:latin typeface="Times New Roman" pitchFamily="-111" charset="0"/>
                <a:cs typeface="Times New Roman" pitchFamily="-111" charset="0"/>
              </a:rPr>
              <a:t>nalyze</a:t>
            </a:r>
          </a:p>
        </p:txBody>
      </p:sp>
      <p:sp>
        <p:nvSpPr>
          <p:cNvPr id="26634" name="Text Box 14"/>
          <p:cNvSpPr txBox="1">
            <a:spLocks noChangeArrowheads="1"/>
          </p:cNvSpPr>
          <p:nvPr/>
        </p:nvSpPr>
        <p:spPr bwMode="auto">
          <a:xfrm>
            <a:off x="4876800" y="5181600"/>
            <a:ext cx="27029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2000" b="1" i="1" dirty="0" smtClean="0">
                <a:latin typeface="Times New Roman" pitchFamily="-111" charset="0"/>
                <a:cs typeface="Times New Roman" pitchFamily="-111" charset="0"/>
              </a:rPr>
              <a:t>E</a:t>
            </a:r>
            <a:r>
              <a:rPr lang="en-US" altLang="zh-TW" sz="2000" dirty="0" smtClean="0">
                <a:latin typeface="Times New Roman" pitchFamily="-111" charset="0"/>
                <a:cs typeface="Times New Roman" pitchFamily="-111" charset="0"/>
              </a:rPr>
              <a:t>mploy(Model, Design</a:t>
            </a:r>
            <a:r>
              <a:rPr lang="en-US" altLang="zh-TW" sz="2000" dirty="0">
                <a:latin typeface="Times New Roman" pitchFamily="-111" charset="0"/>
                <a:cs typeface="Times New Roman" pitchFamily="-111" charset="0"/>
              </a:rPr>
              <a:t>)</a:t>
            </a:r>
          </a:p>
        </p:txBody>
      </p:sp>
      <p:grpSp>
        <p:nvGrpSpPr>
          <p:cNvPr id="3" name="Group 58"/>
          <p:cNvGrpSpPr>
            <a:grpSpLocks/>
          </p:cNvGrpSpPr>
          <p:nvPr/>
        </p:nvGrpSpPr>
        <p:grpSpPr bwMode="auto">
          <a:xfrm>
            <a:off x="1960563" y="4114800"/>
            <a:ext cx="2454275" cy="1314450"/>
            <a:chOff x="1961131" y="4038600"/>
            <a:chExt cx="2453583" cy="1314510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2286000" y="4038600"/>
              <a:ext cx="990600" cy="838200"/>
              <a:chOff x="2640" y="2112"/>
              <a:chExt cx="1152" cy="960"/>
            </a:xfrm>
          </p:grpSpPr>
          <p:grpSp>
            <p:nvGrpSpPr>
              <p:cNvPr id="5" name="Group 17"/>
              <p:cNvGrpSpPr>
                <a:grpSpLocks/>
              </p:cNvGrpSpPr>
              <p:nvPr/>
            </p:nvGrpSpPr>
            <p:grpSpPr bwMode="auto">
              <a:xfrm>
                <a:off x="2640" y="2112"/>
                <a:ext cx="624" cy="624"/>
                <a:chOff x="3024" y="3264"/>
                <a:chExt cx="624" cy="624"/>
              </a:xfrm>
            </p:grpSpPr>
            <p:sp>
              <p:nvSpPr>
                <p:cNvPr id="26676" name="Rectangle 18"/>
                <p:cNvSpPr>
                  <a:spLocks noChangeArrowheads="1"/>
                </p:cNvSpPr>
                <p:nvPr/>
              </p:nvSpPr>
              <p:spPr bwMode="auto">
                <a:xfrm>
                  <a:off x="3216" y="3360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7" name="Rectangle 19"/>
                <p:cNvSpPr>
                  <a:spLocks noChangeArrowheads="1"/>
                </p:cNvSpPr>
                <p:nvPr/>
              </p:nvSpPr>
              <p:spPr bwMode="auto">
                <a:xfrm>
                  <a:off x="3072" y="3600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8" name="Rectangle 20"/>
                <p:cNvSpPr>
                  <a:spLocks noChangeArrowheads="1"/>
                </p:cNvSpPr>
                <p:nvPr/>
              </p:nvSpPr>
              <p:spPr bwMode="auto">
                <a:xfrm>
                  <a:off x="3456" y="3408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9" name="Rectangle 21"/>
                <p:cNvSpPr>
                  <a:spLocks noChangeArrowheads="1"/>
                </p:cNvSpPr>
                <p:nvPr/>
              </p:nvSpPr>
              <p:spPr bwMode="auto">
                <a:xfrm>
                  <a:off x="3312" y="3600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80" name="Oval 22"/>
                <p:cNvSpPr>
                  <a:spLocks noChangeArrowheads="1"/>
                </p:cNvSpPr>
                <p:nvPr/>
              </p:nvSpPr>
              <p:spPr bwMode="auto">
                <a:xfrm>
                  <a:off x="3024" y="3264"/>
                  <a:ext cx="624" cy="624"/>
                </a:xfrm>
                <a:prstGeom prst="ellips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" name="Group 23"/>
              <p:cNvGrpSpPr>
                <a:grpSpLocks/>
              </p:cNvGrpSpPr>
              <p:nvPr/>
            </p:nvGrpSpPr>
            <p:grpSpPr bwMode="auto">
              <a:xfrm>
                <a:off x="3168" y="2448"/>
                <a:ext cx="624" cy="624"/>
                <a:chOff x="3072" y="3120"/>
                <a:chExt cx="624" cy="624"/>
              </a:xfrm>
            </p:grpSpPr>
            <p:sp>
              <p:nvSpPr>
                <p:cNvPr id="26672" name="Oval 24"/>
                <p:cNvSpPr>
                  <a:spLocks noChangeArrowheads="1"/>
                </p:cNvSpPr>
                <p:nvPr/>
              </p:nvSpPr>
              <p:spPr bwMode="auto">
                <a:xfrm>
                  <a:off x="3072" y="3120"/>
                  <a:ext cx="624" cy="624"/>
                </a:xfrm>
                <a:prstGeom prst="ellips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3" name="Oval 25"/>
                <p:cNvSpPr>
                  <a:spLocks noChangeArrowheads="1"/>
                </p:cNvSpPr>
                <p:nvPr/>
              </p:nvSpPr>
              <p:spPr bwMode="auto">
                <a:xfrm>
                  <a:off x="3168" y="3408"/>
                  <a:ext cx="144" cy="144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4" name="Oval 26"/>
                <p:cNvSpPr>
                  <a:spLocks noChangeArrowheads="1"/>
                </p:cNvSpPr>
                <p:nvPr/>
              </p:nvSpPr>
              <p:spPr bwMode="auto">
                <a:xfrm>
                  <a:off x="3408" y="3504"/>
                  <a:ext cx="144" cy="144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5" name="Oval 27"/>
                <p:cNvSpPr>
                  <a:spLocks noChangeArrowheads="1"/>
                </p:cNvSpPr>
                <p:nvPr/>
              </p:nvSpPr>
              <p:spPr bwMode="auto">
                <a:xfrm>
                  <a:off x="3360" y="3264"/>
                  <a:ext cx="144" cy="144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" name="Group 28"/>
              <p:cNvGrpSpPr>
                <a:grpSpLocks/>
              </p:cNvGrpSpPr>
              <p:nvPr/>
            </p:nvGrpSpPr>
            <p:grpSpPr bwMode="auto">
              <a:xfrm>
                <a:off x="2736" y="2784"/>
                <a:ext cx="480" cy="288"/>
                <a:chOff x="2928" y="3216"/>
                <a:chExt cx="480" cy="288"/>
              </a:xfrm>
            </p:grpSpPr>
            <p:sp>
              <p:nvSpPr>
                <p:cNvPr id="26669" name="AutoShape 29"/>
                <p:cNvSpPr>
                  <a:spLocks noChangeArrowheads="1"/>
                </p:cNvSpPr>
                <p:nvPr/>
              </p:nvSpPr>
              <p:spPr bwMode="auto">
                <a:xfrm>
                  <a:off x="2976" y="3216"/>
                  <a:ext cx="144" cy="14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0" name="AutoShape 30"/>
                <p:cNvSpPr>
                  <a:spLocks noChangeArrowheads="1"/>
                </p:cNvSpPr>
                <p:nvPr/>
              </p:nvSpPr>
              <p:spPr bwMode="auto">
                <a:xfrm>
                  <a:off x="3168" y="3264"/>
                  <a:ext cx="144" cy="14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1" name="Oval 31"/>
                <p:cNvSpPr>
                  <a:spLocks noChangeArrowheads="1"/>
                </p:cNvSpPr>
                <p:nvPr/>
              </p:nvSpPr>
              <p:spPr bwMode="auto">
                <a:xfrm>
                  <a:off x="2928" y="3216"/>
                  <a:ext cx="480" cy="288"/>
                </a:xfrm>
                <a:prstGeom prst="ellips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6661" name="Text Box 32"/>
            <p:cNvSpPr txBox="1">
              <a:spLocks noChangeArrowheads="1"/>
            </p:cNvSpPr>
            <p:nvPr/>
          </p:nvSpPr>
          <p:spPr bwMode="auto">
            <a:xfrm>
              <a:off x="1961131" y="4953000"/>
              <a:ext cx="245358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C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haracterize, </a:t>
              </a:r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C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luster</a:t>
              </a:r>
            </a:p>
          </p:txBody>
        </p:sp>
      </p:grpSp>
      <p:sp>
        <p:nvSpPr>
          <p:cNvPr id="26636" name="Line 37"/>
          <p:cNvSpPr>
            <a:spLocks noChangeShapeType="1"/>
          </p:cNvSpPr>
          <p:nvPr/>
        </p:nvSpPr>
        <p:spPr bwMode="auto">
          <a:xfrm>
            <a:off x="5410200" y="2590800"/>
            <a:ext cx="5334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7" name="Text Box 40"/>
          <p:cNvSpPr txBox="1">
            <a:spLocks noChangeArrowheads="1"/>
          </p:cNvSpPr>
          <p:nvPr/>
        </p:nvSpPr>
        <p:spPr bwMode="auto">
          <a:xfrm>
            <a:off x="4191000" y="3276600"/>
            <a:ext cx="1228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 b="1" i="1">
                <a:latin typeface="Times New Roman" pitchFamily="-111" charset="0"/>
                <a:cs typeface="Times New Roman" pitchFamily="-111" charset="0"/>
              </a:rPr>
              <a:t>R</a:t>
            </a:r>
            <a:r>
              <a:rPr lang="en-US" altLang="zh-TW" sz="2000">
                <a:latin typeface="Times New Roman" pitchFamily="-111" charset="0"/>
                <a:cs typeface="Times New Roman" pitchFamily="-111" charset="0"/>
              </a:rPr>
              <a:t>epresent</a:t>
            </a:r>
          </a:p>
        </p:txBody>
      </p:sp>
      <p:grpSp>
        <p:nvGrpSpPr>
          <p:cNvPr id="8" name="Group 47"/>
          <p:cNvGrpSpPr>
            <a:grpSpLocks/>
          </p:cNvGrpSpPr>
          <p:nvPr/>
        </p:nvGrpSpPr>
        <p:grpSpPr bwMode="auto">
          <a:xfrm>
            <a:off x="4191000" y="1981200"/>
            <a:ext cx="1219200" cy="1219200"/>
            <a:chOff x="4114800" y="1752600"/>
            <a:chExt cx="1219200" cy="1219200"/>
          </a:xfrm>
        </p:grpSpPr>
        <p:sp>
          <p:nvSpPr>
            <p:cNvPr id="26659" name="AutoShape 39"/>
            <p:cNvSpPr>
              <a:spLocks noChangeArrowheads="1"/>
            </p:cNvSpPr>
            <p:nvPr/>
          </p:nvSpPr>
          <p:spPr bwMode="auto">
            <a:xfrm>
              <a:off x="4114800" y="1752600"/>
              <a:ext cx="1219200" cy="1219200"/>
            </a:xfrm>
            <a:prstGeom prst="bracketPair">
              <a:avLst>
                <a:gd name="adj" fmla="val 16667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26628" name="Object 4"/>
            <p:cNvGraphicFramePr>
              <a:graphicFrameLocks noChangeAspect="1"/>
            </p:cNvGraphicFramePr>
            <p:nvPr/>
          </p:nvGraphicFramePr>
          <p:xfrm>
            <a:off x="4114800" y="1836738"/>
            <a:ext cx="1193800" cy="1100137"/>
          </p:xfrm>
          <a:graphic>
            <a:graphicData uri="http://schemas.openxmlformats.org/presentationml/2006/ole">
              <p:oleObj spid="_x0000_s286722" name="Equation" r:id="rId4" imgW="838080" imgH="698400" progId="Equation.3">
                <p:embed/>
              </p:oleObj>
            </a:graphicData>
          </a:graphic>
        </p:graphicFrame>
      </p:grpSp>
      <p:grpSp>
        <p:nvGrpSpPr>
          <p:cNvPr id="9" name="Group 49"/>
          <p:cNvGrpSpPr>
            <a:grpSpLocks/>
          </p:cNvGrpSpPr>
          <p:nvPr/>
        </p:nvGrpSpPr>
        <p:grpSpPr bwMode="auto">
          <a:xfrm>
            <a:off x="2057400" y="2057400"/>
            <a:ext cx="1371600" cy="1619250"/>
            <a:chOff x="1828800" y="1981200"/>
            <a:chExt cx="1371600" cy="1619310"/>
          </a:xfrm>
        </p:grpSpPr>
        <p:sp>
          <p:nvSpPr>
            <p:cNvPr id="26655" name="Text Box 8"/>
            <p:cNvSpPr txBox="1">
              <a:spLocks noChangeArrowheads="1"/>
            </p:cNvSpPr>
            <p:nvPr/>
          </p:nvSpPr>
          <p:spPr bwMode="auto">
            <a:xfrm>
              <a:off x="1905000" y="3200400"/>
              <a:ext cx="115022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T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race</a:t>
              </a:r>
            </a:p>
          </p:txBody>
        </p:sp>
        <p:grpSp>
          <p:nvGrpSpPr>
            <p:cNvPr id="10" name="Group 48"/>
            <p:cNvGrpSpPr>
              <a:grpSpLocks/>
            </p:cNvGrpSpPr>
            <p:nvPr/>
          </p:nvGrpSpPr>
          <p:grpSpPr bwMode="auto">
            <a:xfrm>
              <a:off x="1828800" y="1981200"/>
              <a:ext cx="1371600" cy="1295400"/>
              <a:chOff x="1828800" y="1981200"/>
              <a:chExt cx="1371600" cy="1295400"/>
            </a:xfrm>
          </p:grpSpPr>
          <p:sp>
            <p:nvSpPr>
              <p:cNvPr id="26657" name="AutoShape 7"/>
              <p:cNvSpPr>
                <a:spLocks noChangeArrowheads="1"/>
              </p:cNvSpPr>
              <p:nvPr/>
            </p:nvSpPr>
            <p:spPr bwMode="auto">
              <a:xfrm>
                <a:off x="1828800" y="1981200"/>
                <a:ext cx="1371600" cy="1295400"/>
              </a:xfrm>
              <a:prstGeom prst="flowChartMultidocumen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58" name="Text Box 42"/>
              <p:cNvSpPr txBox="1">
                <a:spLocks noChangeArrowheads="1"/>
              </p:cNvSpPr>
              <p:nvPr/>
            </p:nvSpPr>
            <p:spPr bwMode="auto">
              <a:xfrm>
                <a:off x="1905000" y="2362200"/>
                <a:ext cx="1006475" cy="376238"/>
              </a:xfrm>
              <a:prstGeom prst="rect">
                <a:avLst/>
              </a:prstGeom>
              <a:noFill/>
              <a:ln w="9525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b="1" i="1" dirty="0" err="1">
                    <a:solidFill>
                      <a:srgbClr val="0000FF"/>
                    </a:solidFill>
                    <a:latin typeface="Times New Roman" pitchFamily="-111" charset="0"/>
                  </a:rPr>
                  <a:t>MobiLib</a:t>
                </a:r>
                <a:endParaRPr lang="en-US" b="1" i="1" dirty="0">
                  <a:solidFill>
                    <a:srgbClr val="0000FF"/>
                  </a:solidFill>
                  <a:latin typeface="Times New Roman" pitchFamily="-111" charset="0"/>
                </a:endParaRPr>
              </a:p>
            </p:txBody>
          </p:sp>
        </p:grpSp>
      </p:grpSp>
      <p:pic>
        <p:nvPicPr>
          <p:cNvPr id="42" name="Picture 4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2362200"/>
            <a:ext cx="15303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5" name="Straight Arrow Connector 44"/>
          <p:cNvCxnSpPr>
            <a:cxnSpLocks noChangeShapeType="1"/>
          </p:cNvCxnSpPr>
          <p:nvPr/>
        </p:nvCxnSpPr>
        <p:spPr bwMode="auto">
          <a:xfrm rot="5400000" flipH="1" flipV="1">
            <a:off x="914400" y="1905000"/>
            <a:ext cx="457200" cy="304800"/>
          </a:xfrm>
          <a:prstGeom prst="straightConnector1">
            <a:avLst/>
          </a:prstGeom>
          <a:noFill/>
          <a:ln w="25400">
            <a:solidFill>
              <a:schemeClr val="bg2"/>
            </a:solidFill>
            <a:round/>
            <a:headEnd/>
            <a:tailEnd type="arrow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47" name="Picture 4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8000" y="990600"/>
            <a:ext cx="337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3" name="Line 5"/>
          <p:cNvSpPr>
            <a:spLocks noChangeShapeType="1"/>
          </p:cNvSpPr>
          <p:nvPr/>
        </p:nvSpPr>
        <p:spPr bwMode="auto">
          <a:xfrm flipH="1">
            <a:off x="2819400" y="3810000"/>
            <a:ext cx="37338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44" name="Line 5"/>
          <p:cNvSpPr>
            <a:spLocks noChangeShapeType="1"/>
          </p:cNvSpPr>
          <p:nvPr/>
        </p:nvSpPr>
        <p:spPr bwMode="auto">
          <a:xfrm flipH="1">
            <a:off x="6553200" y="3505200"/>
            <a:ext cx="0" cy="3048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1" name="Group 52"/>
          <p:cNvGrpSpPr>
            <a:grpSpLocks/>
          </p:cNvGrpSpPr>
          <p:nvPr/>
        </p:nvGrpSpPr>
        <p:grpSpPr bwMode="auto">
          <a:xfrm>
            <a:off x="3886200" y="1143000"/>
            <a:ext cx="1524000" cy="838200"/>
            <a:chOff x="2743200" y="2546350"/>
            <a:chExt cx="3613150" cy="1765300"/>
          </a:xfrm>
        </p:grpSpPr>
        <p:pic>
          <p:nvPicPr>
            <p:cNvPr id="26653" name="Picture 53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787650" y="2546350"/>
              <a:ext cx="3568700" cy="176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" name="Rectangle 54"/>
            <p:cNvSpPr/>
            <p:nvPr/>
          </p:nvSpPr>
          <p:spPr>
            <a:xfrm>
              <a:off x="2743200" y="2820506"/>
              <a:ext cx="380135" cy="6084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56" name="Picture 5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00800" y="838200"/>
            <a:ext cx="153035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57800" y="5486400"/>
            <a:ext cx="1295400" cy="929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600" y="3505200"/>
            <a:ext cx="17748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219200" y="5486400"/>
            <a:ext cx="205740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81800" y="3657600"/>
            <a:ext cx="21050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Rectangle 56"/>
          <p:cNvSpPr/>
          <p:nvPr/>
        </p:nvSpPr>
        <p:spPr>
          <a:xfrm>
            <a:off x="5943600" y="5715000"/>
            <a:ext cx="7620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6053138" y="5751513"/>
            <a:ext cx="76200" cy="36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27882" y="1752600"/>
            <a:ext cx="1916118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Content Placeholder 3" descr="icreate.jpg"/>
          <p:cNvPicPr>
            <a:picLocks noGrp="1" noChangeAspect="1"/>
          </p:cNvPicPr>
          <p:nvPr>
            <p:ph idx="1"/>
          </p:nvPr>
        </p:nvPicPr>
        <p:blipFill>
          <a:blip r:embed="rId14" cstate="print"/>
          <a:stretch>
            <a:fillRect/>
          </a:stretch>
        </p:blipFill>
        <p:spPr>
          <a:xfrm>
            <a:off x="8001000" y="6019800"/>
            <a:ext cx="403456" cy="251056"/>
          </a:xfrm>
        </p:spPr>
      </p:pic>
      <p:pic>
        <p:nvPicPr>
          <p:cNvPr id="64" name="Content Placeholder 3" descr="icreate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 bwMode="auto">
          <a:xfrm>
            <a:off x="7467600" y="579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65"/>
          <p:cNvGrpSpPr/>
          <p:nvPr/>
        </p:nvGrpSpPr>
        <p:grpSpPr>
          <a:xfrm>
            <a:off x="7772400" y="5334000"/>
            <a:ext cx="838200" cy="936855"/>
            <a:chOff x="4023953" y="3429000"/>
            <a:chExt cx="2171266" cy="2958933"/>
          </a:xfrm>
        </p:grpSpPr>
        <p:pic>
          <p:nvPicPr>
            <p:cNvPr id="67" name="Content Placeholder 3" descr="icreate.jp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4191000" y="3429000"/>
              <a:ext cx="861219" cy="861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Content Placeholder 3" descr="icreate.jp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5334000" y="4572000"/>
              <a:ext cx="861219" cy="861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" name="Picture 23"/>
            <p:cNvPicPr>
              <a:picLocks noChangeAspect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rot="16200000" flipV="1">
              <a:off x="3850121" y="4487133"/>
              <a:ext cx="6842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" name="Picture 24"/>
            <p:cNvPicPr>
              <a:picLocks noChangeAspect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 rot="1036023">
              <a:off x="4454165" y="4894326"/>
              <a:ext cx="68262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" name="Picture 27"/>
            <p:cNvPicPr>
              <a:picLocks noChangeAspect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 rot="3447394">
              <a:off x="4964547" y="4204557"/>
              <a:ext cx="622300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" name="Picture 27"/>
            <p:cNvPicPr>
              <a:picLocks noChangeAspect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 rot="3447394">
              <a:off x="4203135" y="5891839"/>
              <a:ext cx="622300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" name="Picture 23"/>
            <p:cNvPicPr>
              <a:picLocks noChangeAspect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rot="16200000" flipV="1">
              <a:off x="5464968" y="5660231"/>
              <a:ext cx="6842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5" name="Rectangle 2"/>
          <p:cNvSpPr txBox="1">
            <a:spLocks noChangeArrowheads="1"/>
          </p:cNvSpPr>
          <p:nvPr/>
        </p:nvSpPr>
        <p:spPr>
          <a:xfrm>
            <a:off x="152400" y="381000"/>
            <a:ext cx="8763000" cy="609600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0" i="1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Data-driven</a:t>
            </a:r>
            <a:r>
              <a:rPr kumimoji="0" lang="en-US" altLang="zh-TW" sz="2800" b="0" i="0" u="sng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Mobile Network Mining, Modeling and Design</a:t>
            </a:r>
            <a:endParaRPr kumimoji="0" lang="en-US" altLang="zh-TW" sz="2800" b="0" i="0" u="sng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-111" charset="0"/>
              <a:ea typeface="ＭＳ Ｐゴシック" pitchFamily="-111" charset="-128"/>
              <a:cs typeface="Times New Roman" pitchFamily="-111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676400" y="1752600"/>
            <a:ext cx="2197589" cy="30777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400" dirty="0" smtClean="0"/>
              <a:t>Billions of traces since 2004</a:t>
            </a:r>
            <a:endParaRPr lang="ar-EG" sz="1400" dirty="0"/>
          </a:p>
        </p:txBody>
      </p:sp>
      <p:sp>
        <p:nvSpPr>
          <p:cNvPr id="77" name="TextBox 76"/>
          <p:cNvSpPr txBox="1"/>
          <p:nvPr/>
        </p:nvSpPr>
        <p:spPr>
          <a:xfrm>
            <a:off x="6502956" y="6119336"/>
            <a:ext cx="2343462" cy="67710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Mobility Modeling</a:t>
            </a:r>
          </a:p>
          <a:p>
            <a:pPr algn="l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&amp; Sensor Network Design</a:t>
            </a:r>
          </a:p>
          <a:p>
            <a:endParaRPr lang="ar-EG" sz="1400" dirty="0"/>
          </a:p>
        </p:txBody>
      </p:sp>
      <p:pic>
        <p:nvPicPr>
          <p:cNvPr id="78" name="Picture 77" descr="data_analysis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5943600" y="1981200"/>
            <a:ext cx="1219200" cy="1219200"/>
          </a:xfrm>
          <a:prstGeom prst="rect">
            <a:avLst/>
          </a:prstGeom>
        </p:spPr>
      </p:pic>
      <p:pic>
        <p:nvPicPr>
          <p:cNvPr id="79" name="Picture 78" descr="Data_Analysis_Collage_white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276600" y="3886200"/>
            <a:ext cx="1600200" cy="1219200"/>
          </a:xfrm>
          <a:prstGeom prst="rect">
            <a:avLst/>
          </a:prstGeom>
        </p:spPr>
      </p:pic>
      <p:pic>
        <p:nvPicPr>
          <p:cNvPr id="80" name="Picture 79" descr="soc02.gif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5181600" y="3886200"/>
            <a:ext cx="1698050" cy="1371600"/>
          </a:xfrm>
          <a:prstGeom prst="rect">
            <a:avLst/>
          </a:prstGeom>
        </p:spPr>
      </p:pic>
      <p:pic>
        <p:nvPicPr>
          <p:cNvPr id="81" name="Picture 11"/>
          <p:cNvPicPr>
            <a:picLocks noChangeAspect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581400" y="5486401"/>
            <a:ext cx="1676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73" descr="Screen Shot 2015-12-09 at 12.45.28 AM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447800" y="2362200"/>
            <a:ext cx="1066800" cy="1028700"/>
          </a:xfrm>
          <a:prstGeom prst="rect">
            <a:avLst/>
          </a:prstGeom>
        </p:spPr>
      </p:pic>
      <p:cxnSp>
        <p:nvCxnSpPr>
          <p:cNvPr id="82" name="Straight Arrow Connector 81"/>
          <p:cNvCxnSpPr>
            <a:cxnSpLocks noChangeShapeType="1"/>
          </p:cNvCxnSpPr>
          <p:nvPr/>
        </p:nvCxnSpPr>
        <p:spPr bwMode="auto">
          <a:xfrm rot="16200000" flipV="1">
            <a:off x="1409700" y="1943100"/>
            <a:ext cx="457200" cy="228600"/>
          </a:xfrm>
          <a:prstGeom prst="straightConnector1">
            <a:avLst/>
          </a:prstGeom>
          <a:noFill/>
          <a:ln w="25400">
            <a:solidFill>
              <a:schemeClr val="bg2"/>
            </a:solidFill>
            <a:round/>
            <a:headEnd/>
            <a:tailEnd type="arrow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85" name="Picture 84" descr="Screen Shot 2015-12-09 at 12.54.05 AM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52400" y="5334000"/>
            <a:ext cx="1066800" cy="1306443"/>
          </a:xfrm>
          <a:prstGeom prst="rect">
            <a:avLst/>
          </a:prstGeom>
        </p:spPr>
      </p:pic>
      <p:pic>
        <p:nvPicPr>
          <p:cNvPr id="86" name="Picture 85" descr="sydney-all-new.jp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162800" y="2777831"/>
            <a:ext cx="1981200" cy="1065783"/>
          </a:xfrm>
          <a:prstGeom prst="rect">
            <a:avLst/>
          </a:prstGeom>
        </p:spPr>
      </p:pic>
      <p:pic>
        <p:nvPicPr>
          <p:cNvPr id="87" name="Picture 86" descr="Mac HD 1:Users:Aeon:Desktop:New Charts:loc-18.png"/>
          <p:cNvPicPr/>
          <p:nvPr/>
        </p:nvPicPr>
        <p:blipFill rotWithShape="1">
          <a:blip r:embed="rId27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2072" r="2196"/>
          <a:stretch/>
        </p:blipFill>
        <p:spPr bwMode="auto">
          <a:xfrm>
            <a:off x="5410200" y="914400"/>
            <a:ext cx="948764" cy="9779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6248400" cy="914400"/>
          </a:xfrm>
        </p:spPr>
        <p:txBody>
          <a:bodyPr/>
          <a:lstStyle/>
          <a:p>
            <a:pPr eaLnBrk="1" hangingPunct="1"/>
            <a:r>
              <a:rPr lang="en-US" sz="3100" b="1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Community-wide Mobile Library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763000" cy="51816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Times New Roman" pitchFamily="-111" charset="0"/>
                <a:ea typeface="ＭＳ Ｐゴシック" pitchFamily="-111" charset="-128"/>
              </a:rPr>
              <a:t>Vision: Library of</a:t>
            </a:r>
          </a:p>
          <a:p>
            <a:pPr lvl="1" eaLnBrk="1" hangingPunct="1"/>
            <a:r>
              <a:rPr lang="en-US" sz="2600" dirty="0" smtClean="0">
                <a:latin typeface="Times New Roman" pitchFamily="-111" charset="0"/>
                <a:ea typeface="ＭＳ Ｐゴシック" pitchFamily="-111" charset="-128"/>
              </a:rPr>
              <a:t>Measurements: campus, street</a:t>
            </a:r>
          </a:p>
          <a:p>
            <a:pPr lvl="1" eaLnBrk="1" hangingPunct="1"/>
            <a:r>
              <a:rPr lang="en-US" sz="2600" i="1" dirty="0" smtClean="0">
                <a:latin typeface="Times New Roman" pitchFamily="-111" charset="0"/>
                <a:ea typeface="ＭＳ Ｐゴシック" pitchFamily="-111" charset="-128"/>
              </a:rPr>
              <a:t>Realistic</a:t>
            </a:r>
            <a:r>
              <a:rPr lang="en-US" sz="2600" dirty="0" smtClean="0">
                <a:latin typeface="Times New Roman" pitchFamily="-111" charset="0"/>
                <a:ea typeface="ＭＳ Ｐゴシック" pitchFamily="-111" charset="-128"/>
              </a:rPr>
              <a:t> models: behavior, traffic</a:t>
            </a:r>
          </a:p>
          <a:p>
            <a:pPr lvl="1" eaLnBrk="1" hangingPunct="1"/>
            <a:r>
              <a:rPr lang="en-US" sz="2600" dirty="0" smtClean="0">
                <a:latin typeface="Times New Roman" pitchFamily="-111" charset="0"/>
                <a:ea typeface="ＭＳ Ｐゴシック" pitchFamily="-111" charset="-128"/>
              </a:rPr>
              <a:t>Benchmarks – Data mining tools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</a:rPr>
              <a:t>Available libraries: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CRAWDAD (Dartmouth, ‘05-)</a:t>
            </a:r>
            <a:endParaRPr lang="en-US" sz="2000" i="1" dirty="0" smtClean="0">
              <a:solidFill>
                <a:srgbClr val="CC0000"/>
              </a:solidFill>
              <a:latin typeface="Times New Roman" pitchFamily="-111" charset="0"/>
              <a:ea typeface="ＭＳ Ｐゴシック" pitchFamily="-111" charset="-128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Pentland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(MIT) 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reality mining, etc.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i="1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MobiLib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(USC &amp; UFL, ’04-)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</a:t>
            </a:r>
            <a:r>
              <a:rPr lang="en-US" sz="2000" i="1" dirty="0" err="1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cise.ufl.edu/~helmy/MobiLib</a:t>
            </a:r>
            <a:r>
              <a:rPr lang="en-US" sz="2000" i="1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 </a:t>
            </a:r>
            <a:r>
              <a:rPr lang="en-US" sz="2000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(30+TB)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65+ Traces from: USC, Dartmouth, MIT, UCSD, UCSB, UNC, UMass,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GATech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, Cambridge, UFL, …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Tools for mobility modeling (IMPORTANT,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TVC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), data mining</a:t>
            </a:r>
            <a:endParaRPr lang="en-US" dirty="0" smtClean="0">
              <a:latin typeface="Times New Roman" pitchFamily="-111" charset="0"/>
              <a:ea typeface="ＭＳ Ｐゴシック" pitchFamily="-111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</a:rPr>
              <a:t>Types of traces: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Campuses (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WLANs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), Conference AP and encounter traces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Municipal (off-campus) wireless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APs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, Bus &amp; vehicular</a:t>
            </a:r>
          </a:p>
          <a:p>
            <a:pPr eaLnBrk="1" hangingPunct="1"/>
            <a:endParaRPr lang="en-US" sz="2800" i="1" dirty="0" smtClean="0">
              <a:solidFill>
                <a:schemeClr val="accent2"/>
              </a:solidFill>
              <a:latin typeface="Times New Roman" pitchFamily="-111" charset="0"/>
              <a:ea typeface="ＭＳ Ｐゴシック" pitchFamily="-111" charset="-128"/>
            </a:endParaRPr>
          </a:p>
        </p:txBody>
      </p:sp>
      <p:grpSp>
        <p:nvGrpSpPr>
          <p:cNvPr id="28676" name="Group 4"/>
          <p:cNvGrpSpPr>
            <a:grpSpLocks/>
          </p:cNvGrpSpPr>
          <p:nvPr/>
        </p:nvGrpSpPr>
        <p:grpSpPr bwMode="auto">
          <a:xfrm>
            <a:off x="8235950" y="5257800"/>
            <a:ext cx="908050" cy="1282700"/>
            <a:chOff x="288" y="1056"/>
            <a:chExt cx="1196" cy="1569"/>
          </a:xfrm>
        </p:grpSpPr>
        <p:sp>
          <p:nvSpPr>
            <p:cNvPr id="28677" name="AutoShape 5"/>
            <p:cNvSpPr>
              <a:spLocks noChangeArrowheads="1"/>
            </p:cNvSpPr>
            <p:nvPr/>
          </p:nvSpPr>
          <p:spPr bwMode="auto">
            <a:xfrm>
              <a:off x="288" y="1056"/>
              <a:ext cx="1104" cy="1008"/>
            </a:xfrm>
            <a:prstGeom prst="flowChartMultidocument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8" name="Text Box 6"/>
            <p:cNvSpPr txBox="1">
              <a:spLocks noChangeArrowheads="1"/>
            </p:cNvSpPr>
            <p:nvPr/>
          </p:nvSpPr>
          <p:spPr bwMode="auto">
            <a:xfrm>
              <a:off x="480" y="2139"/>
              <a:ext cx="1004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T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race</a:t>
              </a:r>
            </a:p>
          </p:txBody>
        </p:sp>
      </p:grpSp>
      <p:pic>
        <p:nvPicPr>
          <p:cNvPr id="7" name="Picture 6" descr="ufw-wireless-cover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33400"/>
            <a:ext cx="2870216" cy="1601885"/>
          </a:xfrm>
          <a:prstGeom prst="rect">
            <a:avLst/>
          </a:prstGeom>
        </p:spPr>
      </p:pic>
      <p:pic>
        <p:nvPicPr>
          <p:cNvPr id="8" name="Picture 7" descr="Screen Shot 2015-12-05 at 3.10.31 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600" y="2133600"/>
            <a:ext cx="2590800" cy="1890584"/>
          </a:xfrm>
          <a:prstGeom prst="rect">
            <a:avLst/>
          </a:prstGeom>
        </p:spPr>
      </p:pic>
      <p:pic>
        <p:nvPicPr>
          <p:cNvPr id="9" name="Picture 8" descr="Screen Shot 2015-12-09 at 12.51.36 A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0" y="2438400"/>
            <a:ext cx="1908539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6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686800" cy="1143000"/>
          </a:xfrm>
        </p:spPr>
        <p:txBody>
          <a:bodyPr/>
          <a:lstStyle/>
          <a:p>
            <a:pPr eaLnBrk="1" hangingPunct="1"/>
            <a:r>
              <a:rPr lang="en-US" altLang="zh-TW" sz="30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Individual Mobility Model: The </a:t>
            </a:r>
            <a:r>
              <a:rPr lang="en-US" altLang="zh-TW" sz="3000" i="1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TVC</a:t>
            </a:r>
            <a:r>
              <a:rPr lang="en-US" altLang="zh-TW" sz="30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 Model</a:t>
            </a:r>
          </a:p>
        </p:txBody>
      </p:sp>
      <p:sp>
        <p:nvSpPr>
          <p:cNvPr id="38915" name="Text Box 8"/>
          <p:cNvSpPr txBox="1">
            <a:spLocks noChangeArrowheads="1"/>
          </p:cNvSpPr>
          <p:nvPr/>
        </p:nvSpPr>
        <p:spPr bwMode="auto">
          <a:xfrm>
            <a:off x="4425950" y="6457950"/>
            <a:ext cx="4718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Times New Roman" pitchFamily="-111" charset="0"/>
                <a:cs typeface="Arial" charset="0"/>
              </a:rPr>
              <a:t>* Model-simplified: single community per node. Model-complex: multiple communities</a:t>
            </a:r>
          </a:p>
          <a:p>
            <a:r>
              <a:rPr lang="en-US" sz="1000">
                <a:latin typeface="Times New Roman" pitchFamily="-111" charset="0"/>
                <a:cs typeface="Arial" charset="0"/>
              </a:rPr>
              <a:t>** Similar matches achieved for USC and Dartmouth traces</a:t>
            </a:r>
          </a:p>
        </p:txBody>
      </p:sp>
      <p:pic>
        <p:nvPicPr>
          <p:cNvPr id="38916" name="Picture 4" descr="pref_model_vs_trace_ne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1219200"/>
            <a:ext cx="3962400" cy="247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 descr="NSI_model_vs_trace_ne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3886200"/>
            <a:ext cx="4267200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5181600" y="990600"/>
            <a:ext cx="3467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-111" charset="0"/>
                <a:cs typeface="Arial" charset="0"/>
              </a:rPr>
              <a:t>Skewed location visiting preference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5867400" y="3810000"/>
            <a:ext cx="2286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-111" charset="0"/>
                <a:cs typeface="Arial" charset="0"/>
              </a:rPr>
              <a:t>Periodic re-appearance</a:t>
            </a:r>
          </a:p>
        </p:txBody>
      </p:sp>
      <p:sp>
        <p:nvSpPr>
          <p:cNvPr id="38920" name="TextBox 8"/>
          <p:cNvSpPr txBox="1">
            <a:spLocks noChangeArrowheads="1"/>
          </p:cNvSpPr>
          <p:nvPr/>
        </p:nvSpPr>
        <p:spPr bwMode="auto">
          <a:xfrm>
            <a:off x="6934200" y="3505200"/>
            <a:ext cx="6540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Times New Roman" pitchFamily="-111" charset="0"/>
                <a:cs typeface="Times New Roman" pitchFamily="-111" charset="0"/>
              </a:rPr>
              <a:t>CCDF</a:t>
            </a:r>
          </a:p>
        </p:txBody>
      </p:sp>
      <p:sp>
        <p:nvSpPr>
          <p:cNvPr id="38921" name="TextBox 12"/>
          <p:cNvSpPr txBox="1">
            <a:spLocks noChangeArrowheads="1"/>
          </p:cNvSpPr>
          <p:nvPr/>
        </p:nvSpPr>
        <p:spPr bwMode="auto">
          <a:xfrm>
            <a:off x="152400" y="1295400"/>
            <a:ext cx="46482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imes New Roman" pitchFamily="-111" charset="0"/>
              </a:rPr>
              <a:t>Time-Variant Community (</a:t>
            </a:r>
            <a:r>
              <a:rPr lang="en-US" b="1" i="1">
                <a:latin typeface="Times New Roman" pitchFamily="-111" charset="0"/>
              </a:rPr>
              <a:t>TVC</a:t>
            </a:r>
            <a:r>
              <a:rPr lang="en-US">
                <a:latin typeface="Times New Roman" pitchFamily="-111" charset="0"/>
              </a:rPr>
              <a:t>) Model:</a:t>
            </a:r>
          </a:p>
          <a:p>
            <a:r>
              <a:rPr lang="en-US">
                <a:latin typeface="Times New Roman" pitchFamily="-111" charset="0"/>
              </a:rPr>
              <a:t>1- Assigns communities (locations) to users </a:t>
            </a:r>
          </a:p>
          <a:p>
            <a:r>
              <a:rPr lang="en-US">
                <a:latin typeface="Times New Roman" pitchFamily="-111" charset="0"/>
              </a:rPr>
              <a:t>to re-produce location visiting preference</a:t>
            </a:r>
          </a:p>
          <a:p>
            <a:r>
              <a:rPr lang="en-US">
                <a:latin typeface="Times New Roman" pitchFamily="-111" charset="0"/>
              </a:rPr>
              <a:t>2- Varies temporal assignment of communities to re-produce the periodic re-appearance</a:t>
            </a:r>
          </a:p>
        </p:txBody>
      </p:sp>
      <p:sp>
        <p:nvSpPr>
          <p:cNvPr id="38922" name="TextBox 13"/>
          <p:cNvSpPr txBox="1">
            <a:spLocks noChangeArrowheads="1"/>
          </p:cNvSpPr>
          <p:nvPr/>
        </p:nvSpPr>
        <p:spPr bwMode="auto">
          <a:xfrm>
            <a:off x="152401" y="5943600"/>
            <a:ext cx="4419600" cy="52322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-111" charset="0"/>
              </a:rPr>
              <a:t>Hsu, </a:t>
            </a:r>
            <a:r>
              <a:rPr lang="en-US" sz="1400" dirty="0" err="1" smtClean="0">
                <a:latin typeface="Times New Roman" pitchFamily="-111" charset="0"/>
              </a:rPr>
              <a:t>Spyropoulos</a:t>
            </a:r>
            <a:r>
              <a:rPr lang="en-US" sz="1400" dirty="0" smtClean="0">
                <a:latin typeface="Times New Roman" pitchFamily="-111" charset="0"/>
              </a:rPr>
              <a:t>, </a:t>
            </a:r>
            <a:r>
              <a:rPr lang="en-US" sz="1400" dirty="0" err="1" smtClean="0">
                <a:latin typeface="Times New Roman" pitchFamily="-111" charset="0"/>
              </a:rPr>
              <a:t>Psounis</a:t>
            </a:r>
            <a:r>
              <a:rPr lang="en-US" sz="1400" dirty="0" smtClean="0">
                <a:latin typeface="Times New Roman" pitchFamily="-111" charset="0"/>
              </a:rPr>
              <a:t>, </a:t>
            </a:r>
            <a:r>
              <a:rPr lang="en-US" sz="1400" dirty="0" err="1" smtClean="0">
                <a:latin typeface="Times New Roman" pitchFamily="-111" charset="0"/>
              </a:rPr>
              <a:t>Helmy</a:t>
            </a:r>
            <a:r>
              <a:rPr lang="en-US" sz="1400" dirty="0" smtClean="0">
                <a:latin typeface="Times New Roman" pitchFamily="-111" charset="0"/>
              </a:rPr>
              <a:t>, </a:t>
            </a:r>
            <a:r>
              <a:rPr lang="en-US" sz="1400" i="1" dirty="0" smtClean="0">
                <a:latin typeface="Times New Roman" pitchFamily="-111" charset="0"/>
              </a:rPr>
              <a:t>IEEE </a:t>
            </a:r>
            <a:r>
              <a:rPr lang="en-US" sz="1400" i="1" dirty="0">
                <a:latin typeface="Times New Roman" pitchFamily="-111" charset="0"/>
              </a:rPr>
              <a:t>INFOCOM </a:t>
            </a:r>
            <a:r>
              <a:rPr lang="en-US" sz="1400" dirty="0">
                <a:latin typeface="Times New Roman" pitchFamily="-111" charset="0"/>
              </a:rPr>
              <a:t>2007</a:t>
            </a:r>
          </a:p>
          <a:p>
            <a:r>
              <a:rPr lang="en-US" sz="1400" i="1" dirty="0">
                <a:latin typeface="Times New Roman" pitchFamily="-111" charset="0"/>
              </a:rPr>
              <a:t>IEEE/ACM Trans. on Networking </a:t>
            </a:r>
            <a:r>
              <a:rPr lang="en-US" sz="1400" dirty="0">
                <a:latin typeface="Times New Roman" pitchFamily="-111" charset="0"/>
              </a:rPr>
              <a:t>2009</a:t>
            </a:r>
          </a:p>
        </p:txBody>
      </p:sp>
      <p:pic>
        <p:nvPicPr>
          <p:cNvPr id="38923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2971800"/>
            <a:ext cx="4343400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4" name="Picture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5334000"/>
            <a:ext cx="41148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52400" y="990600"/>
            <a:ext cx="35445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http://</a:t>
            </a:r>
            <a:r>
              <a:rPr lang="en-US" sz="1400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nile.cise.ufl.edu/~weijenhs/TVC_model</a:t>
            </a:r>
            <a:r>
              <a:rPr lang="en-US" sz="14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/</a:t>
            </a:r>
            <a:endParaRPr lang="en-US" sz="140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zh-TW" sz="36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Behavior-based Community Analysis</a:t>
            </a:r>
          </a:p>
        </p:txBody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58200" cy="4953000"/>
          </a:xfrm>
        </p:spPr>
        <p:txBody>
          <a:bodyPr/>
          <a:lstStyle/>
          <a:p>
            <a:pPr eaLnBrk="1" hangingPunct="1"/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Summarize user association per day by a vector</a:t>
            </a:r>
          </a:p>
          <a:p>
            <a:pPr lvl="1" eaLnBrk="1" hangingPunct="1"/>
            <a:r>
              <a:rPr lang="en-US" altLang="zh-TW" sz="2000" i="1" dirty="0" smtClean="0">
                <a:ea typeface="新細明體" pitchFamily="-111" charset="-120"/>
              </a:rPr>
              <a:t>a</a:t>
            </a:r>
            <a:r>
              <a:rPr lang="en-US" altLang="zh-TW" sz="2000" dirty="0" smtClean="0">
                <a:ea typeface="新細明體" pitchFamily="-111" charset="-120"/>
              </a:rPr>
              <a:t> = {</a:t>
            </a:r>
            <a:r>
              <a:rPr lang="en-US" altLang="zh-TW" sz="2000" i="1" dirty="0" err="1" smtClean="0">
                <a:ea typeface="新細明體" pitchFamily="-111" charset="-120"/>
              </a:rPr>
              <a:t>a</a:t>
            </a:r>
            <a:r>
              <a:rPr lang="en-US" altLang="zh-TW" sz="2000" i="1" baseline="-25000" dirty="0" err="1" smtClean="0">
                <a:ea typeface="新細明體" pitchFamily="-111" charset="-120"/>
              </a:rPr>
              <a:t>j</a:t>
            </a:r>
            <a:r>
              <a:rPr lang="en-US" altLang="zh-TW" sz="2000" dirty="0" smtClean="0">
                <a:ea typeface="新細明體" pitchFamily="-111" charset="-120"/>
              </a:rPr>
              <a:t> : fraction of online time user </a:t>
            </a:r>
            <a:r>
              <a:rPr lang="en-US" altLang="zh-TW" sz="2000" i="1" dirty="0" err="1" smtClean="0">
                <a:ea typeface="新細明體" pitchFamily="-111" charset="-120"/>
              </a:rPr>
              <a:t>i</a:t>
            </a:r>
            <a:r>
              <a:rPr lang="en-US" altLang="zh-TW" sz="2000" dirty="0" smtClean="0">
                <a:ea typeface="新細明體" pitchFamily="-111" charset="-120"/>
              </a:rPr>
              <a:t> spends at </a:t>
            </a:r>
            <a:r>
              <a:rPr lang="en-US" altLang="zh-TW" sz="2000" dirty="0" err="1" smtClean="0">
                <a:ea typeface="新細明體" pitchFamily="-111" charset="-120"/>
              </a:rPr>
              <a:t>AP</a:t>
            </a:r>
            <a:r>
              <a:rPr lang="en-US" altLang="zh-TW" sz="2000" i="1" baseline="-25000" dirty="0" err="1" smtClean="0">
                <a:ea typeface="新細明體" pitchFamily="-111" charset="-120"/>
              </a:rPr>
              <a:t>j</a:t>
            </a:r>
            <a:r>
              <a:rPr lang="en-US" altLang="zh-TW" sz="2000" dirty="0" smtClean="0">
                <a:ea typeface="新細明體" pitchFamily="-111" charset="-120"/>
              </a:rPr>
              <a:t> on day </a:t>
            </a:r>
            <a:r>
              <a:rPr lang="en-US" altLang="zh-TW" sz="2000" i="1" dirty="0" smtClean="0">
                <a:ea typeface="新細明體" pitchFamily="-111" charset="-120"/>
              </a:rPr>
              <a:t>d</a:t>
            </a:r>
            <a:r>
              <a:rPr lang="en-US" altLang="zh-TW" sz="2000" dirty="0" smtClean="0">
                <a:ea typeface="新細明體" pitchFamily="-111" charset="-120"/>
              </a:rPr>
              <a:t>}</a:t>
            </a:r>
          </a:p>
          <a:p>
            <a:pPr lvl="1" eaLnBrk="1" hangingPunct="1"/>
            <a:endParaRPr lang="en-US" altLang="zh-TW" sz="2000" dirty="0" smtClean="0">
              <a:latin typeface="Times New Roman" pitchFamily="-111" charset="0"/>
              <a:ea typeface="新細明體" pitchFamily="-111" charset="-120"/>
            </a:endParaRPr>
          </a:p>
          <a:p>
            <a:pPr eaLnBrk="1" hangingPunct="1"/>
            <a:endParaRPr lang="en-US" altLang="zh-TW" sz="2500" dirty="0" smtClean="0">
              <a:latin typeface="Times New Roman" pitchFamily="-111" charset="0"/>
              <a:ea typeface="新細明體" pitchFamily="-111" charset="-120"/>
            </a:endParaRPr>
          </a:p>
          <a:p>
            <a:pPr eaLnBrk="1" hangingPunct="1"/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Sum long-run mobility in “</a:t>
            </a:r>
            <a:r>
              <a:rPr lang="en-US" altLang="zh-TW" b="1" i="1" dirty="0" smtClean="0">
                <a:solidFill>
                  <a:srgbClr val="FF0000"/>
                </a:solidFill>
                <a:latin typeface="Times New Roman" pitchFamily="-111" charset="0"/>
                <a:ea typeface="新細明體" pitchFamily="-111" charset="-120"/>
              </a:rPr>
              <a:t>association matrix</a:t>
            </a:r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”</a:t>
            </a:r>
          </a:p>
        </p:txBody>
      </p:sp>
      <p:grpSp>
        <p:nvGrpSpPr>
          <p:cNvPr id="59398" name="Group 4"/>
          <p:cNvGrpSpPr>
            <a:grpSpLocks/>
          </p:cNvGrpSpPr>
          <p:nvPr/>
        </p:nvGrpSpPr>
        <p:grpSpPr bwMode="auto">
          <a:xfrm>
            <a:off x="8145463" y="5835650"/>
            <a:ext cx="998537" cy="1022350"/>
            <a:chOff x="4512" y="3504"/>
            <a:chExt cx="629" cy="644"/>
          </a:xfrm>
        </p:grpSpPr>
        <p:sp>
          <p:nvSpPr>
            <p:cNvPr id="59406" name="AutoShape 5"/>
            <p:cNvSpPr>
              <a:spLocks noChangeArrowheads="1"/>
            </p:cNvSpPr>
            <p:nvPr/>
          </p:nvSpPr>
          <p:spPr bwMode="auto">
            <a:xfrm>
              <a:off x="4627" y="3504"/>
              <a:ext cx="365" cy="444"/>
            </a:xfrm>
            <a:prstGeom prst="bracketPair">
              <a:avLst>
                <a:gd name="adj" fmla="val 16667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07" name="Text Box 6"/>
            <p:cNvSpPr txBox="1">
              <a:spLocks noChangeArrowheads="1"/>
            </p:cNvSpPr>
            <p:nvPr/>
          </p:nvSpPr>
          <p:spPr bwMode="auto">
            <a:xfrm>
              <a:off x="4512" y="3936"/>
              <a:ext cx="62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600" b="1" i="1">
                  <a:latin typeface="Times New Roman" pitchFamily="-111" charset="0"/>
                  <a:cs typeface="Times New Roman" pitchFamily="-111" charset="0"/>
                </a:rPr>
                <a:t>R</a:t>
              </a:r>
              <a:r>
                <a:rPr lang="en-US" altLang="zh-TW" sz="1600">
                  <a:latin typeface="Times New Roman" pitchFamily="-111" charset="0"/>
                  <a:cs typeface="Times New Roman" pitchFamily="-111" charset="0"/>
                </a:rPr>
                <a:t>epresent</a:t>
              </a:r>
            </a:p>
          </p:txBody>
        </p:sp>
        <p:graphicFrame>
          <p:nvGraphicFramePr>
            <p:cNvPr id="59395" name="Object 3"/>
            <p:cNvGraphicFramePr>
              <a:graphicFrameLocks noChangeAspect="1"/>
            </p:cNvGraphicFramePr>
            <p:nvPr/>
          </p:nvGraphicFramePr>
          <p:xfrm>
            <a:off x="4627" y="3527"/>
            <a:ext cx="365" cy="409"/>
          </p:xfrm>
          <a:graphic>
            <a:graphicData uri="http://schemas.openxmlformats.org/presentationml/2006/ole">
              <p:oleObj spid="_x0000_s59395" name="方程式" r:id="rId4" imgW="838080" imgH="698400" progId="Equation.3">
                <p:embed/>
              </p:oleObj>
            </a:graphicData>
          </a:graphic>
        </p:graphicFrame>
      </p:grpSp>
      <p:grpSp>
        <p:nvGrpSpPr>
          <p:cNvPr id="59399" name="Group 15"/>
          <p:cNvGrpSpPr>
            <a:grpSpLocks/>
          </p:cNvGrpSpPr>
          <p:nvPr/>
        </p:nvGrpSpPr>
        <p:grpSpPr bwMode="auto">
          <a:xfrm>
            <a:off x="838200" y="2514600"/>
            <a:ext cx="7813675" cy="1006475"/>
            <a:chOff x="990600" y="3048000"/>
            <a:chExt cx="7813675" cy="1006475"/>
          </a:xfrm>
        </p:grpSpPr>
        <p:sp>
          <p:nvSpPr>
            <p:cNvPr id="59402" name="Text Box 8"/>
            <p:cNvSpPr txBox="1">
              <a:spLocks noChangeArrowheads="1"/>
            </p:cNvSpPr>
            <p:nvPr/>
          </p:nvSpPr>
          <p:spPr bwMode="auto">
            <a:xfrm>
              <a:off x="990600" y="3048000"/>
              <a:ext cx="2551113" cy="10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Char char="-"/>
              </a:pPr>
              <a:r>
                <a:rPr lang="en-US" altLang="zh-TW" sz="2000" dirty="0">
                  <a:cs typeface="Arial" charset="0"/>
                </a:rPr>
                <a:t>Office, </a:t>
              </a:r>
              <a:r>
                <a:rPr lang="en-US" altLang="zh-TW" sz="2000" dirty="0" err="1">
                  <a:cs typeface="Arial" charset="0"/>
                </a:rPr>
                <a:t>10AM</a:t>
              </a:r>
              <a:r>
                <a:rPr lang="en-US" altLang="zh-TW" sz="2000" dirty="0">
                  <a:cs typeface="Arial" charset="0"/>
                </a:rPr>
                <a:t> -</a:t>
              </a:r>
              <a:r>
                <a:rPr lang="en-US" altLang="zh-TW" sz="2000" dirty="0" err="1">
                  <a:cs typeface="Arial" charset="0"/>
                </a:rPr>
                <a:t>12PM</a:t>
              </a:r>
              <a:endParaRPr lang="en-US" altLang="zh-TW" sz="2000" dirty="0">
                <a:cs typeface="Arial" charset="0"/>
              </a:endParaRPr>
            </a:p>
            <a:p>
              <a:pPr>
                <a:buFontTx/>
                <a:buChar char="-"/>
              </a:pPr>
              <a:r>
                <a:rPr lang="en-US" altLang="zh-TW" sz="2000" dirty="0">
                  <a:cs typeface="Arial" charset="0"/>
                </a:rPr>
                <a:t>Library, </a:t>
              </a:r>
              <a:r>
                <a:rPr lang="en-US" altLang="zh-TW" sz="2000" dirty="0" err="1">
                  <a:cs typeface="Arial" charset="0"/>
                </a:rPr>
                <a:t>3PM</a:t>
              </a:r>
              <a:r>
                <a:rPr lang="en-US" altLang="zh-TW" sz="2000" dirty="0">
                  <a:cs typeface="Arial" charset="0"/>
                </a:rPr>
                <a:t> – </a:t>
              </a:r>
              <a:r>
                <a:rPr lang="en-US" altLang="zh-TW" sz="2000" dirty="0" err="1">
                  <a:cs typeface="Arial" charset="0"/>
                </a:rPr>
                <a:t>4PM</a:t>
              </a:r>
              <a:r>
                <a:rPr lang="en-US" altLang="zh-TW" sz="2000" dirty="0">
                  <a:cs typeface="Arial" charset="0"/>
                </a:rPr>
                <a:t/>
              </a:r>
              <a:br>
                <a:rPr lang="en-US" altLang="zh-TW" sz="2000" dirty="0">
                  <a:cs typeface="Arial" charset="0"/>
                </a:rPr>
              </a:br>
              <a:r>
                <a:rPr lang="en-US" altLang="zh-TW" sz="2000" dirty="0">
                  <a:cs typeface="Arial" charset="0"/>
                </a:rPr>
                <a:t>-Class, </a:t>
              </a:r>
              <a:r>
                <a:rPr lang="en-US" altLang="zh-TW" sz="2000" dirty="0" err="1">
                  <a:cs typeface="Arial" charset="0"/>
                </a:rPr>
                <a:t>6PM</a:t>
              </a:r>
              <a:r>
                <a:rPr lang="en-US" altLang="zh-TW" sz="2000" dirty="0">
                  <a:cs typeface="Arial" charset="0"/>
                </a:rPr>
                <a:t> – </a:t>
              </a:r>
              <a:r>
                <a:rPr lang="en-US" altLang="zh-TW" sz="2000" dirty="0" err="1">
                  <a:cs typeface="Arial" charset="0"/>
                </a:rPr>
                <a:t>8PM</a:t>
              </a:r>
              <a:endParaRPr lang="en-US" altLang="zh-TW" sz="2000" dirty="0">
                <a:cs typeface="Arial" charset="0"/>
              </a:endParaRPr>
            </a:p>
          </p:txBody>
        </p:sp>
        <p:grpSp>
          <p:nvGrpSpPr>
            <p:cNvPr id="59403" name="Group 9"/>
            <p:cNvGrpSpPr>
              <a:grpSpLocks/>
            </p:cNvGrpSpPr>
            <p:nvPr/>
          </p:nvGrpSpPr>
          <p:grpSpPr bwMode="auto">
            <a:xfrm>
              <a:off x="3581400" y="3200400"/>
              <a:ext cx="5222875" cy="701675"/>
              <a:chOff x="2304" y="1872"/>
              <a:chExt cx="3290" cy="442"/>
            </a:xfrm>
          </p:grpSpPr>
          <p:sp>
            <p:nvSpPr>
              <p:cNvPr id="59404" name="Text Box 10"/>
              <p:cNvSpPr txBox="1">
                <a:spLocks noChangeArrowheads="1"/>
              </p:cNvSpPr>
              <p:nvPr/>
            </p:nvSpPr>
            <p:spPr bwMode="auto">
              <a:xfrm>
                <a:off x="2928" y="1872"/>
                <a:ext cx="2666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TW" sz="2000">
                    <a:cs typeface="Arial" charset="0"/>
                  </a:rPr>
                  <a:t>Association vector: </a:t>
                </a:r>
                <a:br>
                  <a:rPr lang="en-US" altLang="zh-TW" sz="2000">
                    <a:cs typeface="Arial" charset="0"/>
                  </a:rPr>
                </a:br>
                <a:r>
                  <a:rPr lang="en-US" altLang="zh-TW" sz="2000">
                    <a:cs typeface="Arial" charset="0"/>
                  </a:rPr>
                  <a:t>(library, office, class) =(0.2, 0.4, 0.4)</a:t>
                </a:r>
                <a:endParaRPr lang="zh-TW" altLang="en-US" sz="2000">
                  <a:ea typeface="新細明體" pitchFamily="-111" charset="-120"/>
                </a:endParaRPr>
              </a:p>
            </p:txBody>
          </p:sp>
          <p:sp>
            <p:nvSpPr>
              <p:cNvPr id="59405" name="AutoShape 11"/>
              <p:cNvSpPr>
                <a:spLocks noChangeArrowheads="1"/>
              </p:cNvSpPr>
              <p:nvPr/>
            </p:nvSpPr>
            <p:spPr bwMode="auto">
              <a:xfrm>
                <a:off x="2304" y="1872"/>
                <a:ext cx="672" cy="384"/>
              </a:xfrm>
              <a:prstGeom prst="rightArrow">
                <a:avLst>
                  <a:gd name="adj1" fmla="val 50000"/>
                  <a:gd name="adj2" fmla="val 43750"/>
                </a:avLst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59400" name="TextBox 12"/>
          <p:cNvSpPr txBox="1">
            <a:spLocks noChangeArrowheads="1"/>
          </p:cNvSpPr>
          <p:nvPr/>
        </p:nvSpPr>
        <p:spPr bwMode="auto">
          <a:xfrm>
            <a:off x="457200" y="1066800"/>
            <a:ext cx="80177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* W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. Hsu, D. </a:t>
            </a:r>
            <a:r>
              <a:rPr lang="en-US" sz="1600" dirty="0" err="1">
                <a:latin typeface="Times New Roman" pitchFamily="-111" charset="0"/>
                <a:cs typeface="Times New Roman" pitchFamily="-111" charset="0"/>
              </a:rPr>
              <a:t>Dutta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, A. </a:t>
            </a:r>
            <a:r>
              <a:rPr lang="en-US" sz="1600" dirty="0" err="1">
                <a:latin typeface="Times New Roman" pitchFamily="-111" charset="0"/>
                <a:cs typeface="Times New Roman" pitchFamily="-111" charset="0"/>
              </a:rPr>
              <a:t>Helmy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, “Mining Behavioral Groups in </a:t>
            </a:r>
            <a:r>
              <a:rPr lang="en-US" sz="1600" dirty="0" err="1">
                <a:latin typeface="Times New Roman" pitchFamily="-111" charset="0"/>
                <a:cs typeface="Times New Roman" pitchFamily="-111" charset="0"/>
              </a:rPr>
              <a:t>WLANs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”, </a:t>
            </a:r>
            <a:r>
              <a:rPr lang="en-US" sz="1600" i="1" dirty="0">
                <a:latin typeface="Times New Roman" pitchFamily="-111" charset="0"/>
                <a:cs typeface="Times New Roman" pitchFamily="-111" charset="0"/>
              </a:rPr>
              <a:t>ACM </a:t>
            </a:r>
            <a:r>
              <a:rPr lang="en-US" sz="1600" i="1" dirty="0" err="1">
                <a:latin typeface="Times New Roman" pitchFamily="-111" charset="0"/>
                <a:cs typeface="Times New Roman" pitchFamily="-111" charset="0"/>
              </a:rPr>
              <a:t>MobiCom</a:t>
            </a:r>
            <a:r>
              <a:rPr lang="en-US" sz="1600" i="1" dirty="0">
                <a:latin typeface="Times New Roman" pitchFamily="-111" charset="0"/>
                <a:cs typeface="Times New Roman" pitchFamily="-111" charset="0"/>
              </a:rPr>
              <a:t>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2007, </a:t>
            </a:r>
          </a:p>
          <a:p>
            <a:r>
              <a:rPr lang="en-US" sz="1600" i="1" dirty="0" smtClean="0">
                <a:latin typeface="Times New Roman" pitchFamily="-111" charset="0"/>
                <a:cs typeface="Times New Roman" pitchFamily="-111" charset="0"/>
              </a:rPr>
              <a:t>IEEE Transactions on Mobile Computing (TMC),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Vol. 11, No. 11</a:t>
            </a:r>
            <a:r>
              <a:rPr lang="en-US" sz="1600" i="1" dirty="0" smtClean="0">
                <a:latin typeface="Times New Roman" pitchFamily="-111" charset="0"/>
                <a:cs typeface="Times New Roman" pitchFamily="-111" charset="0"/>
              </a:rPr>
              <a:t>,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Nov.</a:t>
            </a:r>
            <a:r>
              <a:rPr lang="en-US" sz="1600" i="1" dirty="0" smtClean="0">
                <a:latin typeface="Times New Roman" pitchFamily="-111" charset="0"/>
                <a:cs typeface="Times New Roman" pitchFamily="-111" charset="0"/>
              </a:rPr>
              <a:t>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2012.</a:t>
            </a:r>
            <a:endParaRPr lang="en-US" sz="1600" dirty="0">
              <a:latin typeface="Times New Roman" pitchFamily="-111" charset="0"/>
              <a:cs typeface="Times New Roman" pitchFamily="-111" charset="0"/>
            </a:endParaRPr>
          </a:p>
        </p:txBody>
      </p:sp>
      <p:graphicFrame>
        <p:nvGraphicFramePr>
          <p:cNvPr id="59394" name="Object 3162"/>
          <p:cNvGraphicFramePr>
            <a:graphicFrameLocks noChangeAspect="1"/>
          </p:cNvGraphicFramePr>
          <p:nvPr/>
        </p:nvGraphicFramePr>
        <p:xfrm>
          <a:off x="1371600" y="3962400"/>
          <a:ext cx="5486400" cy="2211388"/>
        </p:xfrm>
        <a:graphic>
          <a:graphicData uri="http://schemas.openxmlformats.org/presentationml/2006/ole">
            <p:oleObj spid="_x0000_s59394" name="Visio" r:id="rId5" imgW="12364212" imgH="3963314" progId="">
              <p:embed/>
            </p:oleObj>
          </a:graphicData>
        </a:graphic>
      </p:graphicFrame>
      <p:sp>
        <p:nvSpPr>
          <p:cNvPr id="59401" name="TextBox 4"/>
          <p:cNvSpPr txBox="1">
            <a:spLocks noChangeArrowheads="1"/>
          </p:cNvSpPr>
          <p:nvPr/>
        </p:nvSpPr>
        <p:spPr bwMode="auto">
          <a:xfrm>
            <a:off x="990600" y="6248400"/>
            <a:ext cx="69376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Example </a:t>
            </a:r>
            <a:r>
              <a:rPr lang="en-US" sz="1600" b="1" i="1" dirty="0">
                <a:solidFill>
                  <a:srgbClr val="FF0000"/>
                </a:solidFill>
                <a:latin typeface="Times New Roman" pitchFamily="-111" charset="0"/>
                <a:cs typeface="Times New Roman" pitchFamily="-111" charset="0"/>
              </a:rPr>
              <a:t>association matrix 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to describe a given user’s location visiting preference</a:t>
            </a:r>
            <a:endParaRPr lang="en-US" sz="1600" dirty="0">
              <a:cs typeface="Times New Roman" pitchFamily="-11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74638"/>
            <a:ext cx="8991600" cy="1143000"/>
          </a:xfrm>
        </p:spPr>
        <p:txBody>
          <a:bodyPr/>
          <a:lstStyle/>
          <a:p>
            <a:pPr eaLnBrk="1" hangingPunct="1"/>
            <a:r>
              <a:rPr lang="en-US" altLang="zh-TW" sz="34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Eigen-behaviors &amp; Behavioral Similarity Distance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Eigen-behaviors (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EB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): Vectors describing maximum remaining power in assoc. matrix </a:t>
            </a:r>
            <a:r>
              <a:rPr lang="en-US" altLang="zh-TW" sz="2800" i="1" dirty="0" smtClean="0">
                <a:latin typeface="Times New Roman" pitchFamily="-111" charset="0"/>
                <a:ea typeface="新細明體" pitchFamily="-111" charset="-120"/>
              </a:rPr>
              <a:t>M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(through 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SVD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):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/>
            </a:r>
            <a:b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- </a:t>
            </a: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Eigen-vectors: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	- Eigen-values: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/>
            </a:r>
            <a:b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- </a:t>
            </a: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Relative importance:</a:t>
            </a:r>
            <a:endParaRPr lang="en-US" altLang="zh-TW" sz="2800" dirty="0" smtClean="0">
              <a:solidFill>
                <a:srgbClr val="008000"/>
              </a:solidFill>
              <a:latin typeface="Times New Roman" pitchFamily="-111" charset="0"/>
              <a:ea typeface="新細明體" pitchFamily="-111" charset="-120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en-US" altLang="zh-TW" sz="2800" dirty="0" smtClean="0">
              <a:solidFill>
                <a:srgbClr val="008000"/>
              </a:solidFill>
              <a:latin typeface="Times New Roman" pitchFamily="-111" charset="0"/>
              <a:ea typeface="新細明體" pitchFamily="-111" charset="-12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solidFill>
                  <a:srgbClr val="008000"/>
                </a:solidFill>
                <a:latin typeface="Times New Roman" pitchFamily="-111" charset="0"/>
                <a:ea typeface="新細明體" pitchFamily="-111" charset="-120"/>
              </a:rPr>
              <a:t>Eigen-behavior Distance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weighted inner products of 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EBs</a:t>
            </a:r>
            <a:endParaRPr lang="en-US" altLang="zh-TW" sz="2800" dirty="0" smtClean="0">
              <a:latin typeface="Times New Roman" pitchFamily="-111" charset="0"/>
              <a:ea typeface="新細明體" pitchFamily="-111" charset="-12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 Similarity calculation: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Assoc. patterns can be re-constructed with low rank &amp; error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For over 99% of users, &lt; 7 vectors capture &gt; 90% of </a:t>
            </a:r>
            <a:r>
              <a:rPr lang="en-US" altLang="zh-TW" sz="2400" i="1" dirty="0" smtClean="0">
                <a:latin typeface="Times New Roman" pitchFamily="-111" charset="0"/>
                <a:ea typeface="新細明體" pitchFamily="-111" charset="-120"/>
              </a:rPr>
              <a:t>M</a:t>
            </a:r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’s power </a:t>
            </a:r>
          </a:p>
        </p:txBody>
      </p:sp>
      <p:pic>
        <p:nvPicPr>
          <p:cNvPr id="61445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2133600"/>
            <a:ext cx="2235200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92868" name="Object 2"/>
          <p:cNvGraphicFramePr>
            <a:graphicFrameLocks noChangeAspect="1"/>
          </p:cNvGraphicFramePr>
          <p:nvPr/>
        </p:nvGraphicFramePr>
        <p:xfrm>
          <a:off x="4191000" y="5105400"/>
          <a:ext cx="3251200" cy="717550"/>
        </p:xfrm>
        <a:graphic>
          <a:graphicData uri="http://schemas.openxmlformats.org/presentationml/2006/ole">
            <p:oleObj spid="_x0000_s61442" name="Equation" r:id="rId5" imgW="1650960" imgH="368280" progId="Equation.3">
              <p:embed/>
            </p:oleObj>
          </a:graphicData>
        </a:graphic>
      </p:graphicFrame>
      <p:pic>
        <p:nvPicPr>
          <p:cNvPr id="61448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95600" y="3733800"/>
            <a:ext cx="16764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9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57400" y="3048000"/>
            <a:ext cx="19653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0" name="Picture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33600" y="2667000"/>
            <a:ext cx="1824038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5638800" y="2286000"/>
            <a:ext cx="2438400" cy="2209800"/>
            <a:chOff x="4368" y="1296"/>
            <a:chExt cx="1104" cy="912"/>
          </a:xfrm>
        </p:grpSpPr>
        <p:sp>
          <p:nvSpPr>
            <p:cNvPr id="16" name="Line 5"/>
            <p:cNvSpPr>
              <a:spLocks noChangeShapeType="1"/>
            </p:cNvSpPr>
            <p:nvPr/>
          </p:nvSpPr>
          <p:spPr bwMode="auto">
            <a:xfrm flipV="1">
              <a:off x="4704" y="1296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6"/>
            <p:cNvSpPr>
              <a:spLocks noChangeShapeType="1"/>
            </p:cNvSpPr>
            <p:nvPr/>
          </p:nvSpPr>
          <p:spPr bwMode="auto">
            <a:xfrm>
              <a:off x="4704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7"/>
            <p:cNvSpPr>
              <a:spLocks noChangeShapeType="1"/>
            </p:cNvSpPr>
            <p:nvPr/>
          </p:nvSpPr>
          <p:spPr bwMode="auto">
            <a:xfrm flipH="1">
              <a:off x="4368" y="1872"/>
              <a:ext cx="33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486400" y="2971800"/>
            <a:ext cx="1621130" cy="902732"/>
            <a:chOff x="5943600" y="2971800"/>
            <a:chExt cx="1621130" cy="902732"/>
          </a:xfrm>
        </p:grpSpPr>
        <p:sp>
          <p:nvSpPr>
            <p:cNvPr id="19" name="Oval 18"/>
            <p:cNvSpPr/>
            <p:nvPr/>
          </p:nvSpPr>
          <p:spPr>
            <a:xfrm>
              <a:off x="7086600" y="3352800"/>
              <a:ext cx="152400" cy="152400"/>
            </a:xfrm>
            <a:prstGeom prst="ellipse">
              <a:avLst/>
            </a:prstGeom>
            <a:solidFill>
              <a:srgbClr val="238D44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324600" y="3581400"/>
              <a:ext cx="152400" cy="152400"/>
            </a:xfrm>
            <a:prstGeom prst="ellipse">
              <a:avLst/>
            </a:prstGeom>
            <a:solidFill>
              <a:schemeClr val="accent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943600" y="3505200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endParaRPr lang="en-US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239000" y="3048000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en-US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>
            <a:xfrm rot="5400000" flipH="1" flipV="1">
              <a:off x="7010400" y="3124200"/>
              <a:ext cx="3048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5400000" flipH="1" flipV="1">
              <a:off x="6248400" y="3352800"/>
              <a:ext cx="3048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V="1">
              <a:off x="6400800" y="3124200"/>
              <a:ext cx="762000" cy="228600"/>
            </a:xfrm>
            <a:prstGeom prst="line">
              <a:avLst/>
            </a:prstGeom>
            <a:ln>
              <a:headEnd type="stealth"/>
              <a:tailEnd type="stealth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5638800" y="2819400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Sim</a:t>
            </a:r>
            <a:r>
              <a:rPr lang="en-US" i="1" dirty="0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 err="1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U,V</a:t>
            </a:r>
            <a:r>
              <a:rPr lang="en-US" i="1" dirty="0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i="1" dirty="0">
              <a:solidFill>
                <a:srgbClr val="ED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239000" y="2743200"/>
            <a:ext cx="17059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Multi-dimensional</a:t>
            </a:r>
          </a:p>
          <a:p>
            <a:r>
              <a:rPr lang="en-US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Behavioral</a:t>
            </a:r>
          </a:p>
          <a:p>
            <a:r>
              <a:rPr lang="en-US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Space</a:t>
            </a:r>
            <a:endParaRPr lang="en-US" sz="16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74638"/>
            <a:ext cx="8991600" cy="1143000"/>
          </a:xfrm>
        </p:spPr>
        <p:txBody>
          <a:bodyPr/>
          <a:lstStyle/>
          <a:p>
            <a:pPr eaLnBrk="1" hangingPunct="1"/>
            <a:r>
              <a:rPr lang="en-US" altLang="zh-TW" sz="34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Eigen-behaviors &amp; Behavioral Similarity Distance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Eigen-behaviors (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EB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): Vectors describing maximum remaining power in assoc. matrix </a:t>
            </a:r>
            <a:r>
              <a:rPr lang="en-US" altLang="zh-TW" sz="2800" i="1" dirty="0" smtClean="0">
                <a:latin typeface="Times New Roman" pitchFamily="-111" charset="0"/>
                <a:ea typeface="新細明體" pitchFamily="-111" charset="-120"/>
              </a:rPr>
              <a:t>M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(through 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SVD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):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/>
            </a:r>
            <a:b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- </a:t>
            </a: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Eigen-vectors: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	- Eigen-values: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/>
            </a:r>
            <a:b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- </a:t>
            </a: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Relative importance:</a:t>
            </a:r>
            <a:endParaRPr lang="en-US" altLang="zh-TW" sz="2800" dirty="0" smtClean="0">
              <a:solidFill>
                <a:srgbClr val="008000"/>
              </a:solidFill>
              <a:latin typeface="Times New Roman" pitchFamily="-111" charset="0"/>
              <a:ea typeface="新細明體" pitchFamily="-111" charset="-120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en-US" altLang="zh-TW" sz="2800" dirty="0" smtClean="0">
              <a:solidFill>
                <a:srgbClr val="008000"/>
              </a:solidFill>
              <a:latin typeface="Times New Roman" pitchFamily="-111" charset="0"/>
              <a:ea typeface="新細明體" pitchFamily="-111" charset="-12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solidFill>
                  <a:srgbClr val="008000"/>
                </a:solidFill>
                <a:latin typeface="Times New Roman" pitchFamily="-111" charset="0"/>
                <a:ea typeface="新細明體" pitchFamily="-111" charset="-120"/>
              </a:rPr>
              <a:t>Eigen-behavior Distance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weighted inner products of 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EBs</a:t>
            </a:r>
            <a:endParaRPr lang="en-US" altLang="zh-TW" sz="2800" dirty="0" smtClean="0">
              <a:latin typeface="Times New Roman" pitchFamily="-111" charset="0"/>
              <a:ea typeface="新細明體" pitchFamily="-111" charset="-12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 Similarity calculation: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Assoc. patterns can be re-constructed with low rank &amp; error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For over 99% of users, &lt; 7 vectors capture &gt; 90% of </a:t>
            </a:r>
            <a:r>
              <a:rPr lang="en-US" altLang="zh-TW" sz="2400" i="1" dirty="0" smtClean="0">
                <a:latin typeface="Times New Roman" pitchFamily="-111" charset="0"/>
                <a:ea typeface="新細明體" pitchFamily="-111" charset="-120"/>
              </a:rPr>
              <a:t>M</a:t>
            </a:r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’s power </a:t>
            </a:r>
          </a:p>
        </p:txBody>
      </p:sp>
      <p:pic>
        <p:nvPicPr>
          <p:cNvPr id="61445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2133600"/>
            <a:ext cx="2235200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92868" name="Object 2"/>
          <p:cNvGraphicFramePr>
            <a:graphicFrameLocks noChangeAspect="1"/>
          </p:cNvGraphicFramePr>
          <p:nvPr/>
        </p:nvGraphicFramePr>
        <p:xfrm>
          <a:off x="4191000" y="5105400"/>
          <a:ext cx="3251200" cy="717550"/>
        </p:xfrm>
        <a:graphic>
          <a:graphicData uri="http://schemas.openxmlformats.org/presentationml/2006/ole">
            <p:oleObj spid="_x0000_s364546" name="Equation" r:id="rId5" imgW="1650960" imgH="368280" progId="Equation.3">
              <p:embed/>
            </p:oleObj>
          </a:graphicData>
        </a:graphic>
      </p:graphicFrame>
      <p:pic>
        <p:nvPicPr>
          <p:cNvPr id="61448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95600" y="3733800"/>
            <a:ext cx="16764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9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57400" y="3048000"/>
            <a:ext cx="19653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0" name="Picture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33600" y="2667000"/>
            <a:ext cx="1824038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638800" y="2286000"/>
            <a:ext cx="2438400" cy="2209800"/>
            <a:chOff x="4368" y="1296"/>
            <a:chExt cx="1104" cy="912"/>
          </a:xfrm>
        </p:grpSpPr>
        <p:sp>
          <p:nvSpPr>
            <p:cNvPr id="16" name="Line 5"/>
            <p:cNvSpPr>
              <a:spLocks noChangeShapeType="1"/>
            </p:cNvSpPr>
            <p:nvPr/>
          </p:nvSpPr>
          <p:spPr bwMode="auto">
            <a:xfrm flipV="1">
              <a:off x="4704" y="1296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6"/>
            <p:cNvSpPr>
              <a:spLocks noChangeShapeType="1"/>
            </p:cNvSpPr>
            <p:nvPr/>
          </p:nvSpPr>
          <p:spPr bwMode="auto">
            <a:xfrm>
              <a:off x="4704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7"/>
            <p:cNvSpPr>
              <a:spLocks noChangeShapeType="1"/>
            </p:cNvSpPr>
            <p:nvPr/>
          </p:nvSpPr>
          <p:spPr bwMode="auto">
            <a:xfrm flipH="1">
              <a:off x="4368" y="1872"/>
              <a:ext cx="33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6216952" y="2721429"/>
            <a:ext cx="1231963" cy="1197428"/>
          </a:xfrm>
          <a:custGeom>
            <a:avLst/>
            <a:gdLst>
              <a:gd name="connsiteX0" fmla="*/ 399143 w 1231963"/>
              <a:gd name="connsiteY0" fmla="*/ 72571 h 1197428"/>
              <a:gd name="connsiteX1" fmla="*/ 483810 w 1231963"/>
              <a:gd name="connsiteY1" fmla="*/ 84666 h 1197428"/>
              <a:gd name="connsiteX2" fmla="*/ 701524 w 1231963"/>
              <a:gd name="connsiteY2" fmla="*/ 181428 h 1197428"/>
              <a:gd name="connsiteX3" fmla="*/ 762000 w 1231963"/>
              <a:gd name="connsiteY3" fmla="*/ 205619 h 1197428"/>
              <a:gd name="connsiteX4" fmla="*/ 810381 w 1231963"/>
              <a:gd name="connsiteY4" fmla="*/ 229809 h 1197428"/>
              <a:gd name="connsiteX5" fmla="*/ 882953 w 1231963"/>
              <a:gd name="connsiteY5" fmla="*/ 290285 h 1197428"/>
              <a:gd name="connsiteX6" fmla="*/ 919238 w 1231963"/>
              <a:gd name="connsiteY6" fmla="*/ 302381 h 1197428"/>
              <a:gd name="connsiteX7" fmla="*/ 967619 w 1231963"/>
              <a:gd name="connsiteY7" fmla="*/ 338666 h 1197428"/>
              <a:gd name="connsiteX8" fmla="*/ 1003905 w 1231963"/>
              <a:gd name="connsiteY8" fmla="*/ 362857 h 1197428"/>
              <a:gd name="connsiteX9" fmla="*/ 1052286 w 1231963"/>
              <a:gd name="connsiteY9" fmla="*/ 411238 h 1197428"/>
              <a:gd name="connsiteX10" fmla="*/ 1076477 w 1231963"/>
              <a:gd name="connsiteY10" fmla="*/ 435428 h 1197428"/>
              <a:gd name="connsiteX11" fmla="*/ 1124858 w 1231963"/>
              <a:gd name="connsiteY11" fmla="*/ 495904 h 1197428"/>
              <a:gd name="connsiteX12" fmla="*/ 1136953 w 1231963"/>
              <a:gd name="connsiteY12" fmla="*/ 532190 h 1197428"/>
              <a:gd name="connsiteX13" fmla="*/ 1173238 w 1231963"/>
              <a:gd name="connsiteY13" fmla="*/ 604761 h 1197428"/>
              <a:gd name="connsiteX14" fmla="*/ 1136953 w 1231963"/>
              <a:gd name="connsiteY14" fmla="*/ 1028095 h 1197428"/>
              <a:gd name="connsiteX15" fmla="*/ 1112762 w 1231963"/>
              <a:gd name="connsiteY15" fmla="*/ 1052285 h 1197428"/>
              <a:gd name="connsiteX16" fmla="*/ 1064381 w 1231963"/>
              <a:gd name="connsiteY16" fmla="*/ 1112761 h 1197428"/>
              <a:gd name="connsiteX17" fmla="*/ 991810 w 1231963"/>
              <a:gd name="connsiteY17" fmla="*/ 1136952 h 1197428"/>
              <a:gd name="connsiteX18" fmla="*/ 955524 w 1231963"/>
              <a:gd name="connsiteY18" fmla="*/ 1161142 h 1197428"/>
              <a:gd name="connsiteX19" fmla="*/ 882953 w 1231963"/>
              <a:gd name="connsiteY19" fmla="*/ 1185333 h 1197428"/>
              <a:gd name="connsiteX20" fmla="*/ 846667 w 1231963"/>
              <a:gd name="connsiteY20" fmla="*/ 1197428 h 1197428"/>
              <a:gd name="connsiteX21" fmla="*/ 495905 w 1231963"/>
              <a:gd name="connsiteY21" fmla="*/ 1185333 h 1197428"/>
              <a:gd name="connsiteX22" fmla="*/ 387048 w 1231963"/>
              <a:gd name="connsiteY22" fmla="*/ 1149047 h 1197428"/>
              <a:gd name="connsiteX23" fmla="*/ 290286 w 1231963"/>
              <a:gd name="connsiteY23" fmla="*/ 1124857 h 1197428"/>
              <a:gd name="connsiteX24" fmla="*/ 205619 w 1231963"/>
              <a:gd name="connsiteY24" fmla="*/ 1100666 h 1197428"/>
              <a:gd name="connsiteX25" fmla="*/ 169334 w 1231963"/>
              <a:gd name="connsiteY25" fmla="*/ 1076476 h 1197428"/>
              <a:gd name="connsiteX26" fmla="*/ 120953 w 1231963"/>
              <a:gd name="connsiteY26" fmla="*/ 1016000 h 1197428"/>
              <a:gd name="connsiteX27" fmla="*/ 84667 w 1231963"/>
              <a:gd name="connsiteY27" fmla="*/ 991809 h 1197428"/>
              <a:gd name="connsiteX28" fmla="*/ 72572 w 1231963"/>
              <a:gd name="connsiteY28" fmla="*/ 955523 h 1197428"/>
              <a:gd name="connsiteX29" fmla="*/ 36286 w 1231963"/>
              <a:gd name="connsiteY29" fmla="*/ 725714 h 1197428"/>
              <a:gd name="connsiteX30" fmla="*/ 24191 w 1231963"/>
              <a:gd name="connsiteY30" fmla="*/ 665238 h 1197428"/>
              <a:gd name="connsiteX31" fmla="*/ 0 w 1231963"/>
              <a:gd name="connsiteY31" fmla="*/ 483809 h 1197428"/>
              <a:gd name="connsiteX32" fmla="*/ 12096 w 1231963"/>
              <a:gd name="connsiteY32" fmla="*/ 193523 h 1197428"/>
              <a:gd name="connsiteX33" fmla="*/ 24191 w 1231963"/>
              <a:gd name="connsiteY33" fmla="*/ 157238 h 1197428"/>
              <a:gd name="connsiteX34" fmla="*/ 48381 w 1231963"/>
              <a:gd name="connsiteY34" fmla="*/ 72571 h 1197428"/>
              <a:gd name="connsiteX35" fmla="*/ 72572 w 1231963"/>
              <a:gd name="connsiteY35" fmla="*/ 48381 h 1197428"/>
              <a:gd name="connsiteX36" fmla="*/ 84667 w 1231963"/>
              <a:gd name="connsiteY36" fmla="*/ 12095 h 1197428"/>
              <a:gd name="connsiteX37" fmla="*/ 145143 w 1231963"/>
              <a:gd name="connsiteY37" fmla="*/ 0 h 1197428"/>
              <a:gd name="connsiteX38" fmla="*/ 435429 w 1231963"/>
              <a:gd name="connsiteY38" fmla="*/ 12095 h 1197428"/>
              <a:gd name="connsiteX39" fmla="*/ 471715 w 1231963"/>
              <a:gd name="connsiteY39" fmla="*/ 72571 h 1197428"/>
              <a:gd name="connsiteX40" fmla="*/ 471715 w 1231963"/>
              <a:gd name="connsiteY40" fmla="*/ 72571 h 1197428"/>
              <a:gd name="connsiteX41" fmla="*/ 471715 w 1231963"/>
              <a:gd name="connsiteY41" fmla="*/ 72571 h 119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231963" h="1197428">
                <a:moveTo>
                  <a:pt x="399143" y="72571"/>
                </a:moveTo>
                <a:cubicBezTo>
                  <a:pt x="427365" y="76603"/>
                  <a:pt x="456503" y="76474"/>
                  <a:pt x="483810" y="84666"/>
                </a:cubicBezTo>
                <a:cubicBezTo>
                  <a:pt x="716918" y="154598"/>
                  <a:pt x="570319" y="115824"/>
                  <a:pt x="701524" y="181428"/>
                </a:cubicBezTo>
                <a:cubicBezTo>
                  <a:pt x="720943" y="191138"/>
                  <a:pt x="742160" y="196801"/>
                  <a:pt x="762000" y="205619"/>
                </a:cubicBezTo>
                <a:cubicBezTo>
                  <a:pt x="778476" y="212942"/>
                  <a:pt x="794254" y="221746"/>
                  <a:pt x="810381" y="229809"/>
                </a:cubicBezTo>
                <a:cubicBezTo>
                  <a:pt x="837133" y="256561"/>
                  <a:pt x="849272" y="273444"/>
                  <a:pt x="882953" y="290285"/>
                </a:cubicBezTo>
                <a:cubicBezTo>
                  <a:pt x="894356" y="295987"/>
                  <a:pt x="907143" y="298349"/>
                  <a:pt x="919238" y="302381"/>
                </a:cubicBezTo>
                <a:cubicBezTo>
                  <a:pt x="935365" y="314476"/>
                  <a:pt x="951215" y="326949"/>
                  <a:pt x="967619" y="338666"/>
                </a:cubicBezTo>
                <a:cubicBezTo>
                  <a:pt x="979448" y="347115"/>
                  <a:pt x="992868" y="353397"/>
                  <a:pt x="1003905" y="362857"/>
                </a:cubicBezTo>
                <a:cubicBezTo>
                  <a:pt x="1021221" y="377700"/>
                  <a:pt x="1036159" y="395111"/>
                  <a:pt x="1052286" y="411238"/>
                </a:cubicBezTo>
                <a:lnTo>
                  <a:pt x="1076477" y="435428"/>
                </a:lnTo>
                <a:cubicBezTo>
                  <a:pt x="1106878" y="526634"/>
                  <a:pt x="1062333" y="417748"/>
                  <a:pt x="1124858" y="495904"/>
                </a:cubicBezTo>
                <a:cubicBezTo>
                  <a:pt x="1132823" y="505860"/>
                  <a:pt x="1131251" y="520786"/>
                  <a:pt x="1136953" y="532190"/>
                </a:cubicBezTo>
                <a:cubicBezTo>
                  <a:pt x="1183847" y="625981"/>
                  <a:pt x="1142836" y="513555"/>
                  <a:pt x="1173238" y="604761"/>
                </a:cubicBezTo>
                <a:cubicBezTo>
                  <a:pt x="1167605" y="785013"/>
                  <a:pt x="1231963" y="909333"/>
                  <a:pt x="1136953" y="1028095"/>
                </a:cubicBezTo>
                <a:cubicBezTo>
                  <a:pt x="1129829" y="1037000"/>
                  <a:pt x="1119886" y="1043380"/>
                  <a:pt x="1112762" y="1052285"/>
                </a:cubicBezTo>
                <a:cubicBezTo>
                  <a:pt x="1101365" y="1066532"/>
                  <a:pt x="1083854" y="1103025"/>
                  <a:pt x="1064381" y="1112761"/>
                </a:cubicBezTo>
                <a:cubicBezTo>
                  <a:pt x="1041574" y="1124164"/>
                  <a:pt x="1013027" y="1122808"/>
                  <a:pt x="991810" y="1136952"/>
                </a:cubicBezTo>
                <a:cubicBezTo>
                  <a:pt x="979715" y="1145015"/>
                  <a:pt x="968808" y="1155238"/>
                  <a:pt x="955524" y="1161142"/>
                </a:cubicBezTo>
                <a:cubicBezTo>
                  <a:pt x="932223" y="1171498"/>
                  <a:pt x="907143" y="1177269"/>
                  <a:pt x="882953" y="1185333"/>
                </a:cubicBezTo>
                <a:lnTo>
                  <a:pt x="846667" y="1197428"/>
                </a:lnTo>
                <a:cubicBezTo>
                  <a:pt x="729746" y="1193396"/>
                  <a:pt x="612468" y="1195324"/>
                  <a:pt x="495905" y="1185333"/>
                </a:cubicBezTo>
                <a:cubicBezTo>
                  <a:pt x="453586" y="1181706"/>
                  <a:pt x="426351" y="1156907"/>
                  <a:pt x="387048" y="1149047"/>
                </a:cubicBezTo>
                <a:cubicBezTo>
                  <a:pt x="264114" y="1124461"/>
                  <a:pt x="377057" y="1149649"/>
                  <a:pt x="290286" y="1124857"/>
                </a:cubicBezTo>
                <a:cubicBezTo>
                  <a:pt x="183973" y="1094481"/>
                  <a:pt x="292620" y="1129666"/>
                  <a:pt x="205619" y="1100666"/>
                </a:cubicBezTo>
                <a:cubicBezTo>
                  <a:pt x="193524" y="1092603"/>
                  <a:pt x="180685" y="1085557"/>
                  <a:pt x="169334" y="1076476"/>
                </a:cubicBezTo>
                <a:cubicBezTo>
                  <a:pt x="109484" y="1028596"/>
                  <a:pt x="183820" y="1078867"/>
                  <a:pt x="120953" y="1016000"/>
                </a:cubicBezTo>
                <a:cubicBezTo>
                  <a:pt x="110674" y="1005721"/>
                  <a:pt x="96762" y="999873"/>
                  <a:pt x="84667" y="991809"/>
                </a:cubicBezTo>
                <a:cubicBezTo>
                  <a:pt x="80635" y="979714"/>
                  <a:pt x="75072" y="968025"/>
                  <a:pt x="72572" y="955523"/>
                </a:cubicBezTo>
                <a:cubicBezTo>
                  <a:pt x="39826" y="791794"/>
                  <a:pt x="57566" y="853395"/>
                  <a:pt x="36286" y="725714"/>
                </a:cubicBezTo>
                <a:cubicBezTo>
                  <a:pt x="32906" y="705436"/>
                  <a:pt x="27571" y="685516"/>
                  <a:pt x="24191" y="665238"/>
                </a:cubicBezTo>
                <a:cubicBezTo>
                  <a:pt x="15848" y="615179"/>
                  <a:pt x="6113" y="532711"/>
                  <a:pt x="0" y="483809"/>
                </a:cubicBezTo>
                <a:cubicBezTo>
                  <a:pt x="4032" y="387047"/>
                  <a:pt x="4942" y="290104"/>
                  <a:pt x="12096" y="193523"/>
                </a:cubicBezTo>
                <a:cubicBezTo>
                  <a:pt x="13038" y="180809"/>
                  <a:pt x="20689" y="169497"/>
                  <a:pt x="24191" y="157238"/>
                </a:cubicBezTo>
                <a:cubicBezTo>
                  <a:pt x="27066" y="147175"/>
                  <a:pt x="40472" y="85752"/>
                  <a:pt x="48381" y="72571"/>
                </a:cubicBezTo>
                <a:cubicBezTo>
                  <a:pt x="54248" y="62793"/>
                  <a:pt x="64508" y="56444"/>
                  <a:pt x="72572" y="48381"/>
                </a:cubicBezTo>
                <a:cubicBezTo>
                  <a:pt x="76604" y="36286"/>
                  <a:pt x="74059" y="19167"/>
                  <a:pt x="84667" y="12095"/>
                </a:cubicBezTo>
                <a:cubicBezTo>
                  <a:pt x="101772" y="691"/>
                  <a:pt x="124585" y="0"/>
                  <a:pt x="145143" y="0"/>
                </a:cubicBezTo>
                <a:cubicBezTo>
                  <a:pt x="241989" y="0"/>
                  <a:pt x="338667" y="8063"/>
                  <a:pt x="435429" y="12095"/>
                </a:cubicBezTo>
                <a:cubicBezTo>
                  <a:pt x="464620" y="55882"/>
                  <a:pt x="453118" y="35379"/>
                  <a:pt x="471715" y="72571"/>
                </a:cubicBezTo>
                <a:lnTo>
                  <a:pt x="471715" y="72571"/>
                </a:lnTo>
                <a:lnTo>
                  <a:pt x="471715" y="72571"/>
                </a:lnTo>
              </a:path>
            </a:pathLst>
          </a:custGeom>
          <a:ln>
            <a:solidFill>
              <a:srgbClr val="0000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5410201" y="3352800"/>
            <a:ext cx="914400" cy="990600"/>
          </a:xfrm>
          <a:custGeom>
            <a:avLst/>
            <a:gdLst>
              <a:gd name="connsiteX0" fmla="*/ 399143 w 1231963"/>
              <a:gd name="connsiteY0" fmla="*/ 72571 h 1197428"/>
              <a:gd name="connsiteX1" fmla="*/ 483810 w 1231963"/>
              <a:gd name="connsiteY1" fmla="*/ 84666 h 1197428"/>
              <a:gd name="connsiteX2" fmla="*/ 701524 w 1231963"/>
              <a:gd name="connsiteY2" fmla="*/ 181428 h 1197428"/>
              <a:gd name="connsiteX3" fmla="*/ 762000 w 1231963"/>
              <a:gd name="connsiteY3" fmla="*/ 205619 h 1197428"/>
              <a:gd name="connsiteX4" fmla="*/ 810381 w 1231963"/>
              <a:gd name="connsiteY4" fmla="*/ 229809 h 1197428"/>
              <a:gd name="connsiteX5" fmla="*/ 882953 w 1231963"/>
              <a:gd name="connsiteY5" fmla="*/ 290285 h 1197428"/>
              <a:gd name="connsiteX6" fmla="*/ 919238 w 1231963"/>
              <a:gd name="connsiteY6" fmla="*/ 302381 h 1197428"/>
              <a:gd name="connsiteX7" fmla="*/ 967619 w 1231963"/>
              <a:gd name="connsiteY7" fmla="*/ 338666 h 1197428"/>
              <a:gd name="connsiteX8" fmla="*/ 1003905 w 1231963"/>
              <a:gd name="connsiteY8" fmla="*/ 362857 h 1197428"/>
              <a:gd name="connsiteX9" fmla="*/ 1052286 w 1231963"/>
              <a:gd name="connsiteY9" fmla="*/ 411238 h 1197428"/>
              <a:gd name="connsiteX10" fmla="*/ 1076477 w 1231963"/>
              <a:gd name="connsiteY10" fmla="*/ 435428 h 1197428"/>
              <a:gd name="connsiteX11" fmla="*/ 1124858 w 1231963"/>
              <a:gd name="connsiteY11" fmla="*/ 495904 h 1197428"/>
              <a:gd name="connsiteX12" fmla="*/ 1136953 w 1231963"/>
              <a:gd name="connsiteY12" fmla="*/ 532190 h 1197428"/>
              <a:gd name="connsiteX13" fmla="*/ 1173238 w 1231963"/>
              <a:gd name="connsiteY13" fmla="*/ 604761 h 1197428"/>
              <a:gd name="connsiteX14" fmla="*/ 1136953 w 1231963"/>
              <a:gd name="connsiteY14" fmla="*/ 1028095 h 1197428"/>
              <a:gd name="connsiteX15" fmla="*/ 1112762 w 1231963"/>
              <a:gd name="connsiteY15" fmla="*/ 1052285 h 1197428"/>
              <a:gd name="connsiteX16" fmla="*/ 1064381 w 1231963"/>
              <a:gd name="connsiteY16" fmla="*/ 1112761 h 1197428"/>
              <a:gd name="connsiteX17" fmla="*/ 991810 w 1231963"/>
              <a:gd name="connsiteY17" fmla="*/ 1136952 h 1197428"/>
              <a:gd name="connsiteX18" fmla="*/ 955524 w 1231963"/>
              <a:gd name="connsiteY18" fmla="*/ 1161142 h 1197428"/>
              <a:gd name="connsiteX19" fmla="*/ 882953 w 1231963"/>
              <a:gd name="connsiteY19" fmla="*/ 1185333 h 1197428"/>
              <a:gd name="connsiteX20" fmla="*/ 846667 w 1231963"/>
              <a:gd name="connsiteY20" fmla="*/ 1197428 h 1197428"/>
              <a:gd name="connsiteX21" fmla="*/ 495905 w 1231963"/>
              <a:gd name="connsiteY21" fmla="*/ 1185333 h 1197428"/>
              <a:gd name="connsiteX22" fmla="*/ 387048 w 1231963"/>
              <a:gd name="connsiteY22" fmla="*/ 1149047 h 1197428"/>
              <a:gd name="connsiteX23" fmla="*/ 290286 w 1231963"/>
              <a:gd name="connsiteY23" fmla="*/ 1124857 h 1197428"/>
              <a:gd name="connsiteX24" fmla="*/ 205619 w 1231963"/>
              <a:gd name="connsiteY24" fmla="*/ 1100666 h 1197428"/>
              <a:gd name="connsiteX25" fmla="*/ 169334 w 1231963"/>
              <a:gd name="connsiteY25" fmla="*/ 1076476 h 1197428"/>
              <a:gd name="connsiteX26" fmla="*/ 120953 w 1231963"/>
              <a:gd name="connsiteY26" fmla="*/ 1016000 h 1197428"/>
              <a:gd name="connsiteX27" fmla="*/ 84667 w 1231963"/>
              <a:gd name="connsiteY27" fmla="*/ 991809 h 1197428"/>
              <a:gd name="connsiteX28" fmla="*/ 72572 w 1231963"/>
              <a:gd name="connsiteY28" fmla="*/ 955523 h 1197428"/>
              <a:gd name="connsiteX29" fmla="*/ 36286 w 1231963"/>
              <a:gd name="connsiteY29" fmla="*/ 725714 h 1197428"/>
              <a:gd name="connsiteX30" fmla="*/ 24191 w 1231963"/>
              <a:gd name="connsiteY30" fmla="*/ 665238 h 1197428"/>
              <a:gd name="connsiteX31" fmla="*/ 0 w 1231963"/>
              <a:gd name="connsiteY31" fmla="*/ 483809 h 1197428"/>
              <a:gd name="connsiteX32" fmla="*/ 12096 w 1231963"/>
              <a:gd name="connsiteY32" fmla="*/ 193523 h 1197428"/>
              <a:gd name="connsiteX33" fmla="*/ 24191 w 1231963"/>
              <a:gd name="connsiteY33" fmla="*/ 157238 h 1197428"/>
              <a:gd name="connsiteX34" fmla="*/ 48381 w 1231963"/>
              <a:gd name="connsiteY34" fmla="*/ 72571 h 1197428"/>
              <a:gd name="connsiteX35" fmla="*/ 72572 w 1231963"/>
              <a:gd name="connsiteY35" fmla="*/ 48381 h 1197428"/>
              <a:gd name="connsiteX36" fmla="*/ 84667 w 1231963"/>
              <a:gd name="connsiteY36" fmla="*/ 12095 h 1197428"/>
              <a:gd name="connsiteX37" fmla="*/ 145143 w 1231963"/>
              <a:gd name="connsiteY37" fmla="*/ 0 h 1197428"/>
              <a:gd name="connsiteX38" fmla="*/ 435429 w 1231963"/>
              <a:gd name="connsiteY38" fmla="*/ 12095 h 1197428"/>
              <a:gd name="connsiteX39" fmla="*/ 471715 w 1231963"/>
              <a:gd name="connsiteY39" fmla="*/ 72571 h 1197428"/>
              <a:gd name="connsiteX40" fmla="*/ 471715 w 1231963"/>
              <a:gd name="connsiteY40" fmla="*/ 72571 h 1197428"/>
              <a:gd name="connsiteX41" fmla="*/ 471715 w 1231963"/>
              <a:gd name="connsiteY41" fmla="*/ 72571 h 119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231963" h="1197428">
                <a:moveTo>
                  <a:pt x="399143" y="72571"/>
                </a:moveTo>
                <a:cubicBezTo>
                  <a:pt x="427365" y="76603"/>
                  <a:pt x="456503" y="76474"/>
                  <a:pt x="483810" y="84666"/>
                </a:cubicBezTo>
                <a:cubicBezTo>
                  <a:pt x="716918" y="154598"/>
                  <a:pt x="570319" y="115824"/>
                  <a:pt x="701524" y="181428"/>
                </a:cubicBezTo>
                <a:cubicBezTo>
                  <a:pt x="720943" y="191138"/>
                  <a:pt x="742160" y="196801"/>
                  <a:pt x="762000" y="205619"/>
                </a:cubicBezTo>
                <a:cubicBezTo>
                  <a:pt x="778476" y="212942"/>
                  <a:pt x="794254" y="221746"/>
                  <a:pt x="810381" y="229809"/>
                </a:cubicBezTo>
                <a:cubicBezTo>
                  <a:pt x="837133" y="256561"/>
                  <a:pt x="849272" y="273444"/>
                  <a:pt x="882953" y="290285"/>
                </a:cubicBezTo>
                <a:cubicBezTo>
                  <a:pt x="894356" y="295987"/>
                  <a:pt x="907143" y="298349"/>
                  <a:pt x="919238" y="302381"/>
                </a:cubicBezTo>
                <a:cubicBezTo>
                  <a:pt x="935365" y="314476"/>
                  <a:pt x="951215" y="326949"/>
                  <a:pt x="967619" y="338666"/>
                </a:cubicBezTo>
                <a:cubicBezTo>
                  <a:pt x="979448" y="347115"/>
                  <a:pt x="992868" y="353397"/>
                  <a:pt x="1003905" y="362857"/>
                </a:cubicBezTo>
                <a:cubicBezTo>
                  <a:pt x="1021221" y="377700"/>
                  <a:pt x="1036159" y="395111"/>
                  <a:pt x="1052286" y="411238"/>
                </a:cubicBezTo>
                <a:lnTo>
                  <a:pt x="1076477" y="435428"/>
                </a:lnTo>
                <a:cubicBezTo>
                  <a:pt x="1106878" y="526634"/>
                  <a:pt x="1062333" y="417748"/>
                  <a:pt x="1124858" y="495904"/>
                </a:cubicBezTo>
                <a:cubicBezTo>
                  <a:pt x="1132823" y="505860"/>
                  <a:pt x="1131251" y="520786"/>
                  <a:pt x="1136953" y="532190"/>
                </a:cubicBezTo>
                <a:cubicBezTo>
                  <a:pt x="1183847" y="625981"/>
                  <a:pt x="1142836" y="513555"/>
                  <a:pt x="1173238" y="604761"/>
                </a:cubicBezTo>
                <a:cubicBezTo>
                  <a:pt x="1167605" y="785013"/>
                  <a:pt x="1231963" y="909333"/>
                  <a:pt x="1136953" y="1028095"/>
                </a:cubicBezTo>
                <a:cubicBezTo>
                  <a:pt x="1129829" y="1037000"/>
                  <a:pt x="1119886" y="1043380"/>
                  <a:pt x="1112762" y="1052285"/>
                </a:cubicBezTo>
                <a:cubicBezTo>
                  <a:pt x="1101365" y="1066532"/>
                  <a:pt x="1083854" y="1103025"/>
                  <a:pt x="1064381" y="1112761"/>
                </a:cubicBezTo>
                <a:cubicBezTo>
                  <a:pt x="1041574" y="1124164"/>
                  <a:pt x="1013027" y="1122808"/>
                  <a:pt x="991810" y="1136952"/>
                </a:cubicBezTo>
                <a:cubicBezTo>
                  <a:pt x="979715" y="1145015"/>
                  <a:pt x="968808" y="1155238"/>
                  <a:pt x="955524" y="1161142"/>
                </a:cubicBezTo>
                <a:cubicBezTo>
                  <a:pt x="932223" y="1171498"/>
                  <a:pt x="907143" y="1177269"/>
                  <a:pt x="882953" y="1185333"/>
                </a:cubicBezTo>
                <a:lnTo>
                  <a:pt x="846667" y="1197428"/>
                </a:lnTo>
                <a:cubicBezTo>
                  <a:pt x="729746" y="1193396"/>
                  <a:pt x="612468" y="1195324"/>
                  <a:pt x="495905" y="1185333"/>
                </a:cubicBezTo>
                <a:cubicBezTo>
                  <a:pt x="453586" y="1181706"/>
                  <a:pt x="426351" y="1156907"/>
                  <a:pt x="387048" y="1149047"/>
                </a:cubicBezTo>
                <a:cubicBezTo>
                  <a:pt x="264114" y="1124461"/>
                  <a:pt x="377057" y="1149649"/>
                  <a:pt x="290286" y="1124857"/>
                </a:cubicBezTo>
                <a:cubicBezTo>
                  <a:pt x="183973" y="1094481"/>
                  <a:pt x="292620" y="1129666"/>
                  <a:pt x="205619" y="1100666"/>
                </a:cubicBezTo>
                <a:cubicBezTo>
                  <a:pt x="193524" y="1092603"/>
                  <a:pt x="180685" y="1085557"/>
                  <a:pt x="169334" y="1076476"/>
                </a:cubicBezTo>
                <a:cubicBezTo>
                  <a:pt x="109484" y="1028596"/>
                  <a:pt x="183820" y="1078867"/>
                  <a:pt x="120953" y="1016000"/>
                </a:cubicBezTo>
                <a:cubicBezTo>
                  <a:pt x="110674" y="1005721"/>
                  <a:pt x="96762" y="999873"/>
                  <a:pt x="84667" y="991809"/>
                </a:cubicBezTo>
                <a:cubicBezTo>
                  <a:pt x="80635" y="979714"/>
                  <a:pt x="75072" y="968025"/>
                  <a:pt x="72572" y="955523"/>
                </a:cubicBezTo>
                <a:cubicBezTo>
                  <a:pt x="39826" y="791794"/>
                  <a:pt x="57566" y="853395"/>
                  <a:pt x="36286" y="725714"/>
                </a:cubicBezTo>
                <a:cubicBezTo>
                  <a:pt x="32906" y="705436"/>
                  <a:pt x="27571" y="685516"/>
                  <a:pt x="24191" y="665238"/>
                </a:cubicBezTo>
                <a:cubicBezTo>
                  <a:pt x="15848" y="615179"/>
                  <a:pt x="6113" y="532711"/>
                  <a:pt x="0" y="483809"/>
                </a:cubicBezTo>
                <a:cubicBezTo>
                  <a:pt x="4032" y="387047"/>
                  <a:pt x="4942" y="290104"/>
                  <a:pt x="12096" y="193523"/>
                </a:cubicBezTo>
                <a:cubicBezTo>
                  <a:pt x="13038" y="180809"/>
                  <a:pt x="20689" y="169497"/>
                  <a:pt x="24191" y="157238"/>
                </a:cubicBezTo>
                <a:cubicBezTo>
                  <a:pt x="27066" y="147175"/>
                  <a:pt x="40472" y="85752"/>
                  <a:pt x="48381" y="72571"/>
                </a:cubicBezTo>
                <a:cubicBezTo>
                  <a:pt x="54248" y="62793"/>
                  <a:pt x="64508" y="56444"/>
                  <a:pt x="72572" y="48381"/>
                </a:cubicBezTo>
                <a:cubicBezTo>
                  <a:pt x="76604" y="36286"/>
                  <a:pt x="74059" y="19167"/>
                  <a:pt x="84667" y="12095"/>
                </a:cubicBezTo>
                <a:cubicBezTo>
                  <a:pt x="101772" y="691"/>
                  <a:pt x="124585" y="0"/>
                  <a:pt x="145143" y="0"/>
                </a:cubicBezTo>
                <a:cubicBezTo>
                  <a:pt x="241989" y="0"/>
                  <a:pt x="338667" y="8063"/>
                  <a:pt x="435429" y="12095"/>
                </a:cubicBezTo>
                <a:cubicBezTo>
                  <a:pt x="464620" y="55882"/>
                  <a:pt x="453118" y="35379"/>
                  <a:pt x="471715" y="72571"/>
                </a:cubicBezTo>
                <a:lnTo>
                  <a:pt x="471715" y="72571"/>
                </a:lnTo>
                <a:lnTo>
                  <a:pt x="471715" y="72571"/>
                </a:lnTo>
              </a:path>
            </a:pathLst>
          </a:custGeom>
          <a:ln>
            <a:solidFill>
              <a:srgbClr val="0000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5486400" y="3581400"/>
            <a:ext cx="838200" cy="609600"/>
            <a:chOff x="5486400" y="3581400"/>
            <a:chExt cx="838200" cy="609600"/>
          </a:xfrm>
        </p:grpSpPr>
        <p:grpSp>
          <p:nvGrpSpPr>
            <p:cNvPr id="38" name="Group 37"/>
            <p:cNvGrpSpPr/>
            <p:nvPr/>
          </p:nvGrpSpPr>
          <p:grpSpPr>
            <a:xfrm>
              <a:off x="5486400" y="3581400"/>
              <a:ext cx="838200" cy="609600"/>
              <a:chOff x="5486400" y="3581400"/>
              <a:chExt cx="838200" cy="609600"/>
            </a:xfrm>
          </p:grpSpPr>
          <p:sp>
            <p:nvSpPr>
              <p:cNvPr id="39" name="Oval 38"/>
              <p:cNvSpPr/>
              <p:nvPr/>
            </p:nvSpPr>
            <p:spPr>
              <a:xfrm>
                <a:off x="6019800" y="3733800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6172200" y="3886200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5715000" y="4038600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5562600" y="3581400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5715000" y="3733800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5867400" y="3886200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5486400" y="3810000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9" name="Oval 48"/>
            <p:cNvSpPr/>
            <p:nvPr/>
          </p:nvSpPr>
          <p:spPr>
            <a:xfrm>
              <a:off x="5791200" y="3581400"/>
              <a:ext cx="152400" cy="152400"/>
            </a:xfrm>
            <a:prstGeom prst="ellipse">
              <a:avLst/>
            </a:prstGeom>
            <a:solidFill>
              <a:schemeClr val="accent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019800" y="4038600"/>
              <a:ext cx="152400" cy="152400"/>
            </a:xfrm>
            <a:prstGeom prst="ellipse">
              <a:avLst/>
            </a:prstGeom>
            <a:solidFill>
              <a:schemeClr val="accent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324600" y="2971800"/>
            <a:ext cx="914400" cy="838200"/>
            <a:chOff x="6324600" y="2971800"/>
            <a:chExt cx="914400" cy="838200"/>
          </a:xfrm>
        </p:grpSpPr>
        <p:grpSp>
          <p:nvGrpSpPr>
            <p:cNvPr id="23" name="Group 22"/>
            <p:cNvGrpSpPr/>
            <p:nvPr/>
          </p:nvGrpSpPr>
          <p:grpSpPr>
            <a:xfrm>
              <a:off x="6324600" y="2971800"/>
              <a:ext cx="914400" cy="762000"/>
              <a:chOff x="6324600" y="2971800"/>
              <a:chExt cx="914400" cy="762000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6781800" y="3505200"/>
                <a:ext cx="152400" cy="152400"/>
              </a:xfrm>
              <a:prstGeom prst="ellipse">
                <a:avLst/>
              </a:prstGeom>
              <a:solidFill>
                <a:srgbClr val="008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6324600" y="3276600"/>
                <a:ext cx="152400" cy="152400"/>
              </a:xfrm>
              <a:prstGeom prst="ellipse">
                <a:avLst/>
              </a:prstGeom>
              <a:solidFill>
                <a:srgbClr val="008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6477000" y="3429000"/>
                <a:ext cx="152400" cy="152400"/>
              </a:xfrm>
              <a:prstGeom prst="ellipse">
                <a:avLst/>
              </a:prstGeom>
              <a:solidFill>
                <a:srgbClr val="008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6629400" y="3581400"/>
                <a:ext cx="152400" cy="152400"/>
              </a:xfrm>
              <a:prstGeom prst="ellipse">
                <a:avLst/>
              </a:prstGeom>
              <a:solidFill>
                <a:srgbClr val="008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6629400" y="2971800"/>
                <a:ext cx="152400" cy="152400"/>
              </a:xfrm>
              <a:prstGeom prst="ellipse">
                <a:avLst/>
              </a:prstGeom>
              <a:solidFill>
                <a:srgbClr val="008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6781800" y="3124200"/>
                <a:ext cx="152400" cy="152400"/>
              </a:xfrm>
              <a:prstGeom prst="ellipse">
                <a:avLst/>
              </a:prstGeom>
              <a:solidFill>
                <a:srgbClr val="008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6934200" y="3276600"/>
                <a:ext cx="152400" cy="152400"/>
              </a:xfrm>
              <a:prstGeom prst="ellipse">
                <a:avLst/>
              </a:prstGeom>
              <a:solidFill>
                <a:srgbClr val="008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7086600" y="3429000"/>
                <a:ext cx="152400" cy="152400"/>
              </a:xfrm>
              <a:prstGeom prst="ellipse">
                <a:avLst/>
              </a:prstGeom>
              <a:solidFill>
                <a:srgbClr val="008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Oval 46"/>
            <p:cNvSpPr/>
            <p:nvPr/>
          </p:nvSpPr>
          <p:spPr>
            <a:xfrm>
              <a:off x="6629400" y="3276600"/>
              <a:ext cx="152400" cy="152400"/>
            </a:xfrm>
            <a:prstGeom prst="ellipse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6477000" y="3124200"/>
              <a:ext cx="152400" cy="152400"/>
            </a:xfrm>
            <a:prstGeom prst="ellipse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7010400" y="3657600"/>
              <a:ext cx="152400" cy="152400"/>
            </a:xfrm>
            <a:prstGeom prst="ellipse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1143000"/>
          </a:xfrm>
        </p:spPr>
        <p:txBody>
          <a:bodyPr/>
          <a:lstStyle/>
          <a:p>
            <a:pPr eaLnBrk="1" hangingPunct="1"/>
            <a:r>
              <a:rPr lang="en-US" altLang="zh-TW" sz="32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User Groups in </a:t>
            </a:r>
            <a:r>
              <a:rPr lang="en-US" altLang="zh-TW" sz="3200" u="sng" dirty="0" err="1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WLANs</a:t>
            </a:r>
            <a:r>
              <a:rPr lang="en-US" altLang="zh-TW" sz="32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 - Observations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8686800" cy="4906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200" dirty="0" smtClean="0">
                <a:latin typeface="Times New Roman" pitchFamily="-111" charset="0"/>
                <a:ea typeface="新細明體" pitchFamily="-111" charset="-120"/>
              </a:rPr>
              <a:t>Hundreds of distinct similarity groups - Skewed group size distribution </a:t>
            </a:r>
          </a:p>
          <a:p>
            <a:pPr eaLnBrk="1" hangingPunct="1">
              <a:lnSpc>
                <a:spcPct val="90000"/>
              </a:lnSpc>
            </a:pPr>
            <a:endParaRPr lang="en-US" altLang="zh-TW" sz="2400" dirty="0" smtClean="0">
              <a:latin typeface="Times New Roman" pitchFamily="-111" charset="0"/>
              <a:ea typeface="新細明體" pitchFamily="-111" charset="-120"/>
            </a:endParaRPr>
          </a:p>
        </p:txBody>
      </p:sp>
      <p:pic>
        <p:nvPicPr>
          <p:cNvPr id="65540" name="Picture 4" descr="group_siz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371600"/>
            <a:ext cx="4343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TextBox 4"/>
          <p:cNvSpPr txBox="1">
            <a:spLocks noChangeArrowheads="1"/>
          </p:cNvSpPr>
          <p:nvPr/>
        </p:nvSpPr>
        <p:spPr bwMode="auto">
          <a:xfrm>
            <a:off x="8077200" y="6324600"/>
            <a:ext cx="898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Videos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10200" y="1600200"/>
            <a:ext cx="2286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altLang="zh-TW" sz="2000" dirty="0" smtClean="0">
                <a:solidFill>
                  <a:srgbClr val="0070C0"/>
                </a:solidFill>
                <a:latin typeface="Times New Roman" pitchFamily="-111" charset="0"/>
                <a:ea typeface="新細明體" pitchFamily="-111" charset="-120"/>
              </a:rPr>
              <a:t>“Power-law ‘like’ distribution</a:t>
            </a:r>
          </a:p>
          <a:p>
            <a:pPr marL="0" lvl="1"/>
            <a:r>
              <a:rPr lang="en-US" altLang="zh-TW" sz="2000" dirty="0" smtClean="0">
                <a:solidFill>
                  <a:srgbClr val="0070C0"/>
                </a:solidFill>
                <a:latin typeface="Times New Roman" pitchFamily="-111" charset="0"/>
                <a:ea typeface="新細明體" pitchFamily="-111" charset="-120"/>
              </a:rPr>
              <a:t>of cluster/group sizes”</a:t>
            </a:r>
          </a:p>
          <a:p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932237"/>
            <a:ext cx="8839200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 txBox="1">
            <a:spLocks/>
          </p:cNvSpPr>
          <p:nvPr/>
        </p:nvSpPr>
        <p:spPr bwMode="auto">
          <a:xfrm>
            <a:off x="457200" y="3200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sng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ＭＳ Ｐゴシック" charset="-128"/>
              </a:rPr>
              <a:t>Behavioral Similarity Graphs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6596390"/>
            <a:ext cx="9144000" cy="2616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Times New Roman" pitchFamily="-111" charset="0"/>
              </a:rPr>
              <a:t>* G</a:t>
            </a:r>
            <a:r>
              <a:rPr lang="en-US" sz="1100" dirty="0">
                <a:latin typeface="Times New Roman" pitchFamily="-111" charset="0"/>
              </a:rPr>
              <a:t>. </a:t>
            </a:r>
            <a:r>
              <a:rPr lang="en-US" sz="1100" dirty="0" err="1">
                <a:latin typeface="Times New Roman" pitchFamily="-111" charset="0"/>
              </a:rPr>
              <a:t>Thakur</a:t>
            </a:r>
            <a:r>
              <a:rPr lang="en-US" sz="1100" dirty="0">
                <a:latin typeface="Times New Roman" pitchFamily="-111" charset="0"/>
              </a:rPr>
              <a:t>, A. </a:t>
            </a:r>
            <a:r>
              <a:rPr lang="en-US" sz="1100" dirty="0" err="1">
                <a:latin typeface="Times New Roman" pitchFamily="-111" charset="0"/>
              </a:rPr>
              <a:t>Helmy</a:t>
            </a:r>
            <a:r>
              <a:rPr lang="en-US" sz="1100" dirty="0">
                <a:latin typeface="Times New Roman" pitchFamily="-111" charset="0"/>
              </a:rPr>
              <a:t>, W. Hsu, “Similarity analysis and modeling of similarity in mobile societies: The missing link”, </a:t>
            </a:r>
            <a:r>
              <a:rPr lang="en-US" sz="1100" i="1" dirty="0" smtClean="0">
                <a:latin typeface="Times New Roman" pitchFamily="-111" charset="0"/>
              </a:rPr>
              <a:t>ACM </a:t>
            </a:r>
            <a:r>
              <a:rPr lang="en-US" sz="1100" i="1" dirty="0" err="1" smtClean="0">
                <a:latin typeface="Times New Roman" pitchFamily="-111" charset="0"/>
              </a:rPr>
              <a:t>MobiCom</a:t>
            </a:r>
            <a:r>
              <a:rPr lang="en-US" sz="1100" i="1" dirty="0" smtClean="0">
                <a:latin typeface="Times New Roman" pitchFamily="-111" charset="0"/>
              </a:rPr>
              <a:t> CHANTS </a:t>
            </a:r>
            <a:r>
              <a:rPr lang="en-US" sz="1100" dirty="0" smtClean="0">
                <a:latin typeface="Times New Roman" pitchFamily="-111" charset="0"/>
              </a:rPr>
              <a:t>2010</a:t>
            </a:r>
            <a:endParaRPr lang="en-US" sz="1100" dirty="0">
              <a:latin typeface="Times New Roman" pitchFamily="-111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172200"/>
            <a:ext cx="835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(a) Dartmouth Campus		(b) MIT Campus	(c) </a:t>
            </a:r>
            <a:r>
              <a:rPr lang="en-US" sz="1400" b="1" dirty="0" err="1" smtClean="0">
                <a:latin typeface="Times New Roman" pitchFamily="18" charset="0"/>
                <a:cs typeface="Times New Roman" pitchFamily="18" charset="0"/>
              </a:rPr>
              <a:t>UF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 Campus	        (d) USC Campus </a:t>
            </a:r>
            <a:endParaRPr lang="en-US" sz="1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04800" y="6477000"/>
            <a:ext cx="84582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ofile-cast-pi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66" y="1295400"/>
            <a:ext cx="8561134" cy="5181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" y="6119336"/>
            <a:ext cx="844296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Destination is defined by the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target interest profiles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. Destination(s) match based on inferred behavioral similarity. 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88668"/>
            <a:ext cx="9128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* Profile-cast/CSI, Trans. Mobile Computing ‘12, ** </a:t>
            </a:r>
            <a:r>
              <a:rPr lang="en-US" i="1" dirty="0" err="1" smtClean="0">
                <a:latin typeface="Times New Roman"/>
                <a:cs typeface="Times New Roman"/>
              </a:rPr>
              <a:t>CoBRA</a:t>
            </a:r>
            <a:r>
              <a:rPr lang="en-US" i="1" dirty="0" smtClean="0">
                <a:latin typeface="Times New Roman"/>
                <a:cs typeface="Times New Roman"/>
              </a:rPr>
              <a:t>, GI-</a:t>
            </a:r>
            <a:r>
              <a:rPr lang="en-US" i="1" dirty="0" err="1" smtClean="0">
                <a:latin typeface="Times New Roman"/>
                <a:cs typeface="Times New Roman"/>
              </a:rPr>
              <a:t>Infocom</a:t>
            </a:r>
            <a:r>
              <a:rPr lang="en-US" i="1" dirty="0" smtClean="0">
                <a:latin typeface="Times New Roman"/>
                <a:cs typeface="Times New Roman"/>
              </a:rPr>
              <a:t>, ‘13 [ITC Best Paper]</a:t>
            </a:r>
            <a:endParaRPr lang="en-US" i="1" dirty="0">
              <a:latin typeface="Times New Roman"/>
              <a:cs typeface="Times New Roman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228600"/>
            <a:ext cx="876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500" b="0" i="1" u="sng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新細明體" pitchFamily="-111" charset="-120"/>
                <a:cs typeface="ＭＳ Ｐゴシック" charset="-128"/>
              </a:rPr>
              <a:t>Profile-cast: </a:t>
            </a:r>
            <a:r>
              <a:rPr kumimoji="0" lang="en-US" altLang="zh-TW" sz="3500" b="0" i="0" u="sng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新細明體" pitchFamily="-111" charset="-120"/>
                <a:cs typeface="ＭＳ Ｐゴシック" charset="-128"/>
              </a:rPr>
              <a:t>A New Communication Paradigm</a:t>
            </a:r>
            <a:r>
              <a:rPr kumimoji="0" lang="en-US" altLang="zh-TW" sz="4000" b="0" i="0" u="sng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新細明體" pitchFamily="-111" charset="-120"/>
                <a:cs typeface="ＭＳ Ｐゴシック" charset="-128"/>
              </a:rPr>
              <a:t/>
            </a:r>
            <a:br>
              <a:rPr kumimoji="0" lang="en-US" altLang="zh-TW" sz="4000" b="0" i="0" u="sng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新細明體" pitchFamily="-111" charset="-120"/>
                <a:cs typeface="ＭＳ Ｐゴシック" charset="-128"/>
              </a:rPr>
            </a:br>
            <a:r>
              <a:rPr kumimoji="0" lang="en-US" altLang="zh-TW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Concepts: W. Hsu, D. </a:t>
            </a:r>
            <a:r>
              <a:rPr kumimoji="0" lang="en-US" altLang="zh-TW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Dutta</a:t>
            </a:r>
            <a:r>
              <a:rPr kumimoji="0" lang="en-US" altLang="zh-TW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, A. Helmy, </a:t>
            </a:r>
            <a:r>
              <a:rPr kumimoji="0" lang="en-US" altLang="zh-TW" sz="1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ACM </a:t>
            </a:r>
            <a:r>
              <a:rPr kumimoji="0" lang="en-US" altLang="zh-TW" sz="16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Mobicom</a:t>
            </a:r>
            <a:r>
              <a:rPr kumimoji="0" lang="en-US" altLang="zh-TW" sz="1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</a:t>
            </a:r>
            <a:r>
              <a:rPr kumimoji="0" lang="en-US" altLang="zh-TW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2007, </a:t>
            </a:r>
            <a:r>
              <a:rPr kumimoji="0" lang="en-US" altLang="zh-TW" sz="1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WCNC</a:t>
            </a:r>
            <a:r>
              <a:rPr kumimoji="0" lang="en-US" altLang="zh-TW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2008, </a:t>
            </a:r>
            <a:r>
              <a:rPr kumimoji="0" lang="en-US" altLang="zh-TW" sz="16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AdHoc</a:t>
            </a:r>
            <a:r>
              <a:rPr kumimoji="0" lang="en-US" altLang="zh-TW" sz="1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Nets </a:t>
            </a:r>
            <a:r>
              <a:rPr kumimoji="0" lang="en-US" altLang="zh-TW" sz="16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Jrnl</a:t>
            </a:r>
            <a:r>
              <a:rPr kumimoji="0" lang="en-US" altLang="zh-TW" sz="1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Nov 2012</a:t>
            </a:r>
            <a:endParaRPr kumimoji="0" lang="zh-TW" alt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-111" charset="0"/>
              <a:ea typeface="新細明體" pitchFamily="-111" charset="-120"/>
              <a:cs typeface="ＭＳ Ｐゴシック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24800" y="5715000"/>
            <a:ext cx="783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315200" y="3200400"/>
            <a:ext cx="167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imes New Roman"/>
                <a:cs typeface="Times New Roman"/>
              </a:rPr>
              <a:t>How to utilize profile-cast in Security?</a:t>
            </a:r>
            <a:endParaRPr lang="en-US" sz="16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/>
          <a:lstStyle/>
          <a:p>
            <a:r>
              <a:rPr lang="en-US" sz="32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Mining for Interest: Behavior Beyond Mobility</a:t>
            </a:r>
          </a:p>
        </p:txBody>
      </p:sp>
      <p:sp>
        <p:nvSpPr>
          <p:cNvPr id="8294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User’s web access and traffic patterns, applications used represent other dimensions of interest and behavior</a:t>
            </a:r>
          </a:p>
          <a:p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Further analysis of network measurements (e.g., </a:t>
            </a:r>
            <a:r>
              <a:rPr lang="en-US" sz="2400" i="1" dirty="0" err="1" smtClean="0">
                <a:latin typeface="Times New Roman" pitchFamily="-111" charset="0"/>
                <a:ea typeface="ＭＳ Ｐゴシック" pitchFamily="-111" charset="-128"/>
              </a:rPr>
              <a:t>Netflow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) can reveal behavioral characteristics in these dimensions</a:t>
            </a:r>
          </a:p>
          <a:p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Netflow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traces are orders of magnitude larger than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WLANs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(</a:t>
            </a:r>
            <a:r>
              <a:rPr lang="en-US" sz="2400" i="1" dirty="0" err="1" smtClean="0">
                <a:latin typeface="Times New Roman" pitchFamily="-111" charset="0"/>
                <a:ea typeface="ＭＳ Ｐゴシック" pitchFamily="-111" charset="-128"/>
              </a:rPr>
              <a:t>WLANs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: dozens of millions, </a:t>
            </a:r>
            <a:r>
              <a:rPr lang="en-US" sz="2400" i="1" dirty="0" err="1" smtClean="0">
                <a:latin typeface="Times New Roman" pitchFamily="-111" charset="0"/>
                <a:ea typeface="ＭＳ Ｐゴシック" pitchFamily="-111" charset="-128"/>
              </a:rPr>
              <a:t>Netflows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: dozens of billions)</a:t>
            </a:r>
          </a:p>
          <a:p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Challenge: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from ‘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big data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’ to information and knowledge</a:t>
            </a:r>
          </a:p>
        </p:txBody>
      </p:sp>
      <p:pic>
        <p:nvPicPr>
          <p:cNvPr id="82948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267200"/>
            <a:ext cx="6934200" cy="14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143000" y="4876800"/>
            <a:ext cx="6934200" cy="22860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438400" y="5410200"/>
            <a:ext cx="120898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starting Mar 11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43000" y="5410200"/>
            <a:ext cx="6934200" cy="228600"/>
          </a:xfrm>
          <a:prstGeom prst="rect">
            <a:avLst/>
          </a:prstGeom>
          <a:noFill/>
          <a:ln w="38100">
            <a:solidFill>
              <a:srgbClr val="ED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362200" y="5715000"/>
            <a:ext cx="4810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Table I. Wireless Network Traces (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MobiLib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UF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183" y="1304144"/>
            <a:ext cx="4255880" cy="282335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882" y="4257926"/>
            <a:ext cx="8664481" cy="2179265"/>
          </a:xfrm>
          <a:prstGeom prst="rect">
            <a:avLst/>
          </a:prstGeom>
        </p:spPr>
      </p:pic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457200" y="457200"/>
            <a:ext cx="6470047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DATA COLLECTION 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83" y="1198588"/>
            <a:ext cx="41546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Billions of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netflow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records</a:t>
            </a:r>
          </a:p>
          <a:p>
            <a:pPr lvl="1">
              <a:spcAft>
                <a:spcPts val="12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sz="2000" i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3 billion 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for Feb-Apr 2008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DHCP: IP to user assignments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AP logs: Location of access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External info: </a:t>
            </a:r>
            <a:b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</a:b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domain resolution/building map</a:t>
            </a:r>
          </a:p>
          <a:p>
            <a:pPr>
              <a:spcAft>
                <a:spcPts val="1200"/>
              </a:spcAft>
            </a:pPr>
            <a:endParaRPr lang="en-US" sz="2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just">
              <a:spcAft>
                <a:spcPts val="1200"/>
              </a:spcAft>
            </a:pPr>
            <a:endParaRPr lang="en-US" sz="2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419600" y="1185888"/>
            <a:ext cx="4504764" cy="1582712"/>
          </a:xfrm>
          <a:prstGeom prst="roundRect">
            <a:avLst/>
          </a:prstGeom>
          <a:noFill/>
          <a:ln w="3175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17500" y="62611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3162300" y="4627587"/>
            <a:ext cx="1295400" cy="1758803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0000"/>
            </a:schemeClr>
          </a:solidFill>
          <a:ln w="25400">
            <a:solidFill>
              <a:schemeClr val="tx2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992618" y="4614887"/>
            <a:ext cx="1295400" cy="1758803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0000"/>
            </a:schemeClr>
          </a:solidFill>
          <a:ln w="25400">
            <a:solidFill>
              <a:schemeClr val="tx2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Bent Arrow 12"/>
          <p:cNvSpPr/>
          <p:nvPr/>
        </p:nvSpPr>
        <p:spPr>
          <a:xfrm flipH="1">
            <a:off x="3028950" y="4289676"/>
            <a:ext cx="342900" cy="317500"/>
          </a:xfrm>
          <a:prstGeom prst="bentArrow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914400" y="4127500"/>
            <a:ext cx="2089150" cy="46355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03133"/>
                </a:solidFill>
              </a:rPr>
              <a:t>User’s Device MAC </a:t>
            </a:r>
            <a:endParaRPr lang="en-US" dirty="0">
              <a:solidFill>
                <a:srgbClr val="E03133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415018" y="4127500"/>
            <a:ext cx="1738382" cy="46355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03133"/>
                </a:solidFill>
              </a:rPr>
              <a:t>Web Domain</a:t>
            </a:r>
            <a:endParaRPr lang="en-US" dirty="0">
              <a:solidFill>
                <a:srgbClr val="E03133"/>
              </a:solidFill>
            </a:endParaRPr>
          </a:p>
        </p:txBody>
      </p:sp>
      <p:sp>
        <p:nvSpPr>
          <p:cNvPr id="14" name="Bent Arrow 13"/>
          <p:cNvSpPr/>
          <p:nvPr/>
        </p:nvSpPr>
        <p:spPr>
          <a:xfrm>
            <a:off x="6034018" y="4273550"/>
            <a:ext cx="355600" cy="317500"/>
          </a:xfrm>
          <a:prstGeom prst="bentArrow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4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1143000"/>
          </a:xfrm>
        </p:spPr>
        <p:txBody>
          <a:bodyPr/>
          <a:lstStyle/>
          <a:p>
            <a:r>
              <a:rPr lang="en-US" sz="32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Networked Mobile Societies Anywhere, Anytime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889125" y="59531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600200" y="6019800"/>
            <a:ext cx="6400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u="sng" dirty="0">
                <a:solidFill>
                  <a:srgbClr val="0000FF"/>
                </a:solidFill>
                <a:latin typeface="Comic Sans MS" pitchFamily="-111" charset="0"/>
              </a:rPr>
              <a:t>Mobile Ad hoc, Sensor and Delay Tolerant Networks</a:t>
            </a:r>
            <a:endParaRPr lang="en-US" sz="2000" b="1" u="sng" dirty="0">
              <a:solidFill>
                <a:srgbClr val="0000FF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219200" y="990600"/>
            <a:ext cx="7102475" cy="5251450"/>
            <a:chOff x="1219200" y="990600"/>
            <a:chExt cx="7102475" cy="5251450"/>
          </a:xfrm>
        </p:grpSpPr>
        <p:pic>
          <p:nvPicPr>
            <p:cNvPr id="19462" name="Picture 10" descr="ad-hoc-examples.gi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19200" y="1143000"/>
              <a:ext cx="7102475" cy="5099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3" name="TextBox 11"/>
            <p:cNvSpPr txBox="1">
              <a:spLocks noChangeArrowheads="1"/>
            </p:cNvSpPr>
            <p:nvPr/>
          </p:nvSpPr>
          <p:spPr bwMode="auto">
            <a:xfrm>
              <a:off x="1600200" y="4419600"/>
              <a:ext cx="2971800" cy="33855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 dirty="0"/>
                <a:t>Disaster &amp; Emergency alerts</a:t>
              </a: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7162800" y="3886200"/>
              <a:ext cx="8382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2438400" y="2819400"/>
              <a:ext cx="13716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1524000" y="4114800"/>
              <a:ext cx="1524000" cy="228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467" name="TextBox 9"/>
            <p:cNvSpPr txBox="1">
              <a:spLocks noChangeArrowheads="1"/>
            </p:cNvSpPr>
            <p:nvPr/>
          </p:nvSpPr>
          <p:spPr bwMode="auto">
            <a:xfrm>
              <a:off x="1371600" y="990600"/>
              <a:ext cx="3352800" cy="3539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700" dirty="0">
                  <a:latin typeface="Times New Roman" pitchFamily="-111" charset="0"/>
                </a:rPr>
                <a:t>Transportation/Vehicular Networks</a:t>
              </a: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1524000" y="3124200"/>
              <a:ext cx="1752600" cy="228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5029200" y="3962400"/>
              <a:ext cx="1981200" cy="2286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470" name="TextBox 12"/>
            <p:cNvSpPr txBox="1">
              <a:spLocks noChangeArrowheads="1"/>
            </p:cNvSpPr>
            <p:nvPr/>
          </p:nvSpPr>
          <p:spPr bwMode="auto">
            <a:xfrm>
              <a:off x="4876800" y="990600"/>
              <a:ext cx="3276600" cy="3693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dirty="0">
                  <a:latin typeface="Times New Roman" pitchFamily="-111" charset="0"/>
                </a:rPr>
                <a:t>Sensor Networks</a:t>
              </a:r>
            </a:p>
          </p:txBody>
        </p:sp>
      </p:grpSp>
      <p:sp>
        <p:nvSpPr>
          <p:cNvPr id="20" name="Rectangle 19"/>
          <p:cNvSpPr/>
          <p:nvPr/>
        </p:nvSpPr>
        <p:spPr bwMode="auto">
          <a:xfrm>
            <a:off x="2590800" y="3124200"/>
            <a:ext cx="6858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ctangle 20"/>
          <p:cNvSpPr/>
          <p:nvPr/>
        </p:nvSpPr>
        <p:spPr bwMode="auto">
          <a:xfrm>
            <a:off x="3124200" y="2895600"/>
            <a:ext cx="6858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228600" y="457200"/>
            <a:ext cx="6705600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7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SELF-ORGANIZING MAP (SOM) MODEL</a:t>
            </a:r>
            <a:endParaRPr lang="en-US" sz="2700" dirty="0">
              <a:solidFill>
                <a:srgbClr val="1D2C64"/>
              </a:solidFill>
              <a:latin typeface="Times New Roman"/>
              <a:cs typeface="Times New Roman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50382" y="1198587"/>
            <a:ext cx="658541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SOM [2] is formed by a set of nodes in a 2D space. Each node learns a minor trend (by updating a weight vector) 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Trends are learned by iterative mapping of visitation pattern vectors onto the nodes.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Special characteristic of SOM:</a:t>
            </a:r>
          </a:p>
          <a:p>
            <a:pPr lvl="1">
              <a:spcAft>
                <a:spcPts val="5400"/>
              </a:spcAft>
            </a:pP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Similarity of trends is reflected by their proximity on the map</a:t>
            </a:r>
            <a:r>
              <a:rPr lang="en-US" sz="2800" i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.</a:t>
            </a:r>
            <a:endParaRPr lang="en-US" sz="2800" dirty="0" smtClean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8" name="Picture 7" descr=":som_clust-20.tif"/>
          <p:cNvPicPr/>
          <p:nvPr/>
        </p:nvPicPr>
        <p:blipFill>
          <a:blip r:embed="rId2" cstate="print"/>
          <a:srcRect l="33390" t="7555" r="29526" b="9746"/>
          <a:stretch>
            <a:fillRect/>
          </a:stretch>
        </p:blipFill>
        <p:spPr bwMode="auto">
          <a:xfrm>
            <a:off x="7080250" y="1198587"/>
            <a:ext cx="1812363" cy="2203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399582" y="4600575"/>
            <a:ext cx="6636218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endParaRPr lang="en-US" sz="26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Therefore, each region, (which can be obtained by clustering of nodes)  shows a major trend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90600" y="6019800"/>
            <a:ext cx="8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/>
                <a:cs typeface="Times New Roman"/>
              </a:rPr>
              <a:t>* S. </a:t>
            </a:r>
            <a:r>
              <a:rPr lang="en-US" sz="1200" dirty="0" err="1" smtClean="0">
                <a:latin typeface="Times New Roman"/>
                <a:cs typeface="Times New Roman"/>
              </a:rPr>
              <a:t>Moghaddam</a:t>
            </a:r>
            <a:r>
              <a:rPr lang="en-US" sz="1200" dirty="0" smtClean="0">
                <a:latin typeface="Times New Roman"/>
                <a:cs typeface="Times New Roman"/>
              </a:rPr>
              <a:t>, A. Helmy, “</a:t>
            </a:r>
            <a:r>
              <a:rPr lang="en-US" sz="1200" dirty="0" err="1" smtClean="0">
                <a:latin typeface="Times New Roman"/>
                <a:cs typeface="Times New Roman"/>
              </a:rPr>
              <a:t>Spatio</a:t>
            </a:r>
            <a:r>
              <a:rPr lang="en-US" sz="1200" dirty="0" smtClean="0">
                <a:latin typeface="Times New Roman"/>
                <a:cs typeface="Times New Roman"/>
              </a:rPr>
              <a:t>-Temporal Modeling of Wireless Users Internet Access Patterns Using </a:t>
            </a:r>
            <a:r>
              <a:rPr lang="en-US" sz="1200" dirty="0" err="1" smtClean="0">
                <a:latin typeface="Times New Roman"/>
                <a:cs typeface="Times New Roman"/>
              </a:rPr>
              <a:t>SOMs</a:t>
            </a:r>
            <a:r>
              <a:rPr lang="en-US" sz="1200" dirty="0" smtClean="0">
                <a:latin typeface="Times New Roman"/>
                <a:cs typeface="Times New Roman"/>
              </a:rPr>
              <a:t>”,</a:t>
            </a:r>
          </a:p>
          <a:p>
            <a:pPr>
              <a:spcAft>
                <a:spcPts val="0"/>
              </a:spcAft>
            </a:pPr>
            <a:r>
              <a:rPr lang="en-US" sz="1200" b="1" i="1" dirty="0" smtClean="0">
                <a:latin typeface="Times New Roman"/>
                <a:cs typeface="Times New Roman"/>
              </a:rPr>
              <a:t>IEEE INFOCOM 2011 (</a:t>
            </a:r>
            <a:r>
              <a:rPr lang="en-US" sz="1200" i="1" dirty="0" smtClean="0">
                <a:latin typeface="Times New Roman"/>
                <a:cs typeface="Times New Roman"/>
              </a:rPr>
              <a:t>earlier</a:t>
            </a:r>
            <a:r>
              <a:rPr lang="en-US" sz="1200" b="1" i="1" dirty="0" smtClean="0">
                <a:latin typeface="Times New Roman"/>
                <a:cs typeface="Times New Roman"/>
              </a:rPr>
              <a:t> </a:t>
            </a:r>
            <a:r>
              <a:rPr lang="en-US" sz="1200" dirty="0" smtClean="0">
                <a:latin typeface="Times New Roman"/>
                <a:cs typeface="Times New Roman"/>
              </a:rPr>
              <a:t> </a:t>
            </a:r>
            <a:r>
              <a:rPr lang="en-US" sz="1200" b="1" dirty="0" smtClean="0">
                <a:latin typeface="Times New Roman"/>
                <a:cs typeface="Times New Roman"/>
              </a:rPr>
              <a:t>IEEE </a:t>
            </a:r>
            <a:r>
              <a:rPr lang="en-US" sz="1200" b="1" i="1" dirty="0" smtClean="0">
                <a:latin typeface="Times New Roman"/>
                <a:cs typeface="Times New Roman"/>
              </a:rPr>
              <a:t>MASS SCENES 2010 &amp; ACM MOBICOM </a:t>
            </a:r>
            <a:r>
              <a:rPr lang="en-US" sz="1200" i="1" dirty="0" smtClean="0">
                <a:latin typeface="Times New Roman"/>
                <a:cs typeface="Times New Roman"/>
              </a:rPr>
              <a:t>poster</a:t>
            </a:r>
            <a:r>
              <a:rPr lang="en-US" sz="1200" b="1" i="1" dirty="0" smtClean="0">
                <a:latin typeface="Times New Roman"/>
                <a:cs typeface="Times New Roman"/>
              </a:rPr>
              <a:t> 2010)</a:t>
            </a:r>
            <a:endParaRPr lang="en-US" sz="1200" dirty="0" smtClean="0">
              <a:latin typeface="Times New Roman"/>
              <a:cs typeface="Times New Roman"/>
            </a:endParaRPr>
          </a:p>
          <a:p>
            <a:r>
              <a:rPr lang="en-US" sz="1200" dirty="0" smtClean="0">
                <a:latin typeface="Times New Roman"/>
                <a:cs typeface="Times New Roman"/>
              </a:rPr>
              <a:t>* S. </a:t>
            </a:r>
            <a:r>
              <a:rPr lang="en-US" sz="1200" dirty="0" err="1" smtClean="0">
                <a:latin typeface="Times New Roman"/>
                <a:cs typeface="Times New Roman"/>
              </a:rPr>
              <a:t>Moghaddam</a:t>
            </a:r>
            <a:r>
              <a:rPr lang="en-US" sz="1200" dirty="0" smtClean="0">
                <a:latin typeface="Times New Roman"/>
                <a:cs typeface="Times New Roman"/>
              </a:rPr>
              <a:t>, A. Helmy, “Multidimensional Modeling and Analysis of Wireless Users Online Activity and Mobility: A Neural Network Map Approach”, </a:t>
            </a:r>
            <a:r>
              <a:rPr lang="en-US" sz="1200" b="1" i="1" dirty="0" smtClean="0">
                <a:latin typeface="Times New Roman"/>
                <a:cs typeface="Times New Roman"/>
              </a:rPr>
              <a:t>ACM </a:t>
            </a:r>
            <a:r>
              <a:rPr lang="en-US" sz="1200" b="1" i="1" dirty="0" err="1" smtClean="0">
                <a:latin typeface="Times New Roman"/>
                <a:cs typeface="Times New Roman"/>
              </a:rPr>
              <a:t>MSWiM</a:t>
            </a:r>
            <a:r>
              <a:rPr lang="en-US" sz="1200" b="1" i="1" dirty="0" smtClean="0">
                <a:latin typeface="Times New Roman"/>
                <a:cs typeface="Times New Roman"/>
              </a:rPr>
              <a:t> 2011 </a:t>
            </a:r>
            <a:endParaRPr lang="en-US" sz="1200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990600" y="6019800"/>
            <a:ext cx="6019800" cy="1588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152400" y="457200"/>
            <a:ext cx="6781799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7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INTEREST &amp; CORRELATION ANALYSIS</a:t>
            </a:r>
            <a:endParaRPr lang="en-US" sz="2700" dirty="0">
              <a:solidFill>
                <a:srgbClr val="1D2C64"/>
              </a:solidFill>
              <a:latin typeface="Times New Roman"/>
              <a:cs typeface="Times New Roman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5284" y="1198586"/>
            <a:ext cx="5061415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Feature map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projection of the SOM on any of domains 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shows how users in different regions are </a:t>
            </a:r>
            <a:r>
              <a:rPr lang="en-US" sz="24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interested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in that domain (location)</a:t>
            </a:r>
          </a:p>
          <a:p>
            <a:pPr algn="just">
              <a:spcAft>
                <a:spcPts val="6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Red: high interest, Blue: low interest 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871" y="1150207"/>
            <a:ext cx="3834397" cy="5187700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6A27A-C060-4D4D-9C65-1C9A7E4B0864}" type="datetime1">
              <a:rPr lang="en-US" smtClean="0"/>
              <a:pPr/>
              <a:t>12/9/15</a:t>
            </a:fld>
            <a:endParaRPr lang="en-US"/>
          </a:p>
        </p:txBody>
      </p:sp>
      <p:grpSp>
        <p:nvGrpSpPr>
          <p:cNvPr id="2" name="Group 15"/>
          <p:cNvGrpSpPr/>
          <p:nvPr/>
        </p:nvGrpSpPr>
        <p:grpSpPr>
          <a:xfrm>
            <a:off x="1054100" y="1175607"/>
            <a:ext cx="6997700" cy="5162300"/>
            <a:chOff x="1054100" y="1175607"/>
            <a:chExt cx="6997700" cy="5162300"/>
          </a:xfrm>
        </p:grpSpPr>
        <p:sp>
          <p:nvSpPr>
            <p:cNvPr id="11" name="Rounded Rectangle 10"/>
            <p:cNvSpPr/>
            <p:nvPr/>
          </p:nvSpPr>
          <p:spPr>
            <a:xfrm>
              <a:off x="5113263" y="1175607"/>
              <a:ext cx="2938537" cy="1329317"/>
            </a:xfrm>
            <a:prstGeom prst="roundRect">
              <a:avLst/>
            </a:prstGeom>
            <a:noFill/>
            <a:ln w="76200" cmpd="sng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Group 14"/>
            <p:cNvGrpSpPr/>
            <p:nvPr/>
          </p:nvGrpSpPr>
          <p:grpSpPr>
            <a:xfrm>
              <a:off x="1054100" y="1840265"/>
              <a:ext cx="4134536" cy="4497642"/>
              <a:chOff x="1054100" y="1840265"/>
              <a:chExt cx="4134536" cy="4497642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054100" y="5630021"/>
                <a:ext cx="41345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000" dirty="0" smtClean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Major interest of users in Orange region: advertisement / marketing</a:t>
                </a:r>
              </a:p>
            </p:txBody>
          </p:sp>
          <p:pic>
            <p:nvPicPr>
              <p:cNvPr id="9" name="Picture 8" descr=":som_clust-20.tif"/>
              <p:cNvPicPr/>
              <p:nvPr/>
            </p:nvPicPr>
            <p:blipFill>
              <a:blip r:embed="rId3" cstate="print"/>
              <a:srcRect l="33390" t="7555" r="29526" b="9746"/>
              <a:stretch>
                <a:fillRect/>
              </a:stretch>
            </p:blipFill>
            <p:spPr bwMode="auto">
              <a:xfrm>
                <a:off x="1772912" y="3490033"/>
                <a:ext cx="1699631" cy="20320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Oval 9"/>
              <p:cNvSpPr/>
              <p:nvPr/>
            </p:nvSpPr>
            <p:spPr>
              <a:xfrm>
                <a:off x="2613778" y="4857740"/>
                <a:ext cx="737809" cy="810381"/>
              </a:xfrm>
              <a:prstGeom prst="ellipse">
                <a:avLst/>
              </a:prstGeom>
              <a:noFill/>
              <a:ln w="76200" cmpd="tri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" name="Curved Connector 11"/>
              <p:cNvCxnSpPr>
                <a:stCxn id="11" idx="1"/>
                <a:endCxn id="10" idx="6"/>
              </p:cNvCxnSpPr>
              <p:nvPr/>
            </p:nvCxnSpPr>
            <p:spPr>
              <a:xfrm rot="10800000" flipV="1">
                <a:off x="3351587" y="1840265"/>
                <a:ext cx="1761676" cy="3422665"/>
              </a:xfrm>
              <a:prstGeom prst="curvedConnector3">
                <a:avLst>
                  <a:gd name="adj1" fmla="val 50000"/>
                </a:avLst>
              </a:prstGeom>
              <a:ln>
                <a:solidFill>
                  <a:srgbClr val="FF0000"/>
                </a:solidFill>
                <a:headEnd type="arrow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152400" y="533400"/>
            <a:ext cx="6629399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7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INTEREST &amp; CORRELATION ANALYSIS</a:t>
            </a:r>
            <a:endParaRPr lang="en-US" sz="2700" dirty="0">
              <a:solidFill>
                <a:srgbClr val="1D2C64"/>
              </a:solidFill>
              <a:latin typeface="Times New Roman"/>
              <a:cs typeface="Times New Roman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59976" y="1198586"/>
            <a:ext cx="4892295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Similar feature maps =&gt; </a:t>
            </a:r>
            <a:r>
              <a:rPr lang="en-US" sz="24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Correlations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Mcafee</a:t>
            </a: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Hackerwatch</a:t>
            </a:r>
            <a:endParaRPr lang="en-US" sz="2000" dirty="0" smtClean="0">
              <a:solidFill>
                <a:srgbClr val="000000"/>
              </a:solidFill>
              <a:effectLst>
                <a:glow rad="101600">
                  <a:schemeClr val="bg1">
                    <a:alpha val="75000"/>
                  </a:schemeClr>
                </a:glow>
              </a:effectLst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Netflix, iTunes (partial)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Apple, Mac, </a:t>
            </a:r>
            <a:r>
              <a:rPr lang="en-US" sz="2000" dirty="0" err="1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Washingtonpost</a:t>
            </a: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Cnet</a:t>
            </a:r>
            <a:endParaRPr lang="en-US" sz="2000" dirty="0" smtClean="0">
              <a:solidFill>
                <a:srgbClr val="000000"/>
              </a:solidFill>
              <a:effectLst>
                <a:glow rad="101600">
                  <a:schemeClr val="bg1">
                    <a:alpha val="75000"/>
                  </a:schemeClr>
                </a:glow>
              </a:effectLst>
              <a:latin typeface="Times New Roman"/>
              <a:cs typeface="Times New Roman"/>
            </a:endParaRPr>
          </a:p>
          <a:p>
            <a:pPr>
              <a:spcAft>
                <a:spcPts val="18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Microsoft, Windows Media,  Microsoftoffice2007 (partial)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endParaRPr lang="en-US" sz="2000" dirty="0" smtClean="0">
              <a:solidFill>
                <a:srgbClr val="000000"/>
              </a:solidFill>
              <a:effectLst>
                <a:glow rad="101600">
                  <a:schemeClr val="bg1">
                    <a:alpha val="75000"/>
                  </a:schemeClr>
                </a:glow>
              </a:effectLst>
              <a:latin typeface="Times New Roman"/>
              <a:cs typeface="Times New Roman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6A27A-C060-4D4D-9C65-1C9A7E4B0864}" type="datetime1">
              <a:rPr lang="en-US" smtClean="0"/>
              <a:pPr/>
              <a:t>12/9/15</a:t>
            </a:fld>
            <a:endParaRPr lang="en-US"/>
          </a:p>
        </p:txBody>
      </p:sp>
      <p:grpSp>
        <p:nvGrpSpPr>
          <p:cNvPr id="2" name="Group 16"/>
          <p:cNvGrpSpPr/>
          <p:nvPr/>
        </p:nvGrpSpPr>
        <p:grpSpPr>
          <a:xfrm>
            <a:off x="5076071" y="1150207"/>
            <a:ext cx="3834397" cy="5187700"/>
            <a:chOff x="4987171" y="1150207"/>
            <a:chExt cx="3834397" cy="5187700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87171" y="1150207"/>
              <a:ext cx="3834397" cy="518770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5063371" y="2425700"/>
              <a:ext cx="1845429" cy="12065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896100" y="2425700"/>
              <a:ext cx="1845429" cy="12065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068818" y="3632200"/>
              <a:ext cx="3672711" cy="1206500"/>
            </a:xfrm>
            <a:prstGeom prst="rect">
              <a:avLst/>
            </a:prstGeom>
            <a:noFill/>
            <a:ln w="3492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63371" y="1198586"/>
              <a:ext cx="2797929" cy="12065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5132318" y="4864100"/>
            <a:ext cx="2805182" cy="12065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17"/>
          <p:cNvGrpSpPr/>
          <p:nvPr/>
        </p:nvGrpSpPr>
        <p:grpSpPr>
          <a:xfrm>
            <a:off x="5076071" y="1150207"/>
            <a:ext cx="3834397" cy="5187700"/>
            <a:chOff x="4987171" y="1150207"/>
            <a:chExt cx="3834397" cy="518770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87171" y="1150207"/>
              <a:ext cx="3834397" cy="518770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7808896" y="1197973"/>
              <a:ext cx="923772" cy="120232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063372" y="2425700"/>
              <a:ext cx="923772" cy="2438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999843" y="3644900"/>
              <a:ext cx="923772" cy="2438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259976" y="3644900"/>
            <a:ext cx="4572000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Inverted maps =&gt; </a:t>
            </a:r>
            <a:r>
              <a:rPr lang="en-US" sz="24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Anti-correlations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Apple, </a:t>
            </a:r>
            <a:r>
              <a:rPr lang="en-US" sz="2000" dirty="0" err="1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Mcafee</a:t>
            </a:r>
            <a:endParaRPr lang="en-US" sz="2000" dirty="0" smtClean="0">
              <a:solidFill>
                <a:srgbClr val="000000"/>
              </a:solidFill>
              <a:effectLst>
                <a:glow rad="101600">
                  <a:schemeClr val="bg1">
                    <a:alpha val="75000"/>
                  </a:schemeClr>
                </a:glow>
              </a:effectLst>
              <a:latin typeface="Times New Roman"/>
              <a:cs typeface="Times New Roman"/>
            </a:endParaRPr>
          </a:p>
          <a:p>
            <a:pPr>
              <a:spcAft>
                <a:spcPts val="24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Mac, </a:t>
            </a:r>
            <a:r>
              <a:rPr lang="en-US" sz="2000" dirty="0" err="1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Windowsmedia</a:t>
            </a: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Different maps =&gt; </a:t>
            </a:r>
            <a:r>
              <a:rPr lang="en-US" sz="24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Anomalies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Doubleclick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152400" y="533400"/>
            <a:ext cx="7064829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7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EXTENSION 2: MULTI-ASPECT MODELING</a:t>
            </a:r>
            <a:endParaRPr lang="en-US" sz="2700" dirty="0">
              <a:solidFill>
                <a:srgbClr val="1D2C64"/>
              </a:solidFill>
              <a:latin typeface="Times New Roman"/>
              <a:cs typeface="Times New Roman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84" y="1113920"/>
            <a:ext cx="443911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Original SOM technique works for 2D input data (e.g., users website visitation or location visitations) </a:t>
            </a:r>
          </a:p>
          <a:p>
            <a:pPr algn="just"/>
            <a:endParaRPr lang="en-US" sz="2800" dirty="0" smtClean="0">
              <a:solidFill>
                <a:srgbClr val="000000"/>
              </a:solidFill>
              <a:effectLst>
                <a:glow rad="101600">
                  <a:schemeClr val="bg1">
                    <a:alpha val="75000"/>
                  </a:schemeClr>
                </a:glow>
              </a:effectLst>
              <a:latin typeface="Times New Roman"/>
              <a:cs typeface="Times New Roman"/>
            </a:endParaRPr>
          </a:p>
          <a:p>
            <a:pPr algn="just"/>
            <a:r>
              <a:rPr lang="en-US" sz="28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Our extension provides 3D mo</a:t>
            </a: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deling capability </a:t>
            </a:r>
            <a:r>
              <a:rPr lang="en-US" sz="28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  <a:latin typeface="Times New Roman"/>
                <a:cs typeface="Times New Roman"/>
              </a:rPr>
              <a:t>based on users, domains and buildings</a:t>
            </a:r>
          </a:p>
          <a:p>
            <a:pPr lvl="1" algn="just">
              <a:buFont typeface="Arial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input a visitation matrix instead of a vector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0" y="1640344"/>
            <a:ext cx="4030608" cy="3927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1200" y="6172200"/>
            <a:ext cx="6133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How can </a:t>
            </a:r>
            <a:r>
              <a:rPr lang="en-US" dirty="0" err="1" smtClean="0">
                <a:latin typeface="Times New Roman"/>
                <a:cs typeface="Times New Roman"/>
              </a:rPr>
              <a:t>netflow</a:t>
            </a:r>
            <a:r>
              <a:rPr lang="en-US" dirty="0" smtClean="0">
                <a:latin typeface="Times New Roman"/>
                <a:cs typeface="Times New Roman"/>
              </a:rPr>
              <a:t> analysis help in identifying anomalies/attacks?</a:t>
            </a:r>
            <a:endParaRPr lang="en-US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6705600" cy="533400"/>
          </a:xfrm>
        </p:spPr>
        <p:txBody>
          <a:bodyPr>
            <a:normAutofit fontScale="90000"/>
          </a:bodyPr>
          <a:lstStyle/>
          <a:p>
            <a:r>
              <a:rPr lang="en-US" sz="3200" u="sng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Vehicular Mobility Sensing at Planet Scale</a:t>
            </a:r>
            <a:endParaRPr lang="en-US" sz="3200" u="sng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953000"/>
            <a:ext cx="3505200" cy="1447800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Imagery data from webcams</a:t>
            </a:r>
          </a:p>
          <a:p>
            <a:pPr algn="l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Estimate traffic density</a:t>
            </a:r>
          </a:p>
          <a:p>
            <a:pPr algn="l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Spatio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-temporal analysis, modeling</a:t>
            </a:r>
          </a:p>
        </p:txBody>
      </p:sp>
      <p:pic>
        <p:nvPicPr>
          <p:cNvPr id="2426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5105400"/>
            <a:ext cx="571500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26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838200"/>
            <a:ext cx="2657475" cy="213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26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3200400"/>
            <a:ext cx="35814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400800" y="2895600"/>
            <a:ext cx="23101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Vehicular Tracing System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72200" y="4724400"/>
            <a:ext cx="2211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Traffic density estimates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838200"/>
            <a:ext cx="4724400" cy="2190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52400" y="6396335"/>
            <a:ext cx="5670084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* IEEE INFOCOM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NetSciCom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2012, GI 2013. </a:t>
            </a:r>
          </a:p>
          <a:p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* ACM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MobiSys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HotPlanet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2012, * ACM SIGSPATIAL IWCTS 2013 (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Best Paper Award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ar-EG" sz="12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52400" y="6400800"/>
            <a:ext cx="2667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705600" y="533400"/>
            <a:ext cx="2364750" cy="30777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* G.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Thakur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 P.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Hui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 A. Helmy</a:t>
            </a:r>
            <a:endParaRPr lang="ar-EG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971800"/>
            <a:ext cx="5562600" cy="2103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distribution_Fitting_new_all2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397396" y="4342208"/>
            <a:ext cx="4572000" cy="25157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64" y="228600"/>
            <a:ext cx="8954628" cy="1143000"/>
          </a:xfrm>
        </p:spPr>
        <p:txBody>
          <a:bodyPr/>
          <a:lstStyle/>
          <a:p>
            <a:r>
              <a:rPr lang="en-US" dirty="0" smtClean="0"/>
              <a:t>Traffic Modeling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9C719-480F-CC40-B7BA-7C00D711E88F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3373189"/>
            <a:ext cx="4725783" cy="3108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b="1" dirty="0" smtClean="0">
                <a:latin typeface="Times New Roman"/>
                <a:cs typeface="Times New Roman"/>
              </a:rPr>
              <a:t>Heavy-tailed</a:t>
            </a:r>
            <a:r>
              <a:rPr lang="en-US" sz="2800" dirty="0" smtClean="0">
                <a:latin typeface="Times New Roman"/>
                <a:cs typeface="Times New Roman"/>
              </a:rPr>
              <a:t> distributions better at modeling empirical values of traffic densities.</a:t>
            </a:r>
          </a:p>
          <a:p>
            <a:pPr marL="285750" indent="-285750">
              <a:buFont typeface="Arial"/>
              <a:buChar char="•"/>
            </a:pPr>
            <a:endParaRPr lang="en-US" sz="2800" dirty="0" smtClean="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latin typeface="Times New Roman"/>
                <a:cs typeface="Times New Roman"/>
              </a:rPr>
              <a:t>Heavy-tailed distributions combined model more than 85% of all 700+ locations.</a:t>
            </a:r>
            <a:endParaRPr lang="en-US" sz="2800" dirty="0">
              <a:latin typeface="Times New Roman"/>
              <a:cs typeface="Times New Roman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81135"/>
            <a:ext cx="9144000" cy="157995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55131" y="1342064"/>
            <a:ext cx="3027081" cy="267674"/>
          </a:xfrm>
          <a:prstGeom prst="rect">
            <a:avLst/>
          </a:prstGeom>
          <a:noFill/>
          <a:ln w="38100" cmpd="sng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893453" y="1342064"/>
            <a:ext cx="914400" cy="267674"/>
          </a:xfrm>
          <a:prstGeom prst="rect">
            <a:avLst/>
          </a:prstGeom>
          <a:noFill/>
          <a:ln w="38100" cmpd="sng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242893" y="1375395"/>
            <a:ext cx="914400" cy="267674"/>
          </a:xfrm>
          <a:prstGeom prst="rect">
            <a:avLst/>
          </a:prstGeom>
          <a:noFill/>
          <a:ln w="38100" cmpd="sng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931653" y="3410356"/>
            <a:ext cx="2212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 Heavy-tailed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77" name="Down Arrow 76"/>
          <p:cNvSpPr/>
          <p:nvPr/>
        </p:nvSpPr>
        <p:spPr>
          <a:xfrm>
            <a:off x="6303502" y="3385347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Down Arrow 77"/>
          <p:cNvSpPr/>
          <p:nvPr/>
        </p:nvSpPr>
        <p:spPr>
          <a:xfrm>
            <a:off x="8294481" y="4018997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Down Arrow 78"/>
          <p:cNvSpPr/>
          <p:nvPr/>
        </p:nvSpPr>
        <p:spPr>
          <a:xfrm>
            <a:off x="5595194" y="4028165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6931653" y="3028212"/>
            <a:ext cx="2143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Memory-less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81" name="Down Arrow 80"/>
          <p:cNvSpPr/>
          <p:nvPr/>
        </p:nvSpPr>
        <p:spPr>
          <a:xfrm>
            <a:off x="7016586" y="4461987"/>
            <a:ext cx="484382" cy="85235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Down Arrow 81"/>
          <p:cNvSpPr/>
          <p:nvPr/>
        </p:nvSpPr>
        <p:spPr>
          <a:xfrm>
            <a:off x="7729220" y="4882795"/>
            <a:ext cx="484382" cy="85235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Down Arrow 82"/>
          <p:cNvSpPr/>
          <p:nvPr/>
        </p:nvSpPr>
        <p:spPr>
          <a:xfrm>
            <a:off x="4894571" y="4456616"/>
            <a:ext cx="484382" cy="85235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06031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1" grpId="0" animBg="1"/>
      <p:bldP spid="82" grpId="0" animBg="1"/>
      <p:bldP spid="8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896" y="4800600"/>
            <a:ext cx="8874515" cy="566738"/>
          </a:xfrm>
        </p:spPr>
        <p:txBody>
          <a:bodyPr>
            <a:noAutofit/>
          </a:bodyPr>
          <a:lstStyle/>
          <a:p>
            <a:r>
              <a:rPr lang="en-US" sz="3200" dirty="0"/>
              <a:t>Scaling of stochastic self similar </a:t>
            </a:r>
            <a:r>
              <a:rPr lang="en-US" sz="3200" dirty="0" smtClean="0"/>
              <a:t>traffic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024" y="5367338"/>
            <a:ext cx="8543387" cy="804862"/>
          </a:xfrm>
        </p:spPr>
        <p:txBody>
          <a:bodyPr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Granularity of traffic is scaled from 1 minute to 10, 100, to 1000 minutes. 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Plots are </a:t>
            </a:r>
            <a:r>
              <a:rPr lang="en-US" sz="2400" b="1" dirty="0"/>
              <a:t>invariant</a:t>
            </a:r>
            <a:r>
              <a:rPr lang="en-US" sz="2400" dirty="0"/>
              <a:t> to the chosen time </a:t>
            </a:r>
            <a:r>
              <a:rPr lang="en-US" sz="2400" dirty="0" smtClean="0"/>
              <a:t>granularity.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9C719-480F-CC40-B7BA-7C00D711E88F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9" name="Picture 8" descr="sydney-all-ne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762" y="423586"/>
            <a:ext cx="8229600" cy="4427099"/>
          </a:xfrm>
          <a:prstGeom prst="rect">
            <a:avLst/>
          </a:prstGeom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53924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73" y="555664"/>
            <a:ext cx="8910918" cy="365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026" y="4443317"/>
            <a:ext cx="8892974" cy="566738"/>
          </a:xfrm>
        </p:spPr>
        <p:txBody>
          <a:bodyPr>
            <a:noAutofit/>
          </a:bodyPr>
          <a:lstStyle/>
          <a:p>
            <a:r>
              <a:rPr lang="en-US" sz="3200" dirty="0" smtClean="0"/>
              <a:t>Percentage locations with Self-similar traffic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1561" y="5053322"/>
            <a:ext cx="8384082" cy="804862"/>
          </a:xfrm>
        </p:spPr>
        <p:txBody>
          <a:bodyPr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/>
              <a:t>Shows the distribution of seven estimators of Hurst parameter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Value ranges from 0.5 – 0.9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9C719-480F-CC40-B7BA-7C00D711E88F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51026" y="1707309"/>
            <a:ext cx="324858" cy="398743"/>
          </a:xfrm>
          <a:prstGeom prst="ellipse">
            <a:avLst/>
          </a:prstGeom>
          <a:noFill/>
          <a:ln w="28575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683408" y="1707309"/>
            <a:ext cx="324858" cy="398743"/>
          </a:xfrm>
          <a:prstGeom prst="ellipse">
            <a:avLst/>
          </a:prstGeom>
          <a:noFill/>
          <a:ln w="28575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18081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Application: Mobile Health Care</a:t>
            </a:r>
            <a:endParaRPr lang="en-US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6400800" cy="4525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Long term, continuous, multi-modal behavioral sensing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Differential behavioral analysis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Promise: 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Early detection of risks, behavioral disorders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Targets: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Obesity, mobility, frailty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Directly related: encounter-</a:t>
            </a:r>
          </a:p>
          <a:p>
            <a:pPr lvl="1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based infection trace-back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-Hospital)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4" descr="nike_ipod_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24600" y="1143000"/>
            <a:ext cx="4450522" cy="2882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m-health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4038600"/>
            <a:ext cx="3733800" cy="228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76200"/>
            <a:ext cx="8229600" cy="1143000"/>
          </a:xfrm>
        </p:spPr>
        <p:txBody>
          <a:bodyPr/>
          <a:lstStyle/>
          <a:p>
            <a:r>
              <a:rPr lang="en-US" u="sng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mhealth</a:t>
            </a:r>
            <a:r>
              <a:rPr lang="en-US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 Apps: </a:t>
            </a:r>
            <a:r>
              <a:rPr lang="en-US" i="1" u="sng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HealthAppy</a:t>
            </a:r>
            <a:r>
              <a:rPr lang="en-US" sz="2800" i="1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*</a:t>
            </a:r>
            <a:endParaRPr lang="en-US" sz="2800" i="1" u="sng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4" name="Picture 3" descr="fence-pic-1-h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1223427"/>
            <a:ext cx="2714625" cy="4419600"/>
          </a:xfrm>
          <a:prstGeom prst="rect">
            <a:avLst/>
          </a:prstGeom>
        </p:spPr>
      </p:pic>
      <p:pic>
        <p:nvPicPr>
          <p:cNvPr id="5" name="Picture 4" descr="Screen Shot 2015-06-10 at 6.33.55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299627"/>
            <a:ext cx="4953000" cy="20895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280827"/>
            <a:ext cx="434552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latin typeface="Times New Roman"/>
                <a:cs typeface="Times New Roman"/>
              </a:rPr>
              <a:t>Seizario</a:t>
            </a:r>
            <a:r>
              <a:rPr lang="en-US" sz="1600" dirty="0" smtClean="0">
                <a:latin typeface="Times New Roman"/>
                <a:cs typeface="Times New Roman"/>
              </a:rPr>
              <a:t>: seizure &amp; fall detection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sz="1400" dirty="0" smtClean="0">
                <a:latin typeface="Times New Roman"/>
                <a:cs typeface="Times New Roman"/>
              </a:rPr>
              <a:t>(</a:t>
            </a:r>
            <a:r>
              <a:rPr lang="en-US" sz="1400" dirty="0" err="1" smtClean="0">
                <a:latin typeface="Times New Roman"/>
                <a:cs typeface="Times New Roman"/>
              </a:rPr>
              <a:t>Seizario.com</a:t>
            </a:r>
            <a:r>
              <a:rPr lang="en-US" sz="1400" dirty="0" smtClean="0">
                <a:latin typeface="Times New Roman"/>
                <a:cs typeface="Times New Roman"/>
              </a:rPr>
              <a:t>)</a:t>
            </a:r>
          </a:p>
          <a:p>
            <a:pPr>
              <a:buFontTx/>
              <a:buChar char="•"/>
            </a:pPr>
            <a:r>
              <a:rPr lang="en-US" sz="1400" dirty="0" smtClean="0">
                <a:latin typeface="Times New Roman"/>
                <a:cs typeface="Times New Roman"/>
              </a:rPr>
              <a:t>Epilepsy Foundation shark tank award ’14 </a:t>
            </a:r>
          </a:p>
          <a:p>
            <a:pPr>
              <a:buFontTx/>
              <a:buChar char="•"/>
            </a:pPr>
            <a:r>
              <a:rPr lang="en-US" sz="1400" dirty="0" smtClean="0">
                <a:latin typeface="Times New Roman"/>
                <a:cs typeface="Times New Roman"/>
              </a:rPr>
              <a:t>Intel Int’l Science Fair award, ’14, …</a:t>
            </a:r>
          </a:p>
          <a:p>
            <a:pPr>
              <a:buFontTx/>
              <a:buChar char="•"/>
            </a:pPr>
            <a:r>
              <a:rPr lang="en-US" sz="1400" dirty="0" smtClean="0">
                <a:latin typeface="Times New Roman"/>
                <a:cs typeface="Times New Roman"/>
              </a:rPr>
              <a:t>Cox Innovation award, ’15 </a:t>
            </a:r>
          </a:p>
          <a:p>
            <a:pPr>
              <a:buFontTx/>
              <a:buChar char="•"/>
            </a:pPr>
            <a:r>
              <a:rPr lang="en-US" sz="1400" dirty="0" smtClean="0">
                <a:latin typeface="Times New Roman"/>
                <a:cs typeface="Times New Roman"/>
              </a:rPr>
              <a:t>A. Helmy, A. Helmy</a:t>
            </a:r>
            <a:r>
              <a:rPr lang="en-US" sz="1400" i="1" dirty="0" smtClean="0">
                <a:latin typeface="Times New Roman"/>
                <a:cs typeface="Times New Roman"/>
              </a:rPr>
              <a:t>, IEEE </a:t>
            </a:r>
            <a:r>
              <a:rPr lang="en-US" sz="1400" i="1" dirty="0" err="1" smtClean="0">
                <a:latin typeface="Times New Roman"/>
                <a:cs typeface="Times New Roman"/>
              </a:rPr>
              <a:t>GlobeCom</a:t>
            </a:r>
            <a:r>
              <a:rPr lang="en-US" sz="1400" i="1" dirty="0" smtClean="0">
                <a:latin typeface="Times New Roman"/>
                <a:cs typeface="Times New Roman"/>
              </a:rPr>
              <a:t> </a:t>
            </a:r>
            <a:r>
              <a:rPr lang="en-US" sz="1400" dirty="0" err="1" smtClean="0">
                <a:latin typeface="Times New Roman"/>
                <a:cs typeface="Times New Roman"/>
              </a:rPr>
              <a:t>IoTAAL</a:t>
            </a:r>
            <a:r>
              <a:rPr lang="en-US" sz="1400" dirty="0" smtClean="0">
                <a:latin typeface="Times New Roman"/>
                <a:cs typeface="Times New Roman"/>
              </a:rPr>
              <a:t>, ’15 …</a:t>
            </a:r>
            <a:endParaRPr lang="en-US" sz="1400" dirty="0">
              <a:latin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28148" y="5566827"/>
            <a:ext cx="2739652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latin typeface="Times New Roman"/>
                <a:cs typeface="Times New Roman"/>
              </a:rPr>
              <a:t>Alzimio</a:t>
            </a:r>
            <a:r>
              <a:rPr lang="en-US" sz="1600" dirty="0" smtClean="0">
                <a:latin typeface="Times New Roman"/>
                <a:cs typeface="Times New Roman"/>
              </a:rPr>
              <a:t>: Geofencing, activity </a:t>
            </a:r>
          </a:p>
          <a:p>
            <a:r>
              <a:rPr lang="en-US" sz="1600" dirty="0" smtClean="0">
                <a:latin typeface="Times New Roman"/>
                <a:cs typeface="Times New Roman"/>
              </a:rPr>
              <a:t>recognition for Dementia, </a:t>
            </a:r>
          </a:p>
          <a:p>
            <a:r>
              <a:rPr lang="en-US" sz="1600" dirty="0" smtClean="0">
                <a:latin typeface="Times New Roman"/>
                <a:cs typeface="Times New Roman"/>
              </a:rPr>
              <a:t>Alzheimer’s &amp; Autism patients</a:t>
            </a:r>
          </a:p>
          <a:p>
            <a:r>
              <a:rPr lang="en-US" sz="1400" dirty="0" smtClean="0">
                <a:latin typeface="Times New Roman"/>
                <a:cs typeface="Times New Roman"/>
              </a:rPr>
              <a:t>J. Helmy, State </a:t>
            </a:r>
            <a:r>
              <a:rPr lang="en-US" sz="1400" dirty="0" err="1" smtClean="0">
                <a:latin typeface="Times New Roman"/>
                <a:cs typeface="Times New Roman"/>
              </a:rPr>
              <a:t>Sci</a:t>
            </a:r>
            <a:r>
              <a:rPr lang="en-US" sz="1400" dirty="0" smtClean="0">
                <a:latin typeface="Times New Roman"/>
                <a:cs typeface="Times New Roman"/>
              </a:rPr>
              <a:t> Fair award‘14</a:t>
            </a:r>
            <a:endParaRPr lang="en-US" sz="1400" dirty="0"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0619" y="914400"/>
            <a:ext cx="54239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imes New Roman"/>
                <a:cs typeface="Times New Roman"/>
              </a:rPr>
              <a:t>*A. Helmy, A. Helmy, </a:t>
            </a:r>
            <a:r>
              <a:rPr lang="en-US" sz="1600" i="1" dirty="0" smtClean="0">
                <a:latin typeface="Times New Roman"/>
                <a:cs typeface="Times New Roman"/>
              </a:rPr>
              <a:t>ACM MobiCom </a:t>
            </a:r>
            <a:r>
              <a:rPr lang="en-US" sz="1600" dirty="0" smtClean="0">
                <a:latin typeface="Times New Roman"/>
                <a:cs typeface="Times New Roman"/>
              </a:rPr>
              <a:t>startup pitch award, ‘14</a:t>
            </a:r>
            <a:endParaRPr lang="en-US" sz="1600" dirty="0">
              <a:latin typeface="Times New Roman"/>
              <a:cs typeface="Times New Roman"/>
            </a:endParaRPr>
          </a:p>
        </p:txBody>
      </p:sp>
      <p:pic>
        <p:nvPicPr>
          <p:cNvPr id="10" name="Picture 9" descr="Screenshot_2014-08-10-20-09-3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2880" y="2971800"/>
            <a:ext cx="2331720" cy="3886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3908" y="5943600"/>
            <a:ext cx="39708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>
                <a:latin typeface="Times New Roman"/>
                <a:cs typeface="Times New Roman"/>
              </a:rPr>
              <a:t>HeartEra</a:t>
            </a:r>
            <a:r>
              <a:rPr lang="en-US" sz="1600" dirty="0" smtClean="0">
                <a:latin typeface="Times New Roman"/>
                <a:cs typeface="Times New Roman"/>
              </a:rPr>
              <a:t>: Heart-rate health via </a:t>
            </a:r>
            <a:r>
              <a:rPr lang="en-US" sz="1600" dirty="0" err="1" smtClean="0">
                <a:latin typeface="Times New Roman"/>
                <a:cs typeface="Times New Roman"/>
              </a:rPr>
              <a:t>acelerometers</a:t>
            </a:r>
            <a:endParaRPr lang="en-US" sz="1600" dirty="0" smtClean="0">
              <a:latin typeface="Times New Roman"/>
              <a:cs typeface="Times New Roman"/>
            </a:endParaRPr>
          </a:p>
          <a:p>
            <a:r>
              <a:rPr lang="en-US" sz="1400" dirty="0" smtClean="0">
                <a:latin typeface="Times New Roman"/>
                <a:cs typeface="Times New Roman"/>
              </a:rPr>
              <a:t>*A. Helmy, A. Helmy, </a:t>
            </a:r>
            <a:r>
              <a:rPr lang="en-US" sz="1400" i="1" dirty="0" smtClean="0">
                <a:latin typeface="Times New Roman"/>
                <a:cs typeface="Times New Roman"/>
              </a:rPr>
              <a:t>ACM MobiCom </a:t>
            </a:r>
            <a:r>
              <a:rPr lang="en-US" sz="1400" dirty="0" smtClean="0">
                <a:latin typeface="Times New Roman"/>
                <a:cs typeface="Times New Roman"/>
              </a:rPr>
              <a:t>App </a:t>
            </a:r>
          </a:p>
          <a:p>
            <a:r>
              <a:rPr lang="en-US" sz="1400" dirty="0" smtClean="0">
                <a:latin typeface="Times New Roman"/>
                <a:cs typeface="Times New Roman"/>
              </a:rPr>
              <a:t>Competition award ‘14</a:t>
            </a:r>
            <a:endParaRPr lang="en-US" sz="1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C9CEAA3-B5AC-4082-A233-EEEA8381D308}" type="slidenum">
              <a:rPr lang="en-US"/>
              <a:pPr/>
              <a:t>3</a:t>
            </a:fld>
            <a:endParaRPr lang="en-US"/>
          </a:p>
        </p:txBody>
      </p:sp>
      <p:pic>
        <p:nvPicPr>
          <p:cNvPr id="23555" name="Picture 2" descr="ad-hoc-net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447800"/>
            <a:ext cx="33337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1889125" y="97631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ar-EG"/>
          </a:p>
        </p:txBody>
      </p:sp>
      <p:sp>
        <p:nvSpPr>
          <p:cNvPr id="23557" name="Rectangle 4"/>
          <p:cNvSpPr>
            <a:spLocks noChangeArrowheads="1"/>
          </p:cNvSpPr>
          <p:nvPr/>
        </p:nvSpPr>
        <p:spPr bwMode="auto">
          <a:xfrm>
            <a:off x="228600" y="6096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u="sng" dirty="0">
                <a:solidFill>
                  <a:srgbClr val="FF0000"/>
                </a:solidFill>
                <a:latin typeface="Comic Sans MS" pitchFamily="66" charset="0"/>
              </a:rPr>
              <a:t>Example</a:t>
            </a:r>
            <a:r>
              <a:rPr lang="en-US" sz="2400" u="sng" dirty="0" smtClean="0">
                <a:solidFill>
                  <a:srgbClr val="FF0000"/>
                </a:solidFill>
                <a:latin typeface="Comic Sans MS" pitchFamily="66" charset="0"/>
              </a:rPr>
              <a:t> Ubiquitous (Sensing) Networks</a:t>
            </a:r>
            <a:endParaRPr lang="en-US" sz="3600" b="1" u="sng" dirty="0"/>
          </a:p>
        </p:txBody>
      </p:sp>
      <p:pic>
        <p:nvPicPr>
          <p:cNvPr id="729093" name="Picture 5" descr="adhoc-vehicular-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1219200"/>
            <a:ext cx="28194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9094" name="Picture 6" descr="manet-urban-colo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1800" y="3505200"/>
            <a:ext cx="297180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Text Box 7"/>
          <p:cNvSpPr txBox="1">
            <a:spLocks noChangeArrowheads="1"/>
          </p:cNvSpPr>
          <p:nvPr/>
        </p:nvSpPr>
        <p:spPr bwMode="auto">
          <a:xfrm>
            <a:off x="0" y="3886200"/>
            <a:ext cx="30572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Mobile devices (laptop,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PDAs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729096" name="Text Box 8"/>
          <p:cNvSpPr txBox="1">
            <a:spLocks noChangeArrowheads="1"/>
          </p:cNvSpPr>
          <p:nvPr/>
        </p:nvSpPr>
        <p:spPr bwMode="auto">
          <a:xfrm>
            <a:off x="5836620" y="4038600"/>
            <a:ext cx="33073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Vehicular Networks on Highways</a:t>
            </a:r>
          </a:p>
        </p:txBody>
      </p:sp>
      <p:sp>
        <p:nvSpPr>
          <p:cNvPr id="729097" name="Text Box 9"/>
          <p:cNvSpPr txBox="1">
            <a:spLocks noChangeArrowheads="1"/>
          </p:cNvSpPr>
          <p:nvPr/>
        </p:nvSpPr>
        <p:spPr bwMode="auto">
          <a:xfrm>
            <a:off x="1854200" y="6324600"/>
            <a:ext cx="6260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Hybrid urban ad hoc network (vehicular, pedestrian, hot spots,…)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9096" grpId="0"/>
      <p:bldP spid="72909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5-12-09 at 1.54.24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" y="520700"/>
            <a:ext cx="8966200" cy="62611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24200"/>
            <a:ext cx="8229600" cy="1295400"/>
          </a:xfrm>
        </p:spPr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M. 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Al-</a:t>
            </a:r>
            <a:r>
              <a:rPr lang="en-US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Qathrady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, 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A. Helmy	K. </a:t>
            </a:r>
            <a:r>
              <a:rPr lang="en-US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Muzaini</a:t>
            </a:r>
            <a:endParaRPr lang="en-US" dirty="0" smtClean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algn="ctr">
              <a:buNone/>
            </a:pPr>
            <a:r>
              <a:rPr lang="en-US" sz="2000" b="1" dirty="0" smtClean="0">
                <a:solidFill>
                  <a:srgbClr val="000000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		   CISE Department, UF	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		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C4C, CITRI, KACST</a:t>
            </a:r>
          </a:p>
        </p:txBody>
      </p:sp>
      <p:pic>
        <p:nvPicPr>
          <p:cNvPr id="4" name="Picture 3" descr="Screen Shot 2014-03-11 at 12.21.51 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1689" y="5504734"/>
            <a:ext cx="1163711" cy="82985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534400" cy="1905000"/>
          </a:xfr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0" h="0"/>
              <a:contourClr>
                <a:schemeClr val="bg2"/>
              </a:contourClr>
            </a:sp3d>
          </a:bodyPr>
          <a:lstStyle/>
          <a:p>
            <a:r>
              <a:rPr lang="en-US" sz="4200" b="1" i="1" dirty="0" err="1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  <a:t>i</a:t>
            </a:r>
            <a:r>
              <a:rPr lang="en-US" sz="4200" b="1" i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  <a:t>-Hospital</a:t>
            </a:r>
            <a:r>
              <a:rPr lang="en-US" sz="4200" b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  <a:t>:</a:t>
            </a:r>
            <a:r>
              <a:rPr lang="en-US" sz="4200" b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  <a:t> The </a:t>
            </a:r>
            <a:r>
              <a:rPr lang="en-US" sz="4200" b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  <a:t>Intelligent </a:t>
            </a:r>
            <a:r>
              <a:rPr lang="en-US" sz="4200" b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  <a:t>Hospital</a:t>
            </a:r>
            <a:r>
              <a:rPr lang="en-US" b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  <a:t/>
            </a:r>
            <a:br>
              <a:rPr lang="en-US" b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</a:br>
            <a:r>
              <a:rPr lang="en-US" sz="3111" b="1" dirty="0" smtClean="0">
                <a:ln w="50800"/>
                <a:solidFill>
                  <a:schemeClr val="bg1"/>
                </a:solidFill>
                <a:latin typeface="Times New Roman"/>
                <a:cs typeface="Times New Roman"/>
              </a:rPr>
              <a:t>Tracking Disease Spread Using Device Encounters</a:t>
            </a:r>
            <a:r>
              <a:rPr lang="en-US" b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  <a:t/>
            </a:r>
            <a:br>
              <a:rPr lang="en-US" b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</a:br>
            <a:r>
              <a:rPr lang="en-US" sz="2222" b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  <a:t/>
            </a:r>
            <a:br>
              <a:rPr lang="en-US" sz="2222" b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</a:br>
            <a:r>
              <a:rPr lang="en-US" sz="3778" b="1" dirty="0" smtClean="0">
                <a:ln w="50800"/>
                <a:solidFill>
                  <a:schemeClr val="tx1"/>
                </a:solidFill>
                <a:latin typeface="Times New Roman"/>
                <a:cs typeface="Times New Roman"/>
              </a:rPr>
              <a:t>UF-KACST Collaboration</a:t>
            </a:r>
            <a:endParaRPr lang="en-US" sz="3778" b="1" dirty="0">
              <a:ln w="50800"/>
              <a:solidFill>
                <a:schemeClr val="tx1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6211669"/>
            <a:ext cx="8179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One in 25 Patients End Up with Hospital-Acquired Infections, CDC Warns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820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33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52400" y="1073649"/>
            <a:ext cx="2905204" cy="5757763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  <a:alpha val="44000"/>
                </a:schemeClr>
              </a:gs>
              <a:gs pos="80000">
                <a:schemeClr val="accent1">
                  <a:shade val="93000"/>
                  <a:satMod val="130000"/>
                  <a:alpha val="44000"/>
                </a:schemeClr>
              </a:gs>
              <a:gs pos="100000">
                <a:schemeClr val="accent1">
                  <a:shade val="94000"/>
                  <a:satMod val="135000"/>
                  <a:alpha val="44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221663" y="4418344"/>
            <a:ext cx="2905204" cy="24396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7" name="Picture 36" descr="wifi.jpg"/>
          <p:cNvPicPr>
            <a:picLocks noChangeAspect="1"/>
          </p:cNvPicPr>
          <p:nvPr/>
        </p:nvPicPr>
        <p:blipFill>
          <a:blip r:embed="rId2">
            <a:alphaModFix amt="19000"/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87937" y="5484373"/>
            <a:ext cx="2566546" cy="930852"/>
          </a:xfrm>
          <a:prstGeom prst="rect">
            <a:avLst/>
          </a:prstGeom>
        </p:spPr>
      </p:pic>
      <p:pic>
        <p:nvPicPr>
          <p:cNvPr id="33" name="Content Placeholder 32" descr="rfid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-41484" r="-41484"/>
          <a:stretch>
            <a:fillRect/>
          </a:stretch>
        </p:blipFill>
        <p:spPr>
          <a:xfrm>
            <a:off x="152400" y="5919544"/>
            <a:ext cx="917118" cy="504379"/>
          </a:xfrm>
        </p:spPr>
      </p:pic>
      <p:pic>
        <p:nvPicPr>
          <p:cNvPr id="34" name="Picture 33" descr="Samsung-Galaxy-S6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16433" r="32513" b="10745"/>
          <a:stretch/>
        </p:blipFill>
        <p:spPr>
          <a:xfrm>
            <a:off x="831039" y="6423923"/>
            <a:ext cx="676323" cy="443574"/>
          </a:xfrm>
          <a:prstGeom prst="rect">
            <a:avLst/>
          </a:prstGeom>
        </p:spPr>
      </p:pic>
      <p:pic>
        <p:nvPicPr>
          <p:cNvPr id="35" name="Picture 34" descr="Future-of-Mobile-Computing-520x33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564582" y="6415225"/>
            <a:ext cx="798423" cy="518975"/>
          </a:xfrm>
          <a:prstGeom prst="rect">
            <a:avLst/>
          </a:prstGeom>
        </p:spPr>
      </p:pic>
      <p:pic>
        <p:nvPicPr>
          <p:cNvPr id="36" name="Picture 35" descr="sensor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206437" y="5925087"/>
            <a:ext cx="694599" cy="455348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609198" y="5057117"/>
            <a:ext cx="2104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Sensing Devices and Technology</a:t>
            </a:r>
            <a:endParaRPr lang="en-US" sz="1400" b="1" dirty="0"/>
          </a:p>
        </p:txBody>
      </p:sp>
      <p:cxnSp>
        <p:nvCxnSpPr>
          <p:cNvPr id="41" name="Straight Arrow Connector 40"/>
          <p:cNvCxnSpPr/>
          <p:nvPr/>
        </p:nvCxnSpPr>
        <p:spPr>
          <a:xfrm flipV="1">
            <a:off x="1374641" y="3752488"/>
            <a:ext cx="0" cy="9045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H="1">
            <a:off x="1913930" y="3752488"/>
            <a:ext cx="17397" cy="904543"/>
          </a:xfrm>
          <a:prstGeom prst="straightConnector1">
            <a:avLst/>
          </a:prstGeom>
          <a:ln>
            <a:prstDash val="sysDash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387937" y="2882734"/>
            <a:ext cx="2513099" cy="86975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Network Architecture</a:t>
            </a:r>
          </a:p>
          <a:p>
            <a:pPr algn="ctr"/>
            <a:r>
              <a:rPr lang="en-US" dirty="0">
                <a:solidFill>
                  <a:srgbClr val="000000"/>
                </a:solidFill>
              </a:rPr>
              <a:t>a</a:t>
            </a:r>
            <a:r>
              <a:rPr lang="en-US" dirty="0" smtClean="0">
                <a:solidFill>
                  <a:srgbClr val="000000"/>
                </a:solidFill>
              </a:rPr>
              <a:t>nd Crowd-Sensing</a:t>
            </a:r>
          </a:p>
        </p:txBody>
      </p:sp>
      <p:sp>
        <p:nvSpPr>
          <p:cNvPr id="48" name="Trapezoid 47"/>
          <p:cNvSpPr/>
          <p:nvPr/>
        </p:nvSpPr>
        <p:spPr>
          <a:xfrm>
            <a:off x="1069518" y="1177874"/>
            <a:ext cx="1644647" cy="1322025"/>
          </a:xfrm>
          <a:prstGeom prst="trapezoi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Filters</a:t>
            </a:r>
            <a:r>
              <a:rPr lang="en-US" sz="1200" dirty="0" smtClean="0">
                <a:solidFill>
                  <a:srgbClr val="000000"/>
                </a:solidFill>
              </a:rPr>
              <a:t>:</a:t>
            </a:r>
          </a:p>
          <a:p>
            <a:pPr algn="ctr"/>
            <a:r>
              <a:rPr lang="en-US" sz="1200" dirty="0" smtClean="0">
                <a:solidFill>
                  <a:srgbClr val="000000"/>
                </a:solidFill>
              </a:rPr>
              <a:t>-In Network Processing.</a:t>
            </a:r>
          </a:p>
          <a:p>
            <a:pPr algn="ctr"/>
            <a:r>
              <a:rPr lang="en-US" sz="1200" dirty="0" smtClean="0">
                <a:solidFill>
                  <a:srgbClr val="000000"/>
                </a:solidFill>
              </a:rPr>
              <a:t>-Aggregation</a:t>
            </a:r>
            <a:endParaRPr lang="en-US" sz="1200" dirty="0">
              <a:solidFill>
                <a:srgbClr val="000000"/>
              </a:solidFill>
            </a:endParaRPr>
          </a:p>
        </p:txBody>
      </p:sp>
      <p:cxnSp>
        <p:nvCxnSpPr>
          <p:cNvPr id="50" name="Elbow Connector 49"/>
          <p:cNvCxnSpPr/>
          <p:nvPr/>
        </p:nvCxnSpPr>
        <p:spPr>
          <a:xfrm rot="5400000" flipH="1" flipV="1">
            <a:off x="243927" y="1891193"/>
            <a:ext cx="1356813" cy="626271"/>
          </a:xfrm>
          <a:prstGeom prst="bentConnector3">
            <a:avLst>
              <a:gd name="adj1" fmla="val 115384"/>
            </a:avLst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48" idx="2"/>
          </p:cNvCxnSpPr>
          <p:nvPr/>
        </p:nvCxnSpPr>
        <p:spPr>
          <a:xfrm>
            <a:off x="1891842" y="2499899"/>
            <a:ext cx="22088" cy="487060"/>
          </a:xfrm>
          <a:prstGeom prst="straightConnector1">
            <a:avLst/>
          </a:prstGeom>
          <a:ln>
            <a:prstDash val="sysDash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3" name="Group 4"/>
          <p:cNvGrpSpPr/>
          <p:nvPr/>
        </p:nvGrpSpPr>
        <p:grpSpPr>
          <a:xfrm>
            <a:off x="2522805" y="1073649"/>
            <a:ext cx="3862007" cy="3396192"/>
            <a:chOff x="2592068" y="834962"/>
            <a:chExt cx="3862007" cy="3396192"/>
          </a:xfrm>
        </p:grpSpPr>
        <p:grpSp>
          <p:nvGrpSpPr>
            <p:cNvPr id="4" name="Group 3"/>
            <p:cNvGrpSpPr/>
            <p:nvPr/>
          </p:nvGrpSpPr>
          <p:grpSpPr>
            <a:xfrm>
              <a:off x="3248963" y="834962"/>
              <a:ext cx="3205112" cy="3396192"/>
              <a:chOff x="3248963" y="834962"/>
              <a:chExt cx="3205112" cy="3396192"/>
            </a:xfrm>
          </p:grpSpPr>
          <p:sp>
            <p:nvSpPr>
              <p:cNvPr id="26" name="Rectangle 25"/>
              <p:cNvSpPr/>
              <p:nvPr/>
            </p:nvSpPr>
            <p:spPr>
              <a:xfrm>
                <a:off x="3248963" y="834962"/>
                <a:ext cx="3205112" cy="339619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shade val="51000"/>
                      <a:satMod val="130000"/>
                      <a:alpha val="41000"/>
                    </a:schemeClr>
                  </a:gs>
                  <a:gs pos="80000">
                    <a:schemeClr val="accent1">
                      <a:shade val="93000"/>
                      <a:satMod val="130000"/>
                      <a:alpha val="41000"/>
                    </a:schemeClr>
                  </a:gs>
                  <a:gs pos="100000">
                    <a:schemeClr val="accent1">
                      <a:shade val="94000"/>
                      <a:satMod val="135000"/>
                      <a:alpha val="41000"/>
                    </a:schemeClr>
                  </a:gs>
                </a:gsLst>
                <a:lin ang="16200000" scaled="0"/>
                <a:tileRect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3914197" y="956729"/>
                <a:ext cx="1983194" cy="643471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Server Side</a:t>
                </a:r>
                <a:endParaRPr 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3914197" y="1665770"/>
                <a:ext cx="1983194" cy="1987191"/>
              </a:xfrm>
              <a:prstGeom prst="rect">
                <a:avLst/>
              </a:prstGeom>
              <a:solidFill>
                <a:schemeClr val="accent1">
                  <a:alpha val="36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-Data Mining</a:t>
                </a:r>
              </a:p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-Searching</a:t>
                </a:r>
              </a:p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-Back-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Tracking</a:t>
                </a:r>
                <a:endParaRPr lang="en-US" dirty="0" smtClean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59" name="Straight Arrow Connector 58"/>
            <p:cNvCxnSpPr/>
            <p:nvPr/>
          </p:nvCxnSpPr>
          <p:spPr>
            <a:xfrm>
              <a:off x="2592068" y="1287235"/>
              <a:ext cx="1322129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 flipH="1">
              <a:off x="2592068" y="1600200"/>
              <a:ext cx="1100183" cy="0"/>
            </a:xfrm>
            <a:prstGeom prst="straightConnector1">
              <a:avLst/>
            </a:prstGeom>
            <a:ln>
              <a:prstDash val="sysDash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86" name="TextBox 85"/>
          <p:cNvSpPr txBox="1"/>
          <p:nvPr/>
        </p:nvSpPr>
        <p:spPr>
          <a:xfrm>
            <a:off x="1295400" y="457200"/>
            <a:ext cx="693420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High-Level</a:t>
            </a: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Architectural Framework</a:t>
            </a:r>
            <a:endParaRPr lang="en-US" sz="2800" b="1" dirty="0">
              <a:solidFill>
                <a:schemeClr val="bg2">
                  <a:lumMod val="25000"/>
                </a:schemeClr>
              </a:solidFill>
              <a:latin typeface="Times New Roman"/>
              <a:cs typeface="Times New Roman"/>
            </a:endParaRPr>
          </a:p>
        </p:txBody>
      </p:sp>
      <p:grpSp>
        <p:nvGrpSpPr>
          <p:cNvPr id="5" name="Group 8"/>
          <p:cNvGrpSpPr/>
          <p:nvPr/>
        </p:nvGrpSpPr>
        <p:grpSpPr>
          <a:xfrm>
            <a:off x="5219251" y="1073649"/>
            <a:ext cx="3816523" cy="5860551"/>
            <a:chOff x="5288514" y="834962"/>
            <a:chExt cx="3816523" cy="5860551"/>
          </a:xfrm>
        </p:grpSpPr>
        <p:cxnSp>
          <p:nvCxnSpPr>
            <p:cNvPr id="72" name="Elbow Connector 71"/>
            <p:cNvCxnSpPr>
              <a:endCxn id="68" idx="1"/>
            </p:cNvCxnSpPr>
            <p:nvPr/>
          </p:nvCxnSpPr>
          <p:spPr>
            <a:xfrm rot="16200000" flipH="1">
              <a:off x="5001258" y="3766268"/>
              <a:ext cx="2261968" cy="1687455"/>
            </a:xfrm>
            <a:prstGeom prst="bentConnector2">
              <a:avLst/>
            </a:prstGeom>
            <a:ln>
              <a:prstDash val="sysDash"/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6" name="Group 7"/>
            <p:cNvGrpSpPr/>
            <p:nvPr/>
          </p:nvGrpSpPr>
          <p:grpSpPr>
            <a:xfrm>
              <a:off x="5842842" y="834962"/>
              <a:ext cx="3262195" cy="5860551"/>
              <a:chOff x="5842842" y="834962"/>
              <a:chExt cx="3262195" cy="5860551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5842842" y="834962"/>
                <a:ext cx="3262195" cy="5860551"/>
                <a:chOff x="5842842" y="834962"/>
                <a:chExt cx="3262195" cy="5860551"/>
              </a:xfrm>
            </p:grpSpPr>
            <p:sp>
              <p:nvSpPr>
                <p:cNvPr id="27" name="Rectangle 26"/>
                <p:cNvSpPr/>
                <p:nvPr/>
              </p:nvSpPr>
              <p:spPr>
                <a:xfrm>
                  <a:off x="6590890" y="834962"/>
                  <a:ext cx="2514147" cy="5860551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shade val="51000"/>
                        <a:satMod val="130000"/>
                        <a:alpha val="59000"/>
                      </a:schemeClr>
                    </a:gs>
                    <a:gs pos="80000">
                      <a:schemeClr val="accent1">
                        <a:shade val="93000"/>
                        <a:satMod val="130000"/>
                        <a:alpha val="59000"/>
                      </a:schemeClr>
                    </a:gs>
                    <a:gs pos="100000">
                      <a:schemeClr val="accent1">
                        <a:shade val="94000"/>
                        <a:satMod val="135000"/>
                        <a:alpha val="59000"/>
                      </a:schemeClr>
                    </a:gs>
                  </a:gsLst>
                  <a:lin ang="16200000" scaled="0"/>
                  <a:tileRect/>
                </a:gra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6" name="Rectangle 65"/>
                <p:cNvSpPr/>
                <p:nvPr/>
              </p:nvSpPr>
              <p:spPr>
                <a:xfrm>
                  <a:off x="6975970" y="956729"/>
                  <a:ext cx="1844021" cy="643471"/>
                </a:xfrm>
                <a:prstGeom prst="rect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0000"/>
                      </a:solidFill>
                    </a:rPr>
                    <a:t>Applications</a:t>
                  </a:r>
                </a:p>
                <a:p>
                  <a:pPr algn="ctr"/>
                  <a:r>
                    <a:rPr lang="en-US" b="1" dirty="0" smtClean="0">
                      <a:solidFill>
                        <a:srgbClr val="000000"/>
                      </a:solidFill>
                    </a:rPr>
                    <a:t>Side:</a:t>
                  </a:r>
                  <a:endParaRPr lang="en-US" b="1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7" name="Rectangle 66"/>
                <p:cNvSpPr/>
                <p:nvPr/>
              </p:nvSpPr>
              <p:spPr>
                <a:xfrm>
                  <a:off x="6975970" y="1791690"/>
                  <a:ext cx="1844021" cy="3026739"/>
                </a:xfrm>
                <a:prstGeom prst="rect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rgbClr val="000000"/>
                      </a:solidFill>
                    </a:rPr>
                    <a:t>Domain Specific guidelines and metrics: encounters, duration, frequency,</a:t>
                  </a:r>
                </a:p>
                <a:p>
                  <a:pPr algn="ctr"/>
                  <a:r>
                    <a:rPr lang="en-US" dirty="0" smtClean="0">
                      <a:solidFill>
                        <a:srgbClr val="000000"/>
                      </a:solidFill>
                    </a:rPr>
                    <a:t>Distance, context: location</a:t>
                  </a:r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cxnSp>
              <p:nvCxnSpPr>
                <p:cNvPr id="69" name="Straight Arrow Connector 68"/>
                <p:cNvCxnSpPr/>
                <p:nvPr/>
              </p:nvCxnSpPr>
              <p:spPr>
                <a:xfrm flipH="1">
                  <a:off x="5842842" y="2848634"/>
                  <a:ext cx="998189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" name="Rectangle 67"/>
              <p:cNvSpPr/>
              <p:nvPr/>
            </p:nvSpPr>
            <p:spPr>
              <a:xfrm>
                <a:off x="6975970" y="5167699"/>
                <a:ext cx="1983193" cy="1146561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Decision Support and Risk Assessment</a:t>
                </a:r>
              </a:p>
            </p:txBody>
          </p:sp>
        </p:grp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53979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Research Directions</a:t>
            </a:r>
            <a:endParaRPr lang="en-US" u="sng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Systems/Network Architecture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Back-Tracking Algorithm 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Identify population at risk, infection </a:t>
            </a:r>
            <a:r>
              <a:rPr lang="en-US" dirty="0" err="1" smtClean="0">
                <a:latin typeface="Times New Roman"/>
                <a:cs typeface="Times New Roman"/>
              </a:rPr>
              <a:t>source(s</a:t>
            </a:r>
            <a:r>
              <a:rPr lang="en-US" dirty="0" smtClean="0">
                <a:latin typeface="Times New Roman"/>
                <a:cs typeface="Times New Roman"/>
              </a:rPr>
              <a:t>)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Utilize encounters, behavioral similarity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Mobility Modeling in 3D Indoor Buildings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Account for encounters between layers/floors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Encounter Inference from Incomplete Trace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Utilize: floor plans, contextual information and domain-specific roles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316559" cy="853808"/>
          </a:xfrm>
        </p:spPr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Modeling</a:t>
            </a:r>
            <a:endParaRPr lang="en-US" u="sng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146163" y="2219404"/>
            <a:ext cx="2087793" cy="154718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Measuring and Analyzing</a:t>
            </a:r>
            <a:endParaRPr lang="en-US" sz="2000" b="1" dirty="0"/>
          </a:p>
        </p:txBody>
      </p:sp>
      <p:sp>
        <p:nvSpPr>
          <p:cNvPr id="8" name="Oval 7"/>
          <p:cNvSpPr/>
          <p:nvPr/>
        </p:nvSpPr>
        <p:spPr>
          <a:xfrm>
            <a:off x="804444" y="1155953"/>
            <a:ext cx="1729668" cy="91852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Traces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392002" y="2074475"/>
            <a:ext cx="1435706" cy="1214905"/>
          </a:xfrm>
          <a:prstGeom prst="ellipse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  <a:alpha val="65000"/>
                </a:schemeClr>
              </a:gs>
              <a:gs pos="35000">
                <a:schemeClr val="accent6">
                  <a:tint val="37000"/>
                  <a:satMod val="300000"/>
                  <a:alpha val="65000"/>
                </a:schemeClr>
              </a:gs>
              <a:gs pos="100000">
                <a:schemeClr val="accent6">
                  <a:tint val="15000"/>
                  <a:satMod val="350000"/>
                  <a:alpha val="65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Floor Plans</a:t>
            </a:r>
          </a:p>
        </p:txBody>
      </p:sp>
      <p:sp>
        <p:nvSpPr>
          <p:cNvPr id="10" name="Oval 9"/>
          <p:cNvSpPr/>
          <p:nvPr/>
        </p:nvSpPr>
        <p:spPr>
          <a:xfrm>
            <a:off x="387084" y="3413125"/>
            <a:ext cx="1435706" cy="121490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Node Rule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1033276" y="5031347"/>
            <a:ext cx="1566214" cy="121490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Arrival/Departure process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400708" y="1809086"/>
            <a:ext cx="1802196" cy="10181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2599490" y="3537837"/>
            <a:ext cx="712935" cy="21066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151718" y="2074475"/>
            <a:ext cx="3074807" cy="43131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Wi-Fi Traces:</a:t>
            </a:r>
          </a:p>
          <a:p>
            <a:pPr algn="ctr"/>
            <a:r>
              <a:rPr lang="en-US" sz="2000" dirty="0" smtClean="0"/>
              <a:t>Different parameters extracted from traces:</a:t>
            </a:r>
          </a:p>
          <a:p>
            <a:pPr algn="ctr"/>
            <a:r>
              <a:rPr lang="en-US" sz="2000" dirty="0" smtClean="0"/>
              <a:t>Examples:</a:t>
            </a:r>
          </a:p>
          <a:p>
            <a:pPr algn="ctr"/>
            <a:r>
              <a:rPr lang="en-US" sz="2000" dirty="0"/>
              <a:t>-</a:t>
            </a:r>
            <a:r>
              <a:rPr lang="en-US" sz="2000" dirty="0" smtClean="0"/>
              <a:t>Periodic reappearance</a:t>
            </a:r>
          </a:p>
          <a:p>
            <a:pPr algn="ctr"/>
            <a:r>
              <a:rPr lang="en-US" sz="2000" dirty="0" smtClean="0"/>
              <a:t>-Shifts</a:t>
            </a:r>
          </a:p>
          <a:p>
            <a:pPr algn="ctr"/>
            <a:r>
              <a:rPr lang="en-US" sz="2000" dirty="0" smtClean="0"/>
              <a:t>-Location </a:t>
            </a:r>
            <a:r>
              <a:rPr lang="en-US" sz="2000" dirty="0" err="1" smtClean="0"/>
              <a:t>Prefrences</a:t>
            </a:r>
            <a:endParaRPr lang="en-US" sz="2000" dirty="0" smtClean="0"/>
          </a:p>
          <a:p>
            <a:pPr algn="ctr"/>
            <a:r>
              <a:rPr lang="en-US" sz="2000" dirty="0" smtClean="0"/>
              <a:t>-Communal Characters</a:t>
            </a:r>
            <a:endParaRPr lang="en-US" sz="20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7245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316559" cy="85380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146163" y="2219404"/>
            <a:ext cx="2087793" cy="154718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Measuring and Analyzing</a:t>
            </a:r>
            <a:endParaRPr lang="en-US" sz="2000" b="1" dirty="0"/>
          </a:p>
        </p:txBody>
      </p:sp>
      <p:sp>
        <p:nvSpPr>
          <p:cNvPr id="8" name="Oval 7"/>
          <p:cNvSpPr/>
          <p:nvPr/>
        </p:nvSpPr>
        <p:spPr>
          <a:xfrm>
            <a:off x="2125187" y="408788"/>
            <a:ext cx="1435706" cy="121490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Traces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649912" y="1104590"/>
            <a:ext cx="1435706" cy="121490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Floor Plans</a:t>
            </a:r>
          </a:p>
        </p:txBody>
      </p:sp>
      <p:sp>
        <p:nvSpPr>
          <p:cNvPr id="10" name="Oval 9"/>
          <p:cNvSpPr/>
          <p:nvPr/>
        </p:nvSpPr>
        <p:spPr>
          <a:xfrm>
            <a:off x="387084" y="3413125"/>
            <a:ext cx="1435706" cy="121490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Node Rule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1033276" y="5031347"/>
            <a:ext cx="1566214" cy="121490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Arrival/Departure process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235737" y="1463409"/>
            <a:ext cx="890065" cy="12331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822790" y="2149823"/>
            <a:ext cx="2395034" cy="86809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0" y="2319495"/>
            <a:ext cx="3560893" cy="43131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pic>
        <p:nvPicPr>
          <p:cNvPr id="15" name="Picture 14" descr="Screen Shot 2015-02-21 at 1.35.05 AM.png"/>
          <p:cNvPicPr>
            <a:picLocks noChangeAspect="1"/>
          </p:cNvPicPr>
          <p:nvPr/>
        </p:nvPicPr>
        <p:blipFill>
          <a:blip r:embed="rId2">
            <a:alphaModFix amt="63000"/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4020578"/>
            <a:ext cx="3560893" cy="302165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91361" y="2696559"/>
            <a:ext cx="3044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Floor Plan Define:</a:t>
            </a:r>
          </a:p>
          <a:p>
            <a:r>
              <a:rPr lang="en-US" dirty="0" smtClean="0"/>
              <a:t>-Mobility Constrain</a:t>
            </a:r>
          </a:p>
          <a:p>
            <a:r>
              <a:rPr lang="en-US" dirty="0" smtClean="0"/>
              <a:t>-Direction of Node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7245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316559" cy="85380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151081" y="2219404"/>
            <a:ext cx="2087793" cy="154718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Measuring and Analyzing</a:t>
            </a:r>
            <a:endParaRPr lang="en-US" sz="2000" b="1" dirty="0"/>
          </a:p>
        </p:txBody>
      </p:sp>
      <p:sp>
        <p:nvSpPr>
          <p:cNvPr id="8" name="Oval 7"/>
          <p:cNvSpPr/>
          <p:nvPr/>
        </p:nvSpPr>
        <p:spPr>
          <a:xfrm>
            <a:off x="3867820" y="165978"/>
            <a:ext cx="1435706" cy="121490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A6A6A6"/>
                </a:solidFill>
              </a:rPr>
              <a:t>Traces</a:t>
            </a:r>
            <a:endParaRPr lang="en-US" dirty="0">
              <a:solidFill>
                <a:srgbClr val="A6A6A6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201231" y="497403"/>
            <a:ext cx="1435706" cy="121490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A6A6A6"/>
                </a:solidFill>
              </a:rPr>
              <a:t>Floor Plans</a:t>
            </a:r>
          </a:p>
        </p:txBody>
      </p:sp>
      <p:sp>
        <p:nvSpPr>
          <p:cNvPr id="10" name="Oval 9"/>
          <p:cNvSpPr/>
          <p:nvPr/>
        </p:nvSpPr>
        <p:spPr>
          <a:xfrm>
            <a:off x="1100019" y="1463410"/>
            <a:ext cx="1435706" cy="112221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Node Role</a:t>
            </a:r>
            <a:endParaRPr lang="en-US" dirty="0"/>
          </a:p>
        </p:txBody>
      </p:sp>
      <p:cxnSp>
        <p:nvCxnSpPr>
          <p:cNvPr id="5" name="Straight Arrow Connector 4"/>
          <p:cNvCxnSpPr>
            <a:stCxn id="8" idx="4"/>
          </p:cNvCxnSpPr>
          <p:nvPr/>
        </p:nvCxnSpPr>
        <p:spPr>
          <a:xfrm>
            <a:off x="4585673" y="1380883"/>
            <a:ext cx="215742" cy="83799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9" idx="5"/>
          </p:cNvCxnSpPr>
          <p:nvPr/>
        </p:nvCxnSpPr>
        <p:spPr>
          <a:xfrm>
            <a:off x="3426683" y="1534389"/>
            <a:ext cx="724398" cy="68501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535725" y="2087406"/>
            <a:ext cx="1610438" cy="5583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42343" y="2585619"/>
            <a:ext cx="3560893" cy="43131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208757" y="2645749"/>
            <a:ext cx="321792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Roles: visitor/patient/nurse/doctors..</a:t>
            </a:r>
          </a:p>
          <a:p>
            <a:endParaRPr lang="en-US" dirty="0" smtClean="0"/>
          </a:p>
          <a:p>
            <a:r>
              <a:rPr lang="en-US" dirty="0" smtClean="0"/>
              <a:t>Nodes Role affect the node:</a:t>
            </a:r>
          </a:p>
          <a:p>
            <a:r>
              <a:rPr lang="en-US" dirty="0" smtClean="0"/>
              <a:t>-Mobility</a:t>
            </a:r>
          </a:p>
          <a:p>
            <a:r>
              <a:rPr lang="en-US" dirty="0" smtClean="0"/>
              <a:t>-Allowed and restricted destination</a:t>
            </a:r>
          </a:p>
          <a:p>
            <a:r>
              <a:rPr lang="en-US" dirty="0" smtClean="0"/>
              <a:t>-Appearance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7245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316559" cy="85380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146163" y="2219404"/>
            <a:ext cx="2087793" cy="154718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Measuring and Analyzing</a:t>
            </a:r>
            <a:endParaRPr lang="en-US" sz="2000" b="1" dirty="0"/>
          </a:p>
        </p:txBody>
      </p:sp>
      <p:sp>
        <p:nvSpPr>
          <p:cNvPr id="8" name="Oval 7"/>
          <p:cNvSpPr/>
          <p:nvPr/>
        </p:nvSpPr>
        <p:spPr>
          <a:xfrm>
            <a:off x="4472207" y="248504"/>
            <a:ext cx="1435706" cy="121490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A6A6A6"/>
                </a:solidFill>
              </a:rPr>
              <a:t>Traces</a:t>
            </a:r>
            <a:endParaRPr lang="en-US" dirty="0">
              <a:solidFill>
                <a:srgbClr val="A6A6A6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370123" y="248504"/>
            <a:ext cx="1435706" cy="121490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A6A6A6"/>
                </a:solidFill>
              </a:rPr>
              <a:t>Floor Plans</a:t>
            </a:r>
          </a:p>
        </p:txBody>
      </p:sp>
      <p:sp>
        <p:nvSpPr>
          <p:cNvPr id="10" name="Oval 9"/>
          <p:cNvSpPr/>
          <p:nvPr/>
        </p:nvSpPr>
        <p:spPr>
          <a:xfrm>
            <a:off x="387084" y="825114"/>
            <a:ext cx="1435706" cy="121490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A6A6A6"/>
                </a:solidFill>
              </a:rPr>
              <a:t>Node Rule</a:t>
            </a:r>
            <a:endParaRPr lang="en-US" dirty="0">
              <a:solidFill>
                <a:srgbClr val="A6A6A6"/>
              </a:solidFill>
            </a:endParaRPr>
          </a:p>
        </p:txBody>
      </p:sp>
      <p:cxnSp>
        <p:nvCxnSpPr>
          <p:cNvPr id="5" name="Straight Arrow Connector 4"/>
          <p:cNvCxnSpPr>
            <a:stCxn id="8" idx="4"/>
            <a:endCxn id="7" idx="0"/>
          </p:cNvCxnSpPr>
          <p:nvPr/>
        </p:nvCxnSpPr>
        <p:spPr>
          <a:xfrm>
            <a:off x="5190060" y="1463409"/>
            <a:ext cx="0" cy="7559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179711" y="1432567"/>
            <a:ext cx="971370" cy="7868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0" idx="5"/>
          </p:cNvCxnSpPr>
          <p:nvPr/>
        </p:nvCxnSpPr>
        <p:spPr>
          <a:xfrm>
            <a:off x="1612536" y="1862100"/>
            <a:ext cx="2533627" cy="7907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0" y="2321241"/>
            <a:ext cx="2209800" cy="122490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Hospital Information and statistics:</a:t>
            </a:r>
            <a:endParaRPr lang="en-US" dirty="0"/>
          </a:p>
        </p:txBody>
      </p:sp>
      <p:cxnSp>
        <p:nvCxnSpPr>
          <p:cNvPr id="19" name="Straight Arrow Connector 18"/>
          <p:cNvCxnSpPr>
            <a:stCxn id="17" idx="6"/>
            <a:endCxn id="7" idx="1"/>
          </p:cNvCxnSpPr>
          <p:nvPr/>
        </p:nvCxnSpPr>
        <p:spPr>
          <a:xfrm>
            <a:off x="2209800" y="2933693"/>
            <a:ext cx="1936363" cy="593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42343" y="3546145"/>
            <a:ext cx="3002033" cy="335259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Information about :</a:t>
            </a:r>
          </a:p>
          <a:p>
            <a:pPr algn="ctr"/>
            <a:r>
              <a:rPr lang="en-US" sz="2400" dirty="0" smtClean="0"/>
              <a:t>-Providers</a:t>
            </a:r>
          </a:p>
          <a:p>
            <a:pPr algn="ctr"/>
            <a:r>
              <a:rPr lang="en-US" sz="2400" dirty="0" smtClean="0"/>
              <a:t>-Schedules</a:t>
            </a:r>
          </a:p>
          <a:p>
            <a:pPr algn="ctr"/>
            <a:r>
              <a:rPr lang="en-US" sz="2400" dirty="0" smtClean="0"/>
              <a:t>-Number of Patients</a:t>
            </a:r>
          </a:p>
          <a:p>
            <a:pPr algn="ctr"/>
            <a:r>
              <a:rPr lang="en-US" sz="2400" dirty="0" smtClean="0"/>
              <a:t>-Number of Visitors</a:t>
            </a:r>
          </a:p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1809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316559" cy="85380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146163" y="2219404"/>
            <a:ext cx="2087793" cy="154718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Measuring and Analyzing</a:t>
            </a:r>
            <a:endParaRPr lang="en-US" sz="2000" b="1" dirty="0"/>
          </a:p>
        </p:txBody>
      </p:sp>
      <p:sp>
        <p:nvSpPr>
          <p:cNvPr id="8" name="Oval 7"/>
          <p:cNvSpPr/>
          <p:nvPr/>
        </p:nvSpPr>
        <p:spPr>
          <a:xfrm>
            <a:off x="4472207" y="248504"/>
            <a:ext cx="1435706" cy="121490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A6A6A6"/>
                </a:solidFill>
              </a:rPr>
              <a:t>Traces</a:t>
            </a:r>
            <a:endParaRPr lang="en-US" dirty="0">
              <a:solidFill>
                <a:srgbClr val="A6A6A6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578434" y="248504"/>
            <a:ext cx="1435706" cy="121490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A6A6A6"/>
                </a:solidFill>
              </a:rPr>
              <a:t>Floor Plans</a:t>
            </a:r>
          </a:p>
        </p:txBody>
      </p:sp>
      <p:sp>
        <p:nvSpPr>
          <p:cNvPr id="10" name="Oval 9"/>
          <p:cNvSpPr/>
          <p:nvPr/>
        </p:nvSpPr>
        <p:spPr>
          <a:xfrm>
            <a:off x="713128" y="186927"/>
            <a:ext cx="1435706" cy="121490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A6A6A6"/>
                </a:solidFill>
              </a:rPr>
              <a:t>Node Rule</a:t>
            </a:r>
            <a:endParaRPr lang="en-US" dirty="0">
              <a:solidFill>
                <a:srgbClr val="A6A6A6"/>
              </a:solidFill>
            </a:endParaRPr>
          </a:p>
        </p:txBody>
      </p:sp>
      <p:cxnSp>
        <p:nvCxnSpPr>
          <p:cNvPr id="5" name="Straight Arrow Connector 4"/>
          <p:cNvCxnSpPr>
            <a:stCxn id="8" idx="4"/>
            <a:endCxn id="7" idx="0"/>
          </p:cNvCxnSpPr>
          <p:nvPr/>
        </p:nvCxnSpPr>
        <p:spPr>
          <a:xfrm>
            <a:off x="5190060" y="1463409"/>
            <a:ext cx="0" cy="7559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500837" y="1448258"/>
            <a:ext cx="971370" cy="7868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0" idx="5"/>
          </p:cNvCxnSpPr>
          <p:nvPr/>
        </p:nvCxnSpPr>
        <p:spPr>
          <a:xfrm>
            <a:off x="1938580" y="1223913"/>
            <a:ext cx="2266920" cy="11741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789036" y="2202093"/>
            <a:ext cx="2352691" cy="3920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42344" y="3913887"/>
            <a:ext cx="3002032" cy="29848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b="1" dirty="0" smtClean="0"/>
              <a:t>Little Law: </a:t>
            </a:r>
          </a:p>
          <a:p>
            <a:r>
              <a:rPr lang="en-US" sz="1600" dirty="0" smtClean="0"/>
              <a:t>L </a:t>
            </a:r>
            <a:r>
              <a:rPr lang="en-US" sz="1600" dirty="0"/>
              <a:t>=average number of </a:t>
            </a:r>
            <a:r>
              <a:rPr lang="en-US" sz="1600" dirty="0" smtClean="0"/>
              <a:t>nodes in </a:t>
            </a:r>
            <a:r>
              <a:rPr lang="en-US" sz="1600" dirty="0"/>
              <a:t>the queuing system,</a:t>
            </a:r>
          </a:p>
          <a:p>
            <a:r>
              <a:rPr lang="en-US" sz="1600" dirty="0"/>
              <a:t>W = average waiting time in the system for </a:t>
            </a:r>
            <a:r>
              <a:rPr lang="en-US" sz="1600" dirty="0" smtClean="0"/>
              <a:t>a node, </a:t>
            </a:r>
            <a:r>
              <a:rPr lang="en-US" sz="1600" dirty="0"/>
              <a:t>and</a:t>
            </a:r>
          </a:p>
          <a:p>
            <a:r>
              <a:rPr lang="en-US" sz="1600" dirty="0"/>
              <a:t>A =average number of </a:t>
            </a:r>
            <a:r>
              <a:rPr lang="en-US" sz="1600" dirty="0" smtClean="0"/>
              <a:t>nodes arriving </a:t>
            </a:r>
            <a:r>
              <a:rPr lang="en-US" sz="1600" dirty="0"/>
              <a:t>per unit </a:t>
            </a:r>
            <a:r>
              <a:rPr lang="en-US" sz="1600" dirty="0" smtClean="0"/>
              <a:t>time</a:t>
            </a:r>
            <a:r>
              <a:rPr lang="en-US" sz="1600" dirty="0"/>
              <a:t>			</a:t>
            </a:r>
          </a:p>
          <a:p>
            <a:r>
              <a:rPr lang="en-US" sz="1600" dirty="0"/>
              <a:t>L=A.W </a:t>
            </a:r>
          </a:p>
        </p:txBody>
      </p:sp>
      <p:sp>
        <p:nvSpPr>
          <p:cNvPr id="20" name="Oval 19"/>
          <p:cNvSpPr/>
          <p:nvPr/>
        </p:nvSpPr>
        <p:spPr>
          <a:xfrm>
            <a:off x="194743" y="2707126"/>
            <a:ext cx="1751129" cy="1206761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Arrival/ Departure process:</a:t>
            </a:r>
            <a:endParaRPr lang="en-US" dirty="0"/>
          </a:p>
        </p:txBody>
      </p:sp>
      <p:cxnSp>
        <p:nvCxnSpPr>
          <p:cNvPr id="22" name="Straight Arrow Connector 21"/>
          <p:cNvCxnSpPr>
            <a:endCxn id="7" idx="1"/>
          </p:cNvCxnSpPr>
          <p:nvPr/>
        </p:nvCxnSpPr>
        <p:spPr>
          <a:xfrm flipV="1">
            <a:off x="1880454" y="2992997"/>
            <a:ext cx="2265709" cy="1790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42343" y="1402199"/>
            <a:ext cx="2091257" cy="122490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A6A6A6"/>
                </a:solidFill>
              </a:rPr>
              <a:t>Hospital Information and statistics:</a:t>
            </a:r>
            <a:endParaRPr lang="en-US" dirty="0">
              <a:solidFill>
                <a:srgbClr val="A6A6A6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1320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316559" cy="85380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146163" y="2219404"/>
            <a:ext cx="2087793" cy="1547185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51000"/>
                  <a:satMod val="130000"/>
                  <a:alpha val="73000"/>
                </a:schemeClr>
              </a:gs>
              <a:gs pos="80000">
                <a:schemeClr val="accent6">
                  <a:shade val="93000"/>
                  <a:satMod val="130000"/>
                  <a:alpha val="73000"/>
                </a:schemeClr>
              </a:gs>
              <a:gs pos="100000">
                <a:schemeClr val="accent6">
                  <a:shade val="94000"/>
                  <a:satMod val="135000"/>
                  <a:alpha val="73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Measuring and Analyzing</a:t>
            </a:r>
            <a:endParaRPr lang="en-US" sz="2000" b="1" dirty="0"/>
          </a:p>
        </p:txBody>
      </p:sp>
      <p:sp>
        <p:nvSpPr>
          <p:cNvPr id="8" name="Oval 7"/>
          <p:cNvSpPr/>
          <p:nvPr/>
        </p:nvSpPr>
        <p:spPr>
          <a:xfrm>
            <a:off x="1881637" y="855956"/>
            <a:ext cx="1435706" cy="121490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Traces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392002" y="1778092"/>
            <a:ext cx="1435706" cy="121490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Floor Plans</a:t>
            </a:r>
          </a:p>
        </p:txBody>
      </p:sp>
      <p:sp>
        <p:nvSpPr>
          <p:cNvPr id="10" name="Oval 9"/>
          <p:cNvSpPr/>
          <p:nvPr/>
        </p:nvSpPr>
        <p:spPr>
          <a:xfrm>
            <a:off x="387084" y="3413125"/>
            <a:ext cx="1435706" cy="121490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Node Role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1033276" y="4953000"/>
            <a:ext cx="1862324" cy="121490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Arrival/Departure process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7353811" y="1778092"/>
            <a:ext cx="1790189" cy="224248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Mobility Modeling of Hospital</a:t>
            </a:r>
            <a:endParaRPr lang="en-US" dirty="0"/>
          </a:p>
        </p:txBody>
      </p:sp>
      <p:cxnSp>
        <p:nvCxnSpPr>
          <p:cNvPr id="5" name="Straight Arrow Connector 4"/>
          <p:cNvCxnSpPr>
            <a:stCxn id="8" idx="5"/>
          </p:cNvCxnSpPr>
          <p:nvPr/>
        </p:nvCxnSpPr>
        <p:spPr>
          <a:xfrm>
            <a:off x="3107089" y="1892942"/>
            <a:ext cx="1039074" cy="1250785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822790" y="2560163"/>
            <a:ext cx="2323373" cy="691050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0" idx="6"/>
          </p:cNvCxnSpPr>
          <p:nvPr/>
        </p:nvCxnSpPr>
        <p:spPr>
          <a:xfrm flipV="1">
            <a:off x="1822790" y="3413125"/>
            <a:ext cx="2328291" cy="607453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1" idx="7"/>
          </p:cNvCxnSpPr>
          <p:nvPr/>
        </p:nvCxnSpPr>
        <p:spPr>
          <a:xfrm rot="5400000" flipH="1" flipV="1">
            <a:off x="2486446" y="3471202"/>
            <a:ext cx="1796140" cy="1523294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6238874" y="2956545"/>
            <a:ext cx="1114937" cy="0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2715375" y="5643095"/>
            <a:ext cx="1941478" cy="121490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Online Information</a:t>
            </a:r>
            <a:endParaRPr lang="en-US" dirty="0"/>
          </a:p>
        </p:txBody>
      </p:sp>
      <p:cxnSp>
        <p:nvCxnSpPr>
          <p:cNvPr id="19" name="Straight Arrow Connector 18"/>
          <p:cNvCxnSpPr>
            <a:stCxn id="17" idx="0"/>
          </p:cNvCxnSpPr>
          <p:nvPr/>
        </p:nvCxnSpPr>
        <p:spPr>
          <a:xfrm rot="5400000" flipH="1" flipV="1">
            <a:off x="2862796" y="4359729"/>
            <a:ext cx="2106685" cy="460048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0821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Similarity-based “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support group”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formation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Promise: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Disease self-management,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self-efficacy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Targets: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Diabetes, depression, social isolation, elderly care, Alzheimer care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Application: Mobile Health Care</a:t>
            </a:r>
            <a:endParaRPr lang="en-US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welldoc-health-app-01_intr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4983692"/>
            <a:ext cx="3213100" cy="1874308"/>
          </a:xfrm>
          <a:prstGeom prst="rect">
            <a:avLst/>
          </a:prstGeom>
        </p:spPr>
      </p:pic>
      <p:pic>
        <p:nvPicPr>
          <p:cNvPr id="5" name="Picture 4" descr="Mobile-Healt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4572000"/>
            <a:ext cx="33528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What Makes Us Ubiquitously </a:t>
            </a:r>
            <a:r>
              <a:rPr lang="en-US" sz="3200" u="sng" dirty="0" err="1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Sensable</a:t>
            </a:r>
            <a:r>
              <a:rPr lang="en-US" sz="32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?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>
            <a:off x="228600" y="1600200"/>
            <a:ext cx="7086600" cy="4525963"/>
          </a:xfrm>
        </p:spPr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Ubiquity, capability, affordability of sensors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Integration of devices in everyday life</a:t>
            </a:r>
          </a:p>
          <a:p>
            <a:pPr lvl="1"/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Cell phones</a:t>
            </a:r>
            <a:r>
              <a:rPr lang="en-US" dirty="0" smtClean="0">
                <a:latin typeface="Times New Roman"/>
                <a:cs typeface="Times New Roman"/>
              </a:rPr>
              <a:t>, 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networked devices/sensors</a:t>
            </a:r>
            <a:r>
              <a:rPr lang="en-US" dirty="0" smtClean="0">
                <a:latin typeface="Times New Roman"/>
                <a:cs typeface="Times New Roman"/>
              </a:rPr>
              <a:t>, credit cards, social media, 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webcams</a:t>
            </a:r>
            <a:r>
              <a:rPr lang="en-US" dirty="0" smtClean="0">
                <a:latin typeface="Times New Roman"/>
                <a:cs typeface="Times New Roman"/>
              </a:rPr>
              <a:t>, satellites, wearables, grids, meters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Digital breadcrumbs, behavioral signatures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Tight coupling between devices &amp; users</a:t>
            </a:r>
          </a:p>
          <a:p>
            <a:endParaRPr lang="en-US" dirty="0"/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889125" y="59531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21" name="Picture 20" descr="Screen Shot 2015-12-05 at 3.20.58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600" y="1447800"/>
            <a:ext cx="1346200" cy="70131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010400" y="1066800"/>
            <a:ext cx="1998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$5 </a:t>
            </a:r>
            <a:r>
              <a:rPr lang="en-US" dirty="0" err="1" smtClean="0">
                <a:latin typeface="Times New Roman"/>
                <a:cs typeface="Times New Roman"/>
              </a:rPr>
              <a:t>Rasberry</a:t>
            </a:r>
            <a:r>
              <a:rPr lang="en-US" dirty="0" smtClean="0">
                <a:latin typeface="Times New Roman"/>
                <a:cs typeface="Times New Roman"/>
              </a:rPr>
              <a:t> pi zero</a:t>
            </a:r>
            <a:endParaRPr lang="en-US" dirty="0">
              <a:latin typeface="Times New Roman"/>
              <a:cs typeface="Times New Roman"/>
            </a:endParaRPr>
          </a:p>
        </p:txBody>
      </p:sp>
      <p:pic>
        <p:nvPicPr>
          <p:cNvPr id="23" name="Picture 22" descr="Screen Shot 2015-12-06 at 1.41.35 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3800" y="2438400"/>
            <a:ext cx="1149350" cy="14605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7391400" y="2133600"/>
            <a:ext cx="136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$9</a:t>
            </a:r>
            <a:r>
              <a:rPr lang="en-US" baseline="30000" dirty="0" smtClean="0">
                <a:latin typeface="Times New Roman"/>
                <a:cs typeface="Times New Roman"/>
              </a:rPr>
              <a:t>.99</a:t>
            </a:r>
            <a:r>
              <a:rPr lang="en-US" dirty="0" smtClean="0">
                <a:latin typeface="Times New Roman"/>
                <a:cs typeface="Times New Roman"/>
              </a:rPr>
              <a:t> Moto E</a:t>
            </a:r>
            <a:endParaRPr lang="en-US" dirty="0">
              <a:latin typeface="Times New Roman"/>
              <a:cs typeface="Times New Roman"/>
            </a:endParaRPr>
          </a:p>
        </p:txBody>
      </p:sp>
      <p:pic>
        <p:nvPicPr>
          <p:cNvPr id="25" name="Picture 24" descr="credit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3800" y="3886200"/>
            <a:ext cx="1295400" cy="811404"/>
          </a:xfrm>
          <a:prstGeom prst="rect">
            <a:avLst/>
          </a:prstGeom>
        </p:spPr>
      </p:pic>
      <p:pic>
        <p:nvPicPr>
          <p:cNvPr id="26" name="Picture 25" descr="facebook-icon-logo-vector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7600" y="4724400"/>
            <a:ext cx="558800" cy="558800"/>
          </a:xfrm>
          <a:prstGeom prst="rect">
            <a:avLst/>
          </a:prstGeom>
        </p:spPr>
      </p:pic>
      <p:pic>
        <p:nvPicPr>
          <p:cNvPr id="27" name="Picture 26" descr="Twitter_logo_blu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53401" y="4724400"/>
            <a:ext cx="609600" cy="495602"/>
          </a:xfrm>
          <a:prstGeom prst="rect">
            <a:avLst/>
          </a:prstGeom>
        </p:spPr>
      </p:pic>
      <p:pic>
        <p:nvPicPr>
          <p:cNvPr id="28" name="Picture 27" descr="g-plus-logo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7600" y="5257800"/>
            <a:ext cx="647700" cy="647700"/>
          </a:xfrm>
          <a:prstGeom prst="rect">
            <a:avLst/>
          </a:prstGeom>
        </p:spPr>
      </p:pic>
      <p:pic>
        <p:nvPicPr>
          <p:cNvPr id="29" name="Picture 28" descr="insta-logo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53400" y="5257800"/>
            <a:ext cx="609600" cy="628909"/>
          </a:xfrm>
          <a:prstGeom prst="rect">
            <a:avLst/>
          </a:prstGeom>
        </p:spPr>
      </p:pic>
      <p:pic>
        <p:nvPicPr>
          <p:cNvPr id="30" name="Picture 29" descr="Traffic Surveillance Cameras | Digital Cameras-771359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9800" y="4191000"/>
            <a:ext cx="914400" cy="609600"/>
          </a:xfrm>
          <a:prstGeom prst="rect">
            <a:avLst/>
          </a:prstGeom>
        </p:spPr>
      </p:pic>
      <p:pic>
        <p:nvPicPr>
          <p:cNvPr id="31" name="Picture 30" descr="herogeneric.gps-satellite-tracking.725x495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685800"/>
            <a:ext cx="1335425" cy="911773"/>
          </a:xfrm>
          <a:prstGeom prst="rect">
            <a:avLst/>
          </a:prstGeom>
        </p:spPr>
      </p:pic>
      <p:pic>
        <p:nvPicPr>
          <p:cNvPr id="32" name="Picture 31" descr="fitbit-image-simple.b-cssdisabled-png.hf21a52336244c1ae5b88cac5823a5c74.pack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8600" y="3733800"/>
            <a:ext cx="5588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229600" cy="1143000"/>
          </a:xfrm>
        </p:spPr>
        <p:txBody>
          <a:bodyPr/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Application: </a:t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Mobile</a:t>
            </a:r>
            <a:r>
              <a:rPr lang="en-US" sz="40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Education</a:t>
            </a:r>
            <a:endParaRPr lang="en-US" sz="40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286000"/>
            <a:ext cx="8229600" cy="3001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Similarity-aware collaborative group formation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Support groups against bullying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Next generation mobile classroom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olpc_laptops_arriving_4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685800"/>
            <a:ext cx="2165350" cy="1441868"/>
          </a:xfrm>
          <a:prstGeom prst="rect">
            <a:avLst/>
          </a:prstGeom>
        </p:spPr>
      </p:pic>
      <p:pic>
        <p:nvPicPr>
          <p:cNvPr id="5" name="Picture 4" descr="olpc-par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09600"/>
            <a:ext cx="2133600" cy="1600200"/>
          </a:xfrm>
          <a:prstGeom prst="rect">
            <a:avLst/>
          </a:prstGeom>
        </p:spPr>
      </p:pic>
      <p:pic>
        <p:nvPicPr>
          <p:cNvPr id="6" name="Picture 5" descr="ox_olp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4800600"/>
            <a:ext cx="2209800" cy="1671851"/>
          </a:xfrm>
          <a:prstGeom prst="rect">
            <a:avLst/>
          </a:prstGeom>
        </p:spPr>
      </p:pic>
      <p:pic>
        <p:nvPicPr>
          <p:cNvPr id="7" name="Picture 6" descr="piloto_olpc_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0400" y="4724400"/>
            <a:ext cx="2133600" cy="1874520"/>
          </a:xfrm>
          <a:prstGeom prst="rect">
            <a:avLst/>
          </a:prstGeom>
        </p:spPr>
      </p:pic>
      <p:pic>
        <p:nvPicPr>
          <p:cNvPr id="48" name="Picture 5" descr="laptop-100dollar-side-smal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57800" y="4764087"/>
            <a:ext cx="16002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9" name="Group 6"/>
          <p:cNvGrpSpPr>
            <a:grpSpLocks/>
          </p:cNvGrpSpPr>
          <p:nvPr/>
        </p:nvGrpSpPr>
        <p:grpSpPr bwMode="auto">
          <a:xfrm>
            <a:off x="3962400" y="5602287"/>
            <a:ext cx="2895600" cy="1255713"/>
            <a:chOff x="3696" y="2304"/>
            <a:chExt cx="1824" cy="791"/>
          </a:xfrm>
        </p:grpSpPr>
        <p:pic>
          <p:nvPicPr>
            <p:cNvPr id="50" name="Picture 7" descr="laptop-fron-small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888" y="2352"/>
              <a:ext cx="480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" name="Picture 8" descr="laptop-hands-on-small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320" y="2496"/>
              <a:ext cx="432" cy="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" name="Picture 9" descr="laptop-fron-small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040" y="2688"/>
              <a:ext cx="480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" name="Picture 10" descr="laptop-fron-small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696" y="2784"/>
              <a:ext cx="480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4" name="Group 11"/>
            <p:cNvGrpSpPr>
              <a:grpSpLocks/>
            </p:cNvGrpSpPr>
            <p:nvPr/>
          </p:nvGrpSpPr>
          <p:grpSpPr bwMode="auto">
            <a:xfrm rot="-4972499">
              <a:off x="5064" y="2424"/>
              <a:ext cx="336" cy="192"/>
              <a:chOff x="2688" y="912"/>
              <a:chExt cx="576" cy="192"/>
            </a:xfrm>
          </p:grpSpPr>
          <p:sp>
            <p:nvSpPr>
              <p:cNvPr id="67" name="Line 12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Line 13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Line 14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5" name="Group 15"/>
            <p:cNvGrpSpPr>
              <a:grpSpLocks/>
            </p:cNvGrpSpPr>
            <p:nvPr/>
          </p:nvGrpSpPr>
          <p:grpSpPr bwMode="auto">
            <a:xfrm rot="-4972499">
              <a:off x="4368" y="2352"/>
              <a:ext cx="192" cy="96"/>
              <a:chOff x="2688" y="912"/>
              <a:chExt cx="576" cy="192"/>
            </a:xfrm>
          </p:grpSpPr>
          <p:sp>
            <p:nvSpPr>
              <p:cNvPr id="64" name="Line 16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Line 17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Line 18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6" name="Group 19"/>
            <p:cNvGrpSpPr>
              <a:grpSpLocks/>
            </p:cNvGrpSpPr>
            <p:nvPr/>
          </p:nvGrpSpPr>
          <p:grpSpPr bwMode="auto">
            <a:xfrm rot="-4972499">
              <a:off x="4176" y="2880"/>
              <a:ext cx="192" cy="96"/>
              <a:chOff x="2688" y="912"/>
              <a:chExt cx="576" cy="192"/>
            </a:xfrm>
          </p:grpSpPr>
          <p:sp>
            <p:nvSpPr>
              <p:cNvPr id="61" name="Line 20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Line 21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Line 22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7" name="Group 23"/>
            <p:cNvGrpSpPr>
              <a:grpSpLocks/>
            </p:cNvGrpSpPr>
            <p:nvPr/>
          </p:nvGrpSpPr>
          <p:grpSpPr bwMode="auto">
            <a:xfrm rot="-4972499">
              <a:off x="3744" y="2592"/>
              <a:ext cx="192" cy="96"/>
              <a:chOff x="2688" y="912"/>
              <a:chExt cx="576" cy="192"/>
            </a:xfrm>
          </p:grpSpPr>
          <p:sp>
            <p:nvSpPr>
              <p:cNvPr id="58" name="Line 24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Line 25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Line 26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0" name="Group 27"/>
          <p:cNvGrpSpPr>
            <a:grpSpLocks/>
          </p:cNvGrpSpPr>
          <p:nvPr/>
        </p:nvGrpSpPr>
        <p:grpSpPr bwMode="auto">
          <a:xfrm>
            <a:off x="2743200" y="4078287"/>
            <a:ext cx="2438400" cy="1239838"/>
            <a:chOff x="2688" y="1392"/>
            <a:chExt cx="1536" cy="781"/>
          </a:xfrm>
        </p:grpSpPr>
        <p:pic>
          <p:nvPicPr>
            <p:cNvPr id="71" name="Picture 28" descr="laptop-hands-on-small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60" y="1392"/>
              <a:ext cx="432" cy="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" name="Picture 29" descr="laptop-hands-on-small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688" y="1776"/>
              <a:ext cx="288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" name="Picture 30" descr="laptop-100dollar-side-small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888" y="1728"/>
              <a:ext cx="336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4" name="Picture 31" descr="laptop-100dollar-side-small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72" y="1872"/>
              <a:ext cx="432" cy="3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5" name="Group 32"/>
            <p:cNvGrpSpPr>
              <a:grpSpLocks/>
            </p:cNvGrpSpPr>
            <p:nvPr/>
          </p:nvGrpSpPr>
          <p:grpSpPr bwMode="auto">
            <a:xfrm rot="-4972499">
              <a:off x="3446" y="1758"/>
              <a:ext cx="144" cy="96"/>
              <a:chOff x="2688" y="912"/>
              <a:chExt cx="576" cy="192"/>
            </a:xfrm>
          </p:grpSpPr>
          <p:sp>
            <p:nvSpPr>
              <p:cNvPr id="84" name="Line 33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Line 34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Line 35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6" name="Group 36"/>
            <p:cNvGrpSpPr>
              <a:grpSpLocks/>
            </p:cNvGrpSpPr>
            <p:nvPr/>
          </p:nvGrpSpPr>
          <p:grpSpPr bwMode="auto">
            <a:xfrm rot="-2852618">
              <a:off x="2976" y="1824"/>
              <a:ext cx="192" cy="192"/>
              <a:chOff x="2688" y="912"/>
              <a:chExt cx="576" cy="192"/>
            </a:xfrm>
          </p:grpSpPr>
          <p:sp>
            <p:nvSpPr>
              <p:cNvPr id="81" name="Line 37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Line 38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Line 39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7" name="Group 40"/>
            <p:cNvGrpSpPr>
              <a:grpSpLocks/>
            </p:cNvGrpSpPr>
            <p:nvPr/>
          </p:nvGrpSpPr>
          <p:grpSpPr bwMode="auto">
            <a:xfrm rot="-938785">
              <a:off x="3798" y="1635"/>
              <a:ext cx="156" cy="156"/>
              <a:chOff x="2688" y="912"/>
              <a:chExt cx="576" cy="192"/>
            </a:xfrm>
          </p:grpSpPr>
          <p:sp>
            <p:nvSpPr>
              <p:cNvPr id="78" name="Line 41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Line 42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Line 43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pic>
        <p:nvPicPr>
          <p:cNvPr id="87" name="Picture 44" descr="laptop-100-dollars-Kofi-Negroponte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95600" y="5373687"/>
            <a:ext cx="9667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  <p:pic>
        <p:nvPicPr>
          <p:cNvPr id="90135" name="Picture 4" descr="Disaster-hurricane-charle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371600"/>
            <a:ext cx="762000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143000" y="2667000"/>
            <a:ext cx="1395413" cy="1330325"/>
            <a:chOff x="2637" y="2880"/>
            <a:chExt cx="914" cy="882"/>
          </a:xfrm>
        </p:grpSpPr>
        <p:grpSp>
          <p:nvGrpSpPr>
            <p:cNvPr id="90363" name="Group 6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0396" name="Group 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33" name="Object 21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33" name="Image" r:id="rId5" imgW="2488889" imgH="1574048" progId="">
                    <p:embed/>
                  </p:oleObj>
                </a:graphicData>
              </a:graphic>
            </p:graphicFrame>
            <p:grpSp>
              <p:nvGrpSpPr>
                <p:cNvPr id="90398" name="Group 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99" name="Freeform 1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400" name="Freeform 1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401" name="Freeform 1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402" name="Freeform 1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97" name="Text Box 14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64" name="Group 15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0389" name="Group 1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32" name="Object 20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32" name="Image" r:id="rId6" imgW="2488889" imgH="1574048" progId="">
                    <p:embed/>
                  </p:oleObj>
                </a:graphicData>
              </a:graphic>
            </p:graphicFrame>
            <p:grpSp>
              <p:nvGrpSpPr>
                <p:cNvPr id="90391" name="Group 1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92" name="Freeform 1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93" name="Freeform 2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94" name="Freeform 2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95" name="Freeform 2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90" name="Text Box 23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65" name="Group 24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0382" name="Group 25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31" name="Object 19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31" name="Image" r:id="rId7" imgW="2488889" imgH="1574048" progId="">
                    <p:embed/>
                  </p:oleObj>
                </a:graphicData>
              </a:graphic>
            </p:graphicFrame>
            <p:grpSp>
              <p:nvGrpSpPr>
                <p:cNvPr id="90384" name="Group 27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85" name="Freeform 28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6" name="Freeform 29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7" name="Freeform 30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8" name="Freeform 31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83" name="Text Box 32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66" name="Group 33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0375" name="Group 34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30" name="Object 18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30" name="Image" r:id="rId8" imgW="2488889" imgH="1574048" progId="">
                    <p:embed/>
                  </p:oleObj>
                </a:graphicData>
              </a:graphic>
            </p:graphicFrame>
            <p:grpSp>
              <p:nvGrpSpPr>
                <p:cNvPr id="90377" name="Group 36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78" name="Freeform 37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79" name="Freeform 38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0" name="Freeform 39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1" name="Freeform 40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76" name="Text Box 41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67" name="Group 42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0368" name="Group 43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9" name="Object 17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9" name="Image" r:id="rId9" imgW="2488889" imgH="1574048" progId="">
                    <p:embed/>
                  </p:oleObj>
                </a:graphicData>
              </a:graphic>
            </p:graphicFrame>
            <p:grpSp>
              <p:nvGrpSpPr>
                <p:cNvPr id="90370" name="Group 45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71" name="Freeform 46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72" name="Freeform 47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73" name="Freeform 48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74" name="Freeform 49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69" name="Text Box 50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18" name="Group 51"/>
          <p:cNvGrpSpPr>
            <a:grpSpLocks/>
          </p:cNvGrpSpPr>
          <p:nvPr/>
        </p:nvGrpSpPr>
        <p:grpSpPr bwMode="auto">
          <a:xfrm>
            <a:off x="2895600" y="2667000"/>
            <a:ext cx="1395413" cy="1330325"/>
            <a:chOff x="2637" y="2880"/>
            <a:chExt cx="914" cy="882"/>
          </a:xfrm>
        </p:grpSpPr>
        <p:grpSp>
          <p:nvGrpSpPr>
            <p:cNvPr id="90323" name="Group 52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0356" name="Group 53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8" name="Object 16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8" name="Image" r:id="rId10" imgW="2488889" imgH="1574048" progId="">
                    <p:embed/>
                  </p:oleObj>
                </a:graphicData>
              </a:graphic>
            </p:graphicFrame>
            <p:grpSp>
              <p:nvGrpSpPr>
                <p:cNvPr id="90358" name="Group 55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59" name="Freeform 56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60" name="Freeform 57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61" name="Freeform 58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62" name="Freeform 59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57" name="Text Box 60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24" name="Group 61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0349" name="Group 62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7" name="Object 1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7" name="Image" r:id="rId11" imgW="2488889" imgH="1574048" progId="">
                    <p:embed/>
                  </p:oleObj>
                </a:graphicData>
              </a:graphic>
            </p:graphicFrame>
            <p:grpSp>
              <p:nvGrpSpPr>
                <p:cNvPr id="90351" name="Group 64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52" name="Freeform 65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53" name="Freeform 66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54" name="Freeform 67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55" name="Freeform 68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50" name="Text Box 69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25" name="Group 70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0342" name="Group 71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6" name="Object 1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6" name="Image" r:id="rId12" imgW="2488889" imgH="1574048" progId="">
                    <p:embed/>
                  </p:oleObj>
                </a:graphicData>
              </a:graphic>
            </p:graphicFrame>
            <p:grpSp>
              <p:nvGrpSpPr>
                <p:cNvPr id="90344" name="Group 73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45" name="Freeform 74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6" name="Freeform 75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7" name="Freeform 76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8" name="Freeform 77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43" name="Text Box 78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26" name="Group 79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0335" name="Group 80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5" name="Object 1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5" name="Image" r:id="rId13" imgW="2488889" imgH="1574048" progId="">
                    <p:embed/>
                  </p:oleObj>
                </a:graphicData>
              </a:graphic>
            </p:graphicFrame>
            <p:grpSp>
              <p:nvGrpSpPr>
                <p:cNvPr id="90337" name="Group 82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38" name="Freeform 83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39" name="Freeform 84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0" name="Freeform 85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1" name="Freeform 86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36" name="Text Box 87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27" name="Group 88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0328" name="Group 8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4" name="Object 1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4" name="Image" r:id="rId14" imgW="2488889" imgH="1574048" progId="">
                    <p:embed/>
                  </p:oleObj>
                </a:graphicData>
              </a:graphic>
            </p:graphicFrame>
            <p:grpSp>
              <p:nvGrpSpPr>
                <p:cNvPr id="90330" name="Group 9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31" name="Freeform 9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32" name="Freeform 9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33" name="Freeform 9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34" name="Freeform 9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29" name="Text Box 96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0136" name="Group 97"/>
          <p:cNvGrpSpPr>
            <a:grpSpLocks/>
          </p:cNvGrpSpPr>
          <p:nvPr/>
        </p:nvGrpSpPr>
        <p:grpSpPr bwMode="auto">
          <a:xfrm>
            <a:off x="6248400" y="2895600"/>
            <a:ext cx="1395413" cy="1330325"/>
            <a:chOff x="2637" y="2880"/>
            <a:chExt cx="914" cy="882"/>
          </a:xfrm>
        </p:grpSpPr>
        <p:grpSp>
          <p:nvGrpSpPr>
            <p:cNvPr id="90283" name="Group 98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0316" name="Group 9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3" name="Object 11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3" name="Image" r:id="rId15" imgW="2488889" imgH="1574048" progId="">
                    <p:embed/>
                  </p:oleObj>
                </a:graphicData>
              </a:graphic>
            </p:graphicFrame>
            <p:grpSp>
              <p:nvGrpSpPr>
                <p:cNvPr id="90318" name="Group 10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19" name="Freeform 10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20" name="Freeform 10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21" name="Freeform 10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22" name="Freeform 10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17" name="Text Box 106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3" name="Group 107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0309" name="Group 108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2" name="Object 10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2" name="Image" r:id="rId16" imgW="2488889" imgH="1574048" progId="">
                    <p:embed/>
                  </p:oleObj>
                </a:graphicData>
              </a:graphic>
            </p:graphicFrame>
            <p:grpSp>
              <p:nvGrpSpPr>
                <p:cNvPr id="90311" name="Group 110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12" name="Freeform 111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13" name="Freeform 112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14" name="Freeform 113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15" name="Freeform 114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10" name="Text Box 115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85" name="Group 116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4" name="Group 11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1" name="Object 9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1" name="Image" r:id="rId17" imgW="2488889" imgH="1574048" progId="">
                    <p:embed/>
                  </p:oleObj>
                </a:graphicData>
              </a:graphic>
            </p:graphicFrame>
            <p:grpSp>
              <p:nvGrpSpPr>
                <p:cNvPr id="90304" name="Group 11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05" name="Freeform 12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6" name="Freeform 12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7" name="Freeform 12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8" name="Freeform 12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03" name="Text Box 124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86" name="Group 125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0295" name="Group 12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0" name="Object 8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0" name="Image" r:id="rId18" imgW="2488889" imgH="1574048" progId="">
                    <p:embed/>
                  </p:oleObj>
                </a:graphicData>
              </a:graphic>
            </p:graphicFrame>
            <p:grpSp>
              <p:nvGrpSpPr>
                <p:cNvPr id="90297" name="Group 12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98" name="Freeform 12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99" name="Freeform 13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0" name="Freeform 13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1" name="Freeform 13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96" name="Text Box 133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87" name="Group 134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5" name="Group 135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9" name="Object 7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9" name="Image" r:id="rId19" imgW="2488889" imgH="1574048" progId="">
                    <p:embed/>
                  </p:oleObj>
                </a:graphicData>
              </a:graphic>
            </p:graphicFrame>
            <p:grpSp>
              <p:nvGrpSpPr>
                <p:cNvPr id="90290" name="Group 137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91" name="Freeform 138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92" name="Freeform 139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93" name="Freeform 140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94" name="Freeform 141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89" name="Text Box 142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0163" name="Group 143"/>
          <p:cNvGrpSpPr>
            <a:grpSpLocks/>
          </p:cNvGrpSpPr>
          <p:nvPr/>
        </p:nvGrpSpPr>
        <p:grpSpPr bwMode="auto">
          <a:xfrm>
            <a:off x="6705600" y="1524000"/>
            <a:ext cx="1395413" cy="1330325"/>
            <a:chOff x="2637" y="2880"/>
            <a:chExt cx="914" cy="882"/>
          </a:xfrm>
        </p:grpSpPr>
        <p:grpSp>
          <p:nvGrpSpPr>
            <p:cNvPr id="90243" name="Group 144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0276" name="Group 145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8" name="Object 6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8" name="Image" r:id="rId20" imgW="2488889" imgH="1574048" progId="">
                    <p:embed/>
                  </p:oleObj>
                </a:graphicData>
              </a:graphic>
            </p:graphicFrame>
            <p:grpSp>
              <p:nvGrpSpPr>
                <p:cNvPr id="90278" name="Group 147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79" name="Freeform 148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80" name="Freeform 149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81" name="Freeform 150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82" name="Freeform 151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77" name="Text Box 152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44" name="Group 153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0269" name="Group 154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7" name="Object 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7" name="Image" r:id="rId21" imgW="2488889" imgH="1574048" progId="">
                    <p:embed/>
                  </p:oleObj>
                </a:graphicData>
              </a:graphic>
            </p:graphicFrame>
            <p:grpSp>
              <p:nvGrpSpPr>
                <p:cNvPr id="6" name="Group 156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72" name="Freeform 157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73" name="Freeform 158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74" name="Freeform 159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75" name="Freeform 160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70" name="Text Box 161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45" name="Group 162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0262" name="Group 163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6" name="Object 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6" name="Image" r:id="rId22" imgW="2488889" imgH="1574048" progId="">
                    <p:embed/>
                  </p:oleObj>
                </a:graphicData>
              </a:graphic>
            </p:graphicFrame>
            <p:grpSp>
              <p:nvGrpSpPr>
                <p:cNvPr id="90264" name="Group 165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65" name="Freeform 166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6" name="Freeform 167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7" name="Freeform 168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8" name="Freeform 169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63" name="Text Box 170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7" name="Group 171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0255" name="Group 172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5" name="Object 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5" name="Image" r:id="rId23" imgW="2488889" imgH="1574048" progId="">
                    <p:embed/>
                  </p:oleObj>
                </a:graphicData>
              </a:graphic>
            </p:graphicFrame>
            <p:grpSp>
              <p:nvGrpSpPr>
                <p:cNvPr id="8" name="Group 174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58" name="Freeform 175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59" name="Freeform 176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0" name="Freeform 177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1" name="Freeform 178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56" name="Text Box 179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" name="Group 180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0248" name="Group 181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4" name="Object 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4" name="Image" r:id="rId24" imgW="2488889" imgH="1574048" progId="">
                    <p:embed/>
                  </p:oleObj>
                </a:graphicData>
              </a:graphic>
            </p:graphicFrame>
            <p:grpSp>
              <p:nvGrpSpPr>
                <p:cNvPr id="90250" name="Group 183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51" name="Freeform 184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52" name="Freeform 185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53" name="Freeform 186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54" name="Freeform 187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49" name="Text Box 188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0232" name="Group 189"/>
          <p:cNvGrpSpPr>
            <a:grpSpLocks/>
          </p:cNvGrpSpPr>
          <p:nvPr/>
        </p:nvGrpSpPr>
        <p:grpSpPr bwMode="auto">
          <a:xfrm rot="-7714547">
            <a:off x="3488531" y="4817269"/>
            <a:ext cx="611188" cy="730250"/>
            <a:chOff x="4896" y="240"/>
            <a:chExt cx="324" cy="280"/>
          </a:xfrm>
        </p:grpSpPr>
        <p:grpSp>
          <p:nvGrpSpPr>
            <p:cNvPr id="90230" name="Group 190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240" name="Arc 191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41" name="Arc 192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42" name="Arc 193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231" name="Group 194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10" name="Group 195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237" name="Arc 196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38" name="Arc 197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39" name="Arc 198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233" name="Arc 199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34" name="Arc 200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35" name="Arc 201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36" name="Arc 202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46" name="Group 203"/>
          <p:cNvGrpSpPr>
            <a:grpSpLocks/>
          </p:cNvGrpSpPr>
          <p:nvPr/>
        </p:nvGrpSpPr>
        <p:grpSpPr bwMode="auto">
          <a:xfrm>
            <a:off x="4038600" y="5410200"/>
            <a:ext cx="457200" cy="152400"/>
            <a:chOff x="2688" y="912"/>
            <a:chExt cx="576" cy="192"/>
          </a:xfrm>
        </p:grpSpPr>
        <p:sp>
          <p:nvSpPr>
            <p:cNvPr id="90227" name="Line 204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228" name="Line 205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229" name="Line 206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0247" name="Group 207"/>
          <p:cNvGrpSpPr>
            <a:grpSpLocks/>
          </p:cNvGrpSpPr>
          <p:nvPr/>
        </p:nvGrpSpPr>
        <p:grpSpPr bwMode="auto">
          <a:xfrm rot="-7714547">
            <a:off x="2878931" y="4436269"/>
            <a:ext cx="611188" cy="730250"/>
            <a:chOff x="4896" y="240"/>
            <a:chExt cx="324" cy="280"/>
          </a:xfrm>
        </p:grpSpPr>
        <p:grpSp>
          <p:nvGrpSpPr>
            <p:cNvPr id="90214" name="Group 208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224" name="Arc 209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25" name="Arc 210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26" name="Arc 211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215" name="Group 212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216" name="Group 213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221" name="Arc 214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22" name="Arc 215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23" name="Arc 216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217" name="Arc 217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18" name="Arc 218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19" name="Arc 219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20" name="Arc 220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57" name="Group 221"/>
          <p:cNvGrpSpPr>
            <a:grpSpLocks/>
          </p:cNvGrpSpPr>
          <p:nvPr/>
        </p:nvGrpSpPr>
        <p:grpSpPr bwMode="auto">
          <a:xfrm rot="-7714547">
            <a:off x="2193131" y="3979069"/>
            <a:ext cx="611188" cy="730250"/>
            <a:chOff x="4896" y="240"/>
            <a:chExt cx="324" cy="280"/>
          </a:xfrm>
        </p:grpSpPr>
        <p:grpSp>
          <p:nvGrpSpPr>
            <p:cNvPr id="90201" name="Group 222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211" name="Arc 223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12" name="Arc 224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13" name="Arc 225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202" name="Group 226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203" name="Group 227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208" name="Arc 228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09" name="Arc 229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10" name="Arc 230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204" name="Arc 231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05" name="Arc 232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06" name="Arc 233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07" name="Arc 234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71" name="Group 235"/>
          <p:cNvGrpSpPr>
            <a:grpSpLocks/>
          </p:cNvGrpSpPr>
          <p:nvPr/>
        </p:nvGrpSpPr>
        <p:grpSpPr bwMode="auto">
          <a:xfrm rot="-6202335">
            <a:off x="3793331" y="4055269"/>
            <a:ext cx="611188" cy="730250"/>
            <a:chOff x="4896" y="240"/>
            <a:chExt cx="324" cy="280"/>
          </a:xfrm>
        </p:grpSpPr>
        <p:grpSp>
          <p:nvGrpSpPr>
            <p:cNvPr id="90188" name="Group 236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198" name="Arc 237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99" name="Arc 238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00" name="Arc 239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189" name="Group 240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190" name="Group 241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195" name="Arc 242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96" name="Arc 243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97" name="Arc 244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191" name="Arc 245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92" name="Arc 246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93" name="Arc 247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94" name="Arc 248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84" name="Group 249"/>
          <p:cNvGrpSpPr>
            <a:grpSpLocks/>
          </p:cNvGrpSpPr>
          <p:nvPr/>
        </p:nvGrpSpPr>
        <p:grpSpPr bwMode="auto">
          <a:xfrm rot="-2359387">
            <a:off x="4419600" y="4876800"/>
            <a:ext cx="611188" cy="730250"/>
            <a:chOff x="4896" y="240"/>
            <a:chExt cx="324" cy="280"/>
          </a:xfrm>
        </p:grpSpPr>
        <p:grpSp>
          <p:nvGrpSpPr>
            <p:cNvPr id="90175" name="Group 250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185" name="Arc 251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86" name="Arc 252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87" name="Arc 253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176" name="Group 254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177" name="Group 255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182" name="Arc 256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83" name="Arc 257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84" name="Arc 258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178" name="Arc 259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79" name="Arc 260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80" name="Arc 261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81" name="Arc 262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88" name="Group 263"/>
          <p:cNvGrpSpPr>
            <a:grpSpLocks/>
          </p:cNvGrpSpPr>
          <p:nvPr/>
        </p:nvGrpSpPr>
        <p:grpSpPr bwMode="auto">
          <a:xfrm rot="-2359387">
            <a:off x="4953000" y="4267200"/>
            <a:ext cx="611188" cy="730250"/>
            <a:chOff x="4896" y="240"/>
            <a:chExt cx="324" cy="280"/>
          </a:xfrm>
        </p:grpSpPr>
        <p:grpSp>
          <p:nvGrpSpPr>
            <p:cNvPr id="90162" name="Group 264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172" name="Arc 265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73" name="Arc 266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74" name="Arc 267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" name="Group 268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164" name="Group 269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169" name="Arc 270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70" name="Arc 271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71" name="Arc 272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165" name="Arc 273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6" name="Arc 274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7" name="Arc 275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8" name="Arc 276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302" name="Group 277"/>
          <p:cNvGrpSpPr>
            <a:grpSpLocks/>
          </p:cNvGrpSpPr>
          <p:nvPr/>
        </p:nvGrpSpPr>
        <p:grpSpPr bwMode="auto">
          <a:xfrm rot="-2359387">
            <a:off x="5638800" y="3581400"/>
            <a:ext cx="611188" cy="730250"/>
            <a:chOff x="4896" y="240"/>
            <a:chExt cx="324" cy="280"/>
          </a:xfrm>
        </p:grpSpPr>
        <p:grpSp>
          <p:nvGrpSpPr>
            <p:cNvPr id="90149" name="Group 278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159" name="Arc 279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0" name="Arc 280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1" name="Arc 281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150" name="Group 282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151" name="Group 283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156" name="Arc 284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57" name="Arc 285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58" name="Arc 286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152" name="Arc 287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53" name="Arc 288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54" name="Arc 289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55" name="Arc 290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90148" name="Text Box 291"/>
          <p:cNvSpPr txBox="1">
            <a:spLocks noChangeArrowheads="1"/>
          </p:cNvSpPr>
          <p:nvPr/>
        </p:nvSpPr>
        <p:spPr bwMode="auto">
          <a:xfrm>
            <a:off x="914400" y="685800"/>
            <a:ext cx="683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u="sng">
                <a:solidFill>
                  <a:schemeClr val="accent2"/>
                </a:solidFill>
                <a:latin typeface="Times New Roman" pitchFamily="-111" charset="0"/>
                <a:cs typeface="Arial" charset="0"/>
              </a:rPr>
              <a:t>Disaster Relief (Self-Configuring) Networks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Contextual City Safety Maps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Real-time sensed stats for city-wide information on</a:t>
            </a:r>
          </a:p>
          <a:p>
            <a:pPr lvl="1"/>
            <a:r>
              <a:rPr lang="en-US" dirty="0" smtClean="0"/>
              <a:t>Missing children</a:t>
            </a:r>
          </a:p>
          <a:p>
            <a:pPr lvl="1"/>
            <a:r>
              <a:rPr lang="en-US" dirty="0" smtClean="0"/>
              <a:t>Escapees, fugitives &amp; criminals</a:t>
            </a:r>
          </a:p>
          <a:p>
            <a:pPr lvl="1"/>
            <a:r>
              <a:rPr lang="en-US" dirty="0" smtClean="0"/>
              <a:t>Resources needed during emergencies and disasters</a:t>
            </a:r>
          </a:p>
          <a:p>
            <a:r>
              <a:rPr lang="en-US" dirty="0" smtClean="0"/>
              <a:t>Harnessing the power and wisdom of the crowd</a:t>
            </a:r>
          </a:p>
          <a:p>
            <a:pPr lvl="1"/>
            <a:r>
              <a:rPr lang="en-US" dirty="0" smtClean="0"/>
              <a:t>Crowd sourcing for crowd sensing!</a:t>
            </a:r>
          </a:p>
          <a:p>
            <a:pPr lvl="1"/>
            <a:r>
              <a:rPr lang="en-US" dirty="0" smtClean="0"/>
              <a:t>Participatory sensing, </a:t>
            </a:r>
            <a:r>
              <a:rPr lang="en-US" dirty="0" err="1" smtClean="0"/>
              <a:t>deputism</a:t>
            </a:r>
            <a:r>
              <a:rPr lang="en-US" dirty="0" smtClean="0"/>
              <a:t>, citizenry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Ideas on Security &amp; Privacy/Trust</a:t>
            </a:r>
            <a:endParaRPr lang="en-US" u="sng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81600"/>
          </a:xfrm>
        </p:spPr>
        <p:txBody>
          <a:bodyPr/>
          <a:lstStyle/>
          <a:p>
            <a:r>
              <a:rPr lang="en-US" dirty="0" smtClean="0"/>
              <a:t>Context-aware authorization</a:t>
            </a:r>
          </a:p>
          <a:p>
            <a:pPr lvl="1"/>
            <a:r>
              <a:rPr lang="en-US" dirty="0" smtClean="0"/>
              <a:t>Banking, sensitive data, … what is context?</a:t>
            </a:r>
          </a:p>
          <a:p>
            <a:r>
              <a:rPr lang="en-US" dirty="0" smtClean="0"/>
              <a:t>Encounter &amp; location-based trust</a:t>
            </a:r>
          </a:p>
          <a:p>
            <a:pPr lvl="1"/>
            <a:r>
              <a:rPr lang="en-US" dirty="0" smtClean="0"/>
              <a:t>Bootstrap trustworthy p2p </a:t>
            </a:r>
            <a:r>
              <a:rPr lang="en-US" dirty="0" err="1" smtClean="0"/>
              <a:t>comm</a:t>
            </a:r>
            <a:r>
              <a:rPr lang="en-US" dirty="0" smtClean="0"/>
              <a:t>, campus safety,… what is trust?</a:t>
            </a:r>
          </a:p>
          <a:p>
            <a:r>
              <a:rPr lang="en-US" dirty="0" smtClean="0"/>
              <a:t>Role-based data </a:t>
            </a:r>
            <a:r>
              <a:rPr lang="en-US" dirty="0" smtClean="0"/>
              <a:t>vault </a:t>
            </a:r>
            <a:r>
              <a:rPr lang="en-US" dirty="0" smtClean="0"/>
              <a:t>&amp; privacy access</a:t>
            </a:r>
          </a:p>
          <a:p>
            <a:pPr lvl="1"/>
            <a:r>
              <a:rPr lang="en-US" dirty="0" smtClean="0"/>
              <a:t>Law enforcement, .. what is privacy?</a:t>
            </a:r>
          </a:p>
          <a:p>
            <a:r>
              <a:rPr lang="en-US" dirty="0" smtClean="0"/>
              <a:t>Stress-based testing &amp; evaluation</a:t>
            </a:r>
          </a:p>
          <a:p>
            <a:pPr lvl="1"/>
            <a:r>
              <a:rPr lang="en-US" dirty="0" smtClean="0"/>
              <a:t>Many failures are design/operation based and no malicious! … what is a benchmark test?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91440" y="4559852"/>
            <a:ext cx="8961120" cy="1846695"/>
            <a:chOff x="91440" y="4559852"/>
            <a:chExt cx="8961120" cy="1846695"/>
          </a:xfrm>
        </p:grpSpPr>
        <p:grpSp>
          <p:nvGrpSpPr>
            <p:cNvPr id="60" name="Group 59"/>
            <p:cNvGrpSpPr/>
            <p:nvPr/>
          </p:nvGrpSpPr>
          <p:grpSpPr>
            <a:xfrm>
              <a:off x="91440" y="4559852"/>
              <a:ext cx="8961120" cy="1846695"/>
              <a:chOff x="91440" y="4559852"/>
              <a:chExt cx="8961120" cy="1846695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7061374" y="5014669"/>
                <a:ext cx="1889032" cy="879119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Behavioral Modeling</a:t>
                </a:r>
              </a:p>
            </p:txBody>
          </p:sp>
          <p:sp>
            <p:nvSpPr>
              <p:cNvPr id="5" name="Oval 4"/>
              <p:cNvSpPr/>
              <p:nvPr/>
            </p:nvSpPr>
            <p:spPr>
              <a:xfrm>
                <a:off x="3666772" y="5148353"/>
                <a:ext cx="3243731" cy="98955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Scalable Data Mining &amp; 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Computing</a:t>
                </a:r>
                <a:endParaRPr lang="en-US" dirty="0">
                  <a:solidFill>
                    <a:schemeClr val="tx1"/>
                  </a:solidFill>
                  <a:latin typeface="Times New Roman"/>
                  <a:cs typeface="Times New Roman"/>
                </a:endParaRPr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724784" y="4939109"/>
                <a:ext cx="3168295" cy="67132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Mobile </a:t>
                </a:r>
                <a:r>
                  <a: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Measurements &amp; 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Sensing</a:t>
                </a:r>
                <a:endParaRPr lang="en-US" dirty="0">
                  <a:solidFill>
                    <a:schemeClr val="tx1"/>
                  </a:solidFill>
                  <a:latin typeface="Times New Roman"/>
                  <a:ea typeface="ＭＳ Ｐゴシック" pitchFamily="-111" charset="-128"/>
                  <a:cs typeface="Times New Roman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88058" y="4559852"/>
                <a:ext cx="8464502" cy="184396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lg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3326" name="TextBox 18"/>
              <p:cNvSpPr txBox="1">
                <a:spLocks noChangeArrowheads="1"/>
              </p:cNvSpPr>
              <p:nvPr/>
            </p:nvSpPr>
            <p:spPr bwMode="auto">
              <a:xfrm>
                <a:off x="4647435" y="4799612"/>
                <a:ext cx="139555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dirty="0" smtClean="0">
                    <a:latin typeface="Times New Roman" charset="0"/>
                  </a:rPr>
                  <a:t>[</a:t>
                </a:r>
                <a:r>
                  <a:rPr lang="en-US" i="1" dirty="0" err="1" smtClean="0">
                    <a:latin typeface="Times New Roman" charset="0"/>
                  </a:rPr>
                  <a:t>DataPath</a:t>
                </a:r>
                <a:r>
                  <a:rPr lang="en-US" dirty="0" smtClean="0">
                    <a:latin typeface="Times New Roman" charset="0"/>
                  </a:rPr>
                  <a:t>]</a:t>
                </a:r>
                <a:endParaRPr lang="en-US" dirty="0">
                  <a:latin typeface="Times New Roman" charset="0"/>
                </a:endParaRPr>
              </a:p>
            </p:txBody>
          </p:sp>
          <p:sp>
            <p:nvSpPr>
              <p:cNvPr id="13327" name="TextBox 19"/>
              <p:cNvSpPr txBox="1">
                <a:spLocks noChangeArrowheads="1"/>
              </p:cNvSpPr>
              <p:nvPr/>
            </p:nvSpPr>
            <p:spPr bwMode="auto">
              <a:xfrm>
                <a:off x="7363117" y="5915584"/>
                <a:ext cx="1266118" cy="3385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Times New Roman" charset="0"/>
                  </a:rPr>
                  <a:t>[</a:t>
                </a:r>
                <a:r>
                  <a:rPr lang="en-US" i="1" dirty="0">
                    <a:latin typeface="Times New Roman" charset="0"/>
                  </a:rPr>
                  <a:t>Dictate</a:t>
                </a:r>
                <a:r>
                  <a:rPr lang="en-US" dirty="0">
                    <a:latin typeface="Times New Roman" charset="0"/>
                  </a:rPr>
                  <a:t>]</a:t>
                </a:r>
              </a:p>
            </p:txBody>
          </p:sp>
          <p:sp>
            <p:nvSpPr>
              <p:cNvPr id="13332" name="TextBox 25"/>
              <p:cNvSpPr txBox="1">
                <a:spLocks noChangeArrowheads="1"/>
              </p:cNvSpPr>
              <p:nvPr/>
            </p:nvSpPr>
            <p:spPr bwMode="auto">
              <a:xfrm>
                <a:off x="2535238" y="5845836"/>
                <a:ext cx="1065528" cy="2818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latin typeface="Times New Roman" charset="0"/>
                    <a:cs typeface="Times New Roman" charset="0"/>
                  </a:rPr>
                  <a:t>Big Data</a:t>
                </a:r>
              </a:p>
            </p:txBody>
          </p:sp>
          <p:sp>
            <p:nvSpPr>
              <p:cNvPr id="13333" name="TextBox 27"/>
              <p:cNvSpPr txBox="1">
                <a:spLocks noChangeArrowheads="1"/>
              </p:cNvSpPr>
              <p:nvPr/>
            </p:nvSpPr>
            <p:spPr bwMode="auto">
              <a:xfrm>
                <a:off x="4345693" y="6124829"/>
                <a:ext cx="2580527" cy="2817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latin typeface="Times New Roman" charset="0"/>
                    <a:cs typeface="Times New Roman" charset="0"/>
                  </a:rPr>
                  <a:t>Multi-dimensional Analysis</a:t>
                </a:r>
              </a:p>
            </p:txBody>
          </p:sp>
          <p:sp>
            <p:nvSpPr>
              <p:cNvPr id="47" name="Rectangle 46"/>
              <p:cNvSpPr>
                <a:spLocks noChangeArrowheads="1"/>
              </p:cNvSpPr>
              <p:nvPr/>
            </p:nvSpPr>
            <p:spPr bwMode="auto">
              <a:xfrm>
                <a:off x="91440" y="4559852"/>
                <a:ext cx="496618" cy="1843969"/>
              </a:xfrm>
              <a:prstGeom prst="rect">
                <a:avLst/>
              </a:prstGeom>
              <a:noFill/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vert="eaVert" anchor="ctr"/>
              <a:lstStyle/>
              <a:p>
                <a:pPr algn="ctr">
                  <a:defRPr/>
                </a:pPr>
                <a:r>
                  <a:rPr lang="en-US" sz="1600" dirty="0">
                    <a:latin typeface="Times New Roman"/>
                    <a:ea typeface="+mn-ea"/>
                    <a:cs typeface="Times New Roman"/>
                  </a:rPr>
                  <a:t>Enabling Technologies &amp; Data</a:t>
                </a:r>
              </a:p>
            </p:txBody>
          </p:sp>
        </p:grpSp>
        <p:grpSp>
          <p:nvGrpSpPr>
            <p:cNvPr id="13" name="Group 34"/>
            <p:cNvGrpSpPr>
              <a:grpSpLocks/>
            </p:cNvGrpSpPr>
            <p:nvPr/>
          </p:nvGrpSpPr>
          <p:grpSpPr bwMode="auto">
            <a:xfrm rot="1411984" flipV="1">
              <a:off x="3138723" y="5427347"/>
              <a:ext cx="581483" cy="467895"/>
              <a:chOff x="3790950" y="4021860"/>
              <a:chExt cx="593725" cy="510453"/>
            </a:xfrm>
          </p:grpSpPr>
          <p:sp>
            <p:nvSpPr>
              <p:cNvPr id="36" name="Arc 35"/>
              <p:cNvSpPr>
                <a:spLocks noChangeArrowheads="1"/>
              </p:cNvSpPr>
              <p:nvPr/>
            </p:nvSpPr>
            <p:spPr bwMode="auto">
              <a:xfrm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7" name="Arc 36"/>
              <p:cNvSpPr>
                <a:spLocks noChangeArrowheads="1"/>
              </p:cNvSpPr>
              <p:nvPr/>
            </p:nvSpPr>
            <p:spPr bwMode="auto">
              <a:xfrm flipH="1"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4" name="Group 37"/>
            <p:cNvGrpSpPr>
              <a:grpSpLocks/>
            </p:cNvGrpSpPr>
            <p:nvPr/>
          </p:nvGrpSpPr>
          <p:grpSpPr bwMode="auto">
            <a:xfrm flipV="1">
              <a:off x="6835067" y="5566843"/>
              <a:ext cx="581483" cy="467895"/>
              <a:chOff x="3790950" y="4021860"/>
              <a:chExt cx="593725" cy="510453"/>
            </a:xfrm>
          </p:grpSpPr>
          <p:sp>
            <p:nvSpPr>
              <p:cNvPr id="39" name="Arc 38"/>
              <p:cNvSpPr>
                <a:spLocks noChangeArrowheads="1"/>
              </p:cNvSpPr>
              <p:nvPr/>
            </p:nvSpPr>
            <p:spPr bwMode="auto">
              <a:xfrm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0" name="Arc 39"/>
              <p:cNvSpPr>
                <a:spLocks noChangeArrowheads="1"/>
              </p:cNvSpPr>
              <p:nvPr/>
            </p:nvSpPr>
            <p:spPr bwMode="auto">
              <a:xfrm flipH="1"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91440" y="640080"/>
            <a:ext cx="8961120" cy="4565340"/>
            <a:chOff x="91440" y="640080"/>
            <a:chExt cx="8961120" cy="4565340"/>
          </a:xfrm>
        </p:grpSpPr>
        <p:sp>
          <p:nvSpPr>
            <p:cNvPr id="61" name="TextBox 117"/>
            <p:cNvSpPr txBox="1">
              <a:spLocks noChangeArrowheads="1"/>
            </p:cNvSpPr>
            <p:nvPr/>
          </p:nvSpPr>
          <p:spPr bwMode="auto">
            <a:xfrm>
              <a:off x="6985939" y="2567668"/>
              <a:ext cx="1928322" cy="478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 smtClean="0">
                  <a:latin typeface="Times New Roman" charset="0"/>
                  <a:cs typeface="Times New Roman" charset="0"/>
                </a:rPr>
                <a:t>Differential Behavioral Analysis</a:t>
              </a:r>
              <a:endParaRPr lang="en-US" sz="1400" dirty="0">
                <a:latin typeface="Times New Roman" charset="0"/>
                <a:cs typeface="Times New Roman" charset="0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91440" y="640080"/>
              <a:ext cx="8961120" cy="2168800"/>
              <a:chOff x="91440" y="640080"/>
              <a:chExt cx="8961120" cy="21688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1026527" y="1660940"/>
                <a:ext cx="2412367" cy="557986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Education</a:t>
                </a: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893079" y="823961"/>
                <a:ext cx="2616672" cy="693123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Emergency 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 </a:t>
                </a:r>
                <a:r>
                  <a: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management</a:t>
                </a: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588058" y="640080"/>
                <a:ext cx="8464502" cy="215863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lg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3325" name="TextBox 17"/>
              <p:cNvSpPr txBox="1">
                <a:spLocks noChangeArrowheads="1"/>
              </p:cNvSpPr>
              <p:nvPr/>
            </p:nvSpPr>
            <p:spPr bwMode="auto">
              <a:xfrm>
                <a:off x="951091" y="1102954"/>
                <a:ext cx="2866553" cy="535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Times New Roman" charset="0"/>
                  </a:rPr>
                  <a:t>[Customized Collaboration]</a:t>
                </a:r>
              </a:p>
              <a:p>
                <a:r>
                  <a:rPr lang="en-US" sz="1600" dirty="0" smtClean="0">
                    <a:latin typeface="Times New Roman" charset="0"/>
                  </a:rPr>
                  <a:t>[Bullying Support Groups]</a:t>
                </a:r>
                <a:endParaRPr lang="en-US" sz="1600" dirty="0">
                  <a:latin typeface="Times New Roman" charset="0"/>
                </a:endParaRPr>
              </a:p>
            </p:txBody>
          </p:sp>
          <p:sp>
            <p:nvSpPr>
              <p:cNvPr id="49" name="Rectangle 48"/>
              <p:cNvSpPr>
                <a:spLocks noChangeArrowheads="1"/>
              </p:cNvSpPr>
              <p:nvPr/>
            </p:nvSpPr>
            <p:spPr bwMode="auto">
              <a:xfrm>
                <a:off x="91440" y="640080"/>
                <a:ext cx="496618" cy="2168800"/>
              </a:xfrm>
              <a:prstGeom prst="rect">
                <a:avLst/>
              </a:prstGeom>
              <a:noFill/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vert="eaVert" anchor="ctr"/>
              <a:lstStyle/>
              <a:p>
                <a:pPr algn="ctr">
                  <a:defRPr/>
                </a:pPr>
                <a:r>
                  <a:rPr lang="en-US" sz="1600" dirty="0" smtClean="0">
                    <a:latin typeface="Times New Roman"/>
                    <a:ea typeface="+mn-ea"/>
                    <a:cs typeface="Times New Roman"/>
                  </a:rPr>
                  <a:t>Applications</a:t>
                </a:r>
                <a:endParaRPr lang="en-US" sz="1600" dirty="0">
                  <a:latin typeface="Times New Roman"/>
                  <a:ea typeface="+mn-ea"/>
                  <a:cs typeface="Times New Roman"/>
                </a:endParaRPr>
              </a:p>
            </p:txBody>
          </p:sp>
          <p:sp>
            <p:nvSpPr>
              <p:cNvPr id="13342" name="TextBox 65"/>
              <p:cNvSpPr txBox="1">
                <a:spLocks noChangeArrowheads="1"/>
              </p:cNvSpPr>
              <p:nvPr/>
            </p:nvSpPr>
            <p:spPr bwMode="auto">
              <a:xfrm>
                <a:off x="2308932" y="2218926"/>
                <a:ext cx="2014760" cy="4789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 smtClean="0">
                    <a:latin typeface="Times New Roman" charset="0"/>
                    <a:cs typeface="Times New Roman" charset="0"/>
                  </a:rPr>
                  <a:t>Automatic</a:t>
                </a:r>
                <a:r>
                  <a:rPr lang="en-US" sz="1400" dirty="0">
                    <a:latin typeface="Times New Roman" charset="0"/>
                    <a:cs typeface="Times New Roman" charset="0"/>
                  </a:rPr>
                  <a:t> </a:t>
                </a:r>
                <a:r>
                  <a:rPr lang="en-US" sz="1400" dirty="0" smtClean="0">
                    <a:latin typeface="Times New Roman" charset="0"/>
                    <a:cs typeface="Times New Roman" charset="0"/>
                  </a:rPr>
                  <a:t>Community Formation</a:t>
                </a:r>
                <a:endParaRPr lang="en-US" sz="1400" dirty="0">
                  <a:latin typeface="Times New Roman" charset="0"/>
                  <a:cs typeface="Times New Roman" charset="0"/>
                </a:endParaRPr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6156147" y="1033206"/>
                <a:ext cx="2263068" cy="61003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Security</a:t>
                </a:r>
                <a:endParaRPr lang="en-US" dirty="0">
                  <a:solidFill>
                    <a:schemeClr val="tx1"/>
                  </a:solidFill>
                  <a:latin typeface="Times New Roman"/>
                  <a:ea typeface="ＭＳ Ｐゴシック" pitchFamily="-111" charset="-128"/>
                  <a:cs typeface="Times New Roman"/>
                </a:endParaRPr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4496564" y="1312199"/>
                <a:ext cx="3017424" cy="76723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Health Care</a:t>
                </a:r>
                <a:endParaRPr lang="en-US" dirty="0">
                  <a:solidFill>
                    <a:schemeClr val="tx1"/>
                  </a:solidFill>
                  <a:latin typeface="Times New Roman"/>
                  <a:ea typeface="ＭＳ Ｐゴシック" pitchFamily="-111" charset="-128"/>
                  <a:cs typeface="Times New Roman"/>
                </a:endParaRPr>
              </a:p>
            </p:txBody>
          </p:sp>
          <p:sp>
            <p:nvSpPr>
              <p:cNvPr id="65" name="TextBox 17"/>
              <p:cNvSpPr txBox="1">
                <a:spLocks noChangeArrowheads="1"/>
              </p:cNvSpPr>
              <p:nvPr/>
            </p:nvSpPr>
            <p:spPr bwMode="auto">
              <a:xfrm>
                <a:off x="4572000" y="2023631"/>
                <a:ext cx="3168295" cy="535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Times New Roman" charset="0"/>
                  </a:rPr>
                  <a:t>[Support Group Formation for:</a:t>
                </a:r>
              </a:p>
              <a:p>
                <a:r>
                  <a:rPr lang="en-US" sz="1600" dirty="0" smtClean="0">
                    <a:latin typeface="Times New Roman" charset="0"/>
                  </a:rPr>
                  <a:t>Depression, Frailty, Alzheimer]</a:t>
                </a:r>
                <a:endParaRPr lang="en-US" sz="1600" dirty="0">
                  <a:latin typeface="Times New Roman" charset="0"/>
                </a:endParaRPr>
              </a:p>
            </p:txBody>
          </p:sp>
        </p:grpSp>
        <p:grpSp>
          <p:nvGrpSpPr>
            <p:cNvPr id="19" name="Group 88"/>
            <p:cNvGrpSpPr>
              <a:grpSpLocks/>
            </p:cNvGrpSpPr>
            <p:nvPr/>
          </p:nvGrpSpPr>
          <p:grpSpPr bwMode="auto">
            <a:xfrm rot="5400000" flipH="1">
              <a:off x="1670033" y="2366524"/>
              <a:ext cx="943055" cy="787357"/>
              <a:chOff x="3790950" y="4021859"/>
              <a:chExt cx="593728" cy="510454"/>
            </a:xfrm>
          </p:grpSpPr>
          <p:sp>
            <p:nvSpPr>
              <p:cNvPr id="90" name="Arc 89"/>
              <p:cNvSpPr>
                <a:spLocks noChangeArrowheads="1"/>
              </p:cNvSpPr>
              <p:nvPr/>
            </p:nvSpPr>
            <p:spPr bwMode="auto">
              <a:xfrm>
                <a:off x="3790950" y="4021859"/>
                <a:ext cx="593728" cy="510454"/>
              </a:xfrm>
              <a:custGeom>
                <a:avLst/>
                <a:gdLst>
                  <a:gd name="T0" fmla="*/ 296864 w 593728"/>
                  <a:gd name="T1" fmla="*/ 0 h 510454"/>
                  <a:gd name="T2" fmla="*/ 296864 w 593728"/>
                  <a:gd name="T3" fmla="*/ 255227 h 510454"/>
                  <a:gd name="T4" fmla="*/ 593728 w 593728"/>
                  <a:gd name="T5" fmla="*/ 255227 h 510454"/>
                  <a:gd name="T6" fmla="*/ 2 60000 65536"/>
                  <a:gd name="T7" fmla="*/ 2 60000 65536"/>
                  <a:gd name="T8" fmla="*/ 1 60000 65536"/>
                  <a:gd name="T9" fmla="*/ 296864 w 593728"/>
                  <a:gd name="T10" fmla="*/ 0 h 510454"/>
                  <a:gd name="T11" fmla="*/ 593728 w 593728"/>
                  <a:gd name="T12" fmla="*/ 255227 h 5104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8" h="510454" stroke="0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  <a:lnTo>
                      <a:pt x="296864" y="255227"/>
                    </a:lnTo>
                    <a:close/>
                  </a:path>
                  <a:path w="593728" h="510454" fill="none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91" name="Arc 90"/>
              <p:cNvSpPr>
                <a:spLocks noChangeArrowheads="1"/>
              </p:cNvSpPr>
              <p:nvPr/>
            </p:nvSpPr>
            <p:spPr bwMode="auto">
              <a:xfrm flipH="1">
                <a:off x="3790950" y="4021859"/>
                <a:ext cx="593728" cy="510454"/>
              </a:xfrm>
              <a:custGeom>
                <a:avLst/>
                <a:gdLst>
                  <a:gd name="T0" fmla="*/ 296864 w 593728"/>
                  <a:gd name="T1" fmla="*/ 0 h 510454"/>
                  <a:gd name="T2" fmla="*/ 296864 w 593728"/>
                  <a:gd name="T3" fmla="*/ 255227 h 510454"/>
                  <a:gd name="T4" fmla="*/ 593728 w 593728"/>
                  <a:gd name="T5" fmla="*/ 255227 h 510454"/>
                  <a:gd name="T6" fmla="*/ 2 60000 65536"/>
                  <a:gd name="T7" fmla="*/ 2 60000 65536"/>
                  <a:gd name="T8" fmla="*/ 1 60000 65536"/>
                  <a:gd name="T9" fmla="*/ 296864 w 593728"/>
                  <a:gd name="T10" fmla="*/ 0 h 510454"/>
                  <a:gd name="T11" fmla="*/ 593728 w 593728"/>
                  <a:gd name="T12" fmla="*/ 255227 h 5104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8" h="510454" stroke="0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  <a:lnTo>
                      <a:pt x="296864" y="255227"/>
                    </a:lnTo>
                    <a:close/>
                  </a:path>
                  <a:path w="593728" h="510454" fill="none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19" name="Freeform 118"/>
            <p:cNvSpPr>
              <a:spLocks noChangeArrowheads="1"/>
            </p:cNvSpPr>
            <p:nvPr/>
          </p:nvSpPr>
          <p:spPr bwMode="auto">
            <a:xfrm>
              <a:off x="2233496" y="1870185"/>
              <a:ext cx="2338503" cy="1354279"/>
            </a:xfrm>
            <a:custGeom>
              <a:avLst/>
              <a:gdLst>
                <a:gd name="T0" fmla="*/ 0 w 754008"/>
                <a:gd name="T1" fmla="*/ 793750 h 793788"/>
                <a:gd name="T2" fmla="*/ 248844 w 754008"/>
                <a:gd name="T3" fmla="*/ 568854 h 793788"/>
                <a:gd name="T4" fmla="*/ 497689 w 754008"/>
                <a:gd name="T5" fmla="*/ 529167 h 793788"/>
                <a:gd name="T6" fmla="*/ 746533 w 754008"/>
                <a:gd name="T7" fmla="*/ 0 h 7937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54008"/>
                <a:gd name="T13" fmla="*/ 0 h 793788"/>
                <a:gd name="T14" fmla="*/ 754008 w 754008"/>
                <a:gd name="T15" fmla="*/ 793788 h 7937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54008" h="793788">
                  <a:moveTo>
                    <a:pt x="0" y="793788"/>
                  </a:moveTo>
                  <a:cubicBezTo>
                    <a:pt x="83778" y="703384"/>
                    <a:pt x="167557" y="612980"/>
                    <a:pt x="251336" y="568881"/>
                  </a:cubicBezTo>
                  <a:cubicBezTo>
                    <a:pt x="335115" y="524782"/>
                    <a:pt x="418893" y="624005"/>
                    <a:pt x="502672" y="529192"/>
                  </a:cubicBezTo>
                  <a:cubicBezTo>
                    <a:pt x="586451" y="434379"/>
                    <a:pt x="754008" y="0"/>
                    <a:pt x="754008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dash"/>
              <a:miter lim="800000"/>
              <a:headEnd/>
              <a:tailEnd type="stealth" w="lg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66995" y="1946274"/>
              <a:ext cx="2256210" cy="3259146"/>
            </a:xfrm>
            <a:custGeom>
              <a:avLst/>
              <a:gdLst>
                <a:gd name="connsiteX0" fmla="*/ 0 w 2279073"/>
                <a:gd name="connsiteY0" fmla="*/ 3560618 h 3560618"/>
                <a:gd name="connsiteX1" fmla="*/ 1136073 w 2279073"/>
                <a:gd name="connsiteY1" fmla="*/ 2064328 h 3560618"/>
                <a:gd name="connsiteX2" fmla="*/ 1371600 w 2279073"/>
                <a:gd name="connsiteY2" fmla="*/ 1801091 h 3560618"/>
                <a:gd name="connsiteX3" fmla="*/ 2244437 w 2279073"/>
                <a:gd name="connsiteY3" fmla="*/ 1080655 h 3560618"/>
                <a:gd name="connsiteX4" fmla="*/ 1163782 w 2279073"/>
                <a:gd name="connsiteY4" fmla="*/ 0 h 356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9073" h="3560618">
                  <a:moveTo>
                    <a:pt x="0" y="3560618"/>
                  </a:moveTo>
                  <a:lnTo>
                    <a:pt x="1136073" y="2064328"/>
                  </a:lnTo>
                  <a:cubicBezTo>
                    <a:pt x="1364673" y="1771074"/>
                    <a:pt x="1186873" y="1965037"/>
                    <a:pt x="1371600" y="1801091"/>
                  </a:cubicBezTo>
                  <a:cubicBezTo>
                    <a:pt x="1556327" y="1637146"/>
                    <a:pt x="2279073" y="1380837"/>
                    <a:pt x="2244437" y="1080655"/>
                  </a:cubicBezTo>
                  <a:cubicBezTo>
                    <a:pt x="2209801" y="780473"/>
                    <a:pt x="1686791" y="390236"/>
                    <a:pt x="1163782" y="0"/>
                  </a:cubicBezTo>
                </a:path>
              </a:pathLst>
            </a:custGeom>
            <a:ln w="12700">
              <a:solidFill>
                <a:schemeClr val="tx1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1440" y="2787084"/>
            <a:ext cx="8961120" cy="2250339"/>
            <a:chOff x="91440" y="2787084"/>
            <a:chExt cx="8961120" cy="2250339"/>
          </a:xfrm>
        </p:grpSpPr>
        <p:sp>
          <p:nvSpPr>
            <p:cNvPr id="13337" name="TextBox 45"/>
            <p:cNvSpPr txBox="1">
              <a:spLocks noChangeArrowheads="1"/>
            </p:cNvSpPr>
            <p:nvPr/>
          </p:nvSpPr>
          <p:spPr bwMode="auto">
            <a:xfrm>
              <a:off x="6723486" y="4320093"/>
              <a:ext cx="1349982" cy="479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dirty="0">
                  <a:latin typeface="Times New Roman" charset="0"/>
                  <a:cs typeface="Times New Roman" charset="0"/>
                </a:rPr>
                <a:t>Model-informed </a:t>
              </a:r>
            </a:p>
            <a:p>
              <a:pPr algn="ctr"/>
              <a:r>
                <a:rPr lang="en-US" sz="1400" dirty="0">
                  <a:latin typeface="Times New Roman" charset="0"/>
                  <a:cs typeface="Times New Roman" charset="0"/>
                </a:rPr>
                <a:t>Design</a:t>
              </a:r>
            </a:p>
          </p:txBody>
        </p:sp>
        <p:grpSp>
          <p:nvGrpSpPr>
            <p:cNvPr id="18" name="Group 40"/>
            <p:cNvGrpSpPr>
              <a:grpSpLocks/>
            </p:cNvGrpSpPr>
            <p:nvPr/>
          </p:nvGrpSpPr>
          <p:grpSpPr bwMode="auto">
            <a:xfrm rot="5400000" flipH="1">
              <a:off x="7524098" y="4408724"/>
              <a:ext cx="710560" cy="501332"/>
              <a:chOff x="3790950" y="4021860"/>
              <a:chExt cx="593725" cy="510453"/>
            </a:xfrm>
          </p:grpSpPr>
          <p:sp>
            <p:nvSpPr>
              <p:cNvPr id="42" name="Arc 41"/>
              <p:cNvSpPr>
                <a:spLocks noChangeArrowheads="1"/>
              </p:cNvSpPr>
              <p:nvPr/>
            </p:nvSpPr>
            <p:spPr bwMode="auto">
              <a:xfrm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3" name="Arc 42"/>
              <p:cNvSpPr>
                <a:spLocks noChangeArrowheads="1"/>
              </p:cNvSpPr>
              <p:nvPr/>
            </p:nvSpPr>
            <p:spPr bwMode="auto">
              <a:xfrm flipH="1"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91440" y="2787084"/>
              <a:ext cx="8961120" cy="2250339"/>
              <a:chOff x="91440" y="2787084"/>
              <a:chExt cx="8961120" cy="2250339"/>
            </a:xfrm>
          </p:grpSpPr>
          <p:sp>
            <p:nvSpPr>
              <p:cNvPr id="13346" name="TextBox 91"/>
              <p:cNvSpPr txBox="1">
                <a:spLocks noChangeArrowheads="1"/>
              </p:cNvSpPr>
              <p:nvPr/>
            </p:nvSpPr>
            <p:spPr bwMode="auto">
              <a:xfrm>
                <a:off x="800220" y="4311374"/>
                <a:ext cx="1253688" cy="4780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>
                    <a:latin typeface="Times New Roman" charset="0"/>
                    <a:cs typeface="Times New Roman" charset="0"/>
                  </a:rPr>
                  <a:t>Participatory</a:t>
                </a:r>
              </a:p>
              <a:p>
                <a:pPr algn="ctr"/>
                <a:r>
                  <a:rPr lang="en-US" sz="1400" dirty="0">
                    <a:latin typeface="Times New Roman" charset="0"/>
                    <a:cs typeface="Times New Roman" charset="0"/>
                  </a:rPr>
                  <a:t>Sensing</a:t>
                </a:r>
              </a:p>
            </p:txBody>
          </p:sp>
          <p:sp>
            <p:nvSpPr>
              <p:cNvPr id="63" name="Freeform 62"/>
              <p:cNvSpPr>
                <a:spLocks noChangeArrowheads="1"/>
              </p:cNvSpPr>
              <p:nvPr/>
            </p:nvSpPr>
            <p:spPr bwMode="auto">
              <a:xfrm rot="5400000" flipH="1">
                <a:off x="738252" y="4267969"/>
                <a:ext cx="1255469" cy="226307"/>
              </a:xfrm>
              <a:custGeom>
                <a:avLst/>
                <a:gdLst>
                  <a:gd name="T0" fmla="*/ 2134300 w 2156198"/>
                  <a:gd name="T1" fmla="*/ 357716 h 535807"/>
                  <a:gd name="T2" fmla="*/ 1152260 w 2156198"/>
                  <a:gd name="T3" fmla="*/ 476956 h 535807"/>
                  <a:gd name="T4" fmla="*/ 0 w 2156198"/>
                  <a:gd name="T5" fmla="*/ 0 h 535807"/>
                  <a:gd name="T6" fmla="*/ 0 60000 65536"/>
                  <a:gd name="T7" fmla="*/ 0 60000 65536"/>
                  <a:gd name="T8" fmla="*/ 0 60000 65536"/>
                  <a:gd name="T9" fmla="*/ 0 w 2156198"/>
                  <a:gd name="T10" fmla="*/ 0 h 535807"/>
                  <a:gd name="T11" fmla="*/ 2156198 w 2156198"/>
                  <a:gd name="T12" fmla="*/ 535807 h 53580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6198" h="535807">
                    <a:moveTo>
                      <a:pt x="2156198" y="357204"/>
                    </a:moveTo>
                    <a:cubicBezTo>
                      <a:pt x="1839823" y="446505"/>
                      <a:pt x="1523448" y="535807"/>
                      <a:pt x="1164082" y="476273"/>
                    </a:cubicBezTo>
                    <a:cubicBezTo>
                      <a:pt x="804716" y="416739"/>
                      <a:pt x="178581" y="68354"/>
                      <a:pt x="0" y="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lg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cxnSp>
            <p:nvCxnSpPr>
              <p:cNvPr id="73" name="Curved Connector 72"/>
              <p:cNvCxnSpPr>
                <a:endCxn id="9" idx="7"/>
              </p:cNvCxnSpPr>
              <p:nvPr/>
            </p:nvCxnSpPr>
            <p:spPr>
              <a:xfrm rot="5400000">
                <a:off x="3431120" y="3821109"/>
                <a:ext cx="1214286" cy="1218342"/>
              </a:xfrm>
              <a:prstGeom prst="curvedConnector3">
                <a:avLst>
                  <a:gd name="adj1" fmla="val 50000"/>
                </a:avLst>
              </a:prstGeom>
              <a:ln w="12700">
                <a:solidFill>
                  <a:schemeClr val="tx1"/>
                </a:solidFill>
                <a:prstDash val="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Group 65"/>
              <p:cNvGrpSpPr/>
              <p:nvPr/>
            </p:nvGrpSpPr>
            <p:grpSpPr>
              <a:xfrm>
                <a:off x="91440" y="2787084"/>
                <a:ext cx="8961120" cy="1772768"/>
                <a:chOff x="91440" y="2787084"/>
                <a:chExt cx="8961120" cy="1772768"/>
              </a:xfrm>
            </p:grpSpPr>
            <p:sp>
              <p:nvSpPr>
                <p:cNvPr id="10" name="Oval 9"/>
                <p:cNvSpPr/>
                <p:nvPr/>
              </p:nvSpPr>
              <p:spPr>
                <a:xfrm>
                  <a:off x="704354" y="3228823"/>
                  <a:ext cx="3264161" cy="575423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dirty="0" smtClean="0">
                      <a:solidFill>
                        <a:schemeClr val="tx1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Behavior-based </a:t>
                  </a:r>
                  <a:r>
                    <a:rPr lang="en-US" dirty="0">
                      <a:solidFill>
                        <a:schemeClr val="tx1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Networking</a:t>
                  </a:r>
                </a:p>
              </p:txBody>
            </p:sp>
            <p:sp>
              <p:nvSpPr>
                <p:cNvPr id="11" name="Oval 10"/>
                <p:cNvSpPr/>
                <p:nvPr/>
              </p:nvSpPr>
              <p:spPr>
                <a:xfrm>
                  <a:off x="4119386" y="3195402"/>
                  <a:ext cx="1659583" cy="640813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dirty="0" smtClean="0">
                      <a:solidFill>
                        <a:schemeClr val="tx1"/>
                      </a:solidFill>
                      <a:latin typeface="Times New Roman"/>
                      <a:ea typeface="ＭＳ Ｐゴシック" pitchFamily="-111" charset="-128"/>
                      <a:cs typeface="Times New Roman"/>
                    </a:rPr>
                    <a:t>Privacy</a:t>
                  </a:r>
                  <a:endPara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endParaRPr>
                </a:p>
              </p:txBody>
            </p:sp>
            <p:sp>
              <p:nvSpPr>
                <p:cNvPr id="16" name="Rectangle 15"/>
                <p:cNvSpPr/>
                <p:nvPr/>
              </p:nvSpPr>
              <p:spPr>
                <a:xfrm>
                  <a:off x="588058" y="2808880"/>
                  <a:ext cx="8464502" cy="1750972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3329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724784" y="2916409"/>
                  <a:ext cx="1222686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dirty="0" smtClean="0">
                      <a:latin typeface="Times New Roman" charset="0"/>
                    </a:rPr>
                    <a:t>[</a:t>
                  </a:r>
                  <a:r>
                    <a:rPr lang="en-US" i="1" dirty="0" err="1" smtClean="0">
                      <a:latin typeface="Times New Roman" charset="0"/>
                    </a:rPr>
                    <a:t>i</a:t>
                  </a:r>
                  <a:r>
                    <a:rPr lang="en-US" i="1" dirty="0" smtClean="0">
                      <a:latin typeface="Times New Roman" charset="0"/>
                    </a:rPr>
                    <a:t>-cast</a:t>
                  </a:r>
                  <a:r>
                    <a:rPr lang="en-US" dirty="0">
                      <a:latin typeface="Times New Roman" charset="0"/>
                    </a:rPr>
                    <a:t>]</a:t>
                  </a:r>
                </a:p>
              </p:txBody>
            </p:sp>
            <p:sp>
              <p:nvSpPr>
                <p:cNvPr id="48" name="Rectangle 47"/>
                <p:cNvSpPr>
                  <a:spLocks noChangeArrowheads="1"/>
                </p:cNvSpPr>
                <p:nvPr/>
              </p:nvSpPr>
              <p:spPr bwMode="auto">
                <a:xfrm>
                  <a:off x="91440" y="2787084"/>
                  <a:ext cx="496618" cy="1772768"/>
                </a:xfrm>
                <a:prstGeom prst="rect">
                  <a:avLst/>
                </a:prstGeom>
                <a:noFill/>
                <a:ln w="9525">
                  <a:solidFill>
                    <a:srgbClr val="4A7EBB"/>
                  </a:solidFill>
                  <a:miter lim="800000"/>
                  <a:headEnd/>
                  <a:tailEnd/>
                </a:ln>
                <a:effectLst>
                  <a:outerShdw dist="23000" dir="5400000" rotWithShape="0">
                    <a:srgbClr val="808080">
                      <a:alpha val="34999"/>
                    </a:srgbClr>
                  </a:outerShdw>
                </a:effectLst>
              </p:spPr>
              <p:txBody>
                <a:bodyPr vert="eaVert" anchor="ctr"/>
                <a:lstStyle/>
                <a:p>
                  <a:pPr algn="ctr">
                    <a:defRPr/>
                  </a:pPr>
                  <a:r>
                    <a:rPr lang="en-US" sz="1600" dirty="0">
                      <a:latin typeface="Times New Roman"/>
                      <a:ea typeface="+mn-ea"/>
                      <a:cs typeface="Times New Roman"/>
                    </a:rPr>
                    <a:t>Behavior-based Networking</a:t>
                  </a:r>
                </a:p>
              </p:txBody>
            </p:sp>
            <p:grpSp>
              <p:nvGrpSpPr>
                <p:cNvPr id="2" name="Group 84"/>
                <p:cNvGrpSpPr>
                  <a:grpSpLocks/>
                </p:cNvGrpSpPr>
                <p:nvPr/>
              </p:nvGrpSpPr>
              <p:grpSpPr bwMode="auto">
                <a:xfrm rot="2020523" flipH="1">
                  <a:off x="5773070" y="3321124"/>
                  <a:ext cx="407042" cy="546390"/>
                  <a:chOff x="3790945" y="4021860"/>
                  <a:chExt cx="593730" cy="510483"/>
                </a:xfrm>
              </p:grpSpPr>
              <p:sp>
                <p:nvSpPr>
                  <p:cNvPr id="86" name="Arc 85"/>
                  <p:cNvSpPr>
                    <a:spLocks noChangeArrowheads="1"/>
                  </p:cNvSpPr>
                  <p:nvPr/>
                </p:nvSpPr>
                <p:spPr bwMode="auto">
                  <a:xfrm>
                    <a:off x="3790945" y="4021887"/>
                    <a:ext cx="593724" cy="510456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 type="stealth" w="lg" len="med"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87" name="Arc 86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3790950" y="4021860"/>
                    <a:ext cx="593725" cy="510453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</p:grpSp>
            <p:sp>
              <p:nvSpPr>
                <p:cNvPr id="13344" name="TextBox 87"/>
                <p:cNvSpPr txBox="1">
                  <a:spLocks noChangeArrowheads="1"/>
                </p:cNvSpPr>
                <p:nvPr/>
              </p:nvSpPr>
              <p:spPr bwMode="auto">
                <a:xfrm>
                  <a:off x="3365030" y="2846661"/>
                  <a:ext cx="1390272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Trust Advisers</a:t>
                  </a:r>
                  <a:endParaRPr lang="en-US" sz="1400" dirty="0">
                    <a:latin typeface="Times New Roman" charset="0"/>
                    <a:cs typeface="Times New Roman" charset="0"/>
                  </a:endParaRPr>
                </a:p>
              </p:txBody>
            </p:sp>
            <p:sp>
              <p:nvSpPr>
                <p:cNvPr id="13347" name="TextBox 95"/>
                <p:cNvSpPr txBox="1">
                  <a:spLocks noChangeArrowheads="1"/>
                </p:cNvSpPr>
                <p:nvPr/>
              </p:nvSpPr>
              <p:spPr bwMode="auto">
                <a:xfrm>
                  <a:off x="4345693" y="3892885"/>
                  <a:ext cx="1040383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Data </a:t>
                  </a:r>
                  <a:r>
                    <a:rPr lang="en-US" sz="1400" dirty="0">
                      <a:latin typeface="Times New Roman" charset="0"/>
                      <a:cs typeface="Times New Roman" charset="0"/>
                    </a:rPr>
                    <a:t>Vault</a:t>
                  </a:r>
                </a:p>
              </p:txBody>
            </p:sp>
            <p:sp>
              <p:nvSpPr>
                <p:cNvPr id="64" name="TextBox 95"/>
                <p:cNvSpPr txBox="1">
                  <a:spLocks noChangeArrowheads="1"/>
                </p:cNvSpPr>
                <p:nvPr/>
              </p:nvSpPr>
              <p:spPr bwMode="auto">
                <a:xfrm>
                  <a:off x="2233496" y="4032381"/>
                  <a:ext cx="1961325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Opportunistic Networks</a:t>
                  </a:r>
                  <a:endParaRPr lang="en-US" sz="1400" dirty="0">
                    <a:latin typeface="Times New Roman" charset="0"/>
                    <a:cs typeface="Times New Roman" charset="0"/>
                  </a:endParaRPr>
                </a:p>
              </p:txBody>
            </p:sp>
            <p:grpSp>
              <p:nvGrpSpPr>
                <p:cNvPr id="3" name="Group 84"/>
                <p:cNvGrpSpPr>
                  <a:grpSpLocks/>
                </p:cNvGrpSpPr>
                <p:nvPr/>
              </p:nvGrpSpPr>
              <p:grpSpPr bwMode="auto">
                <a:xfrm rot="21129027">
                  <a:off x="3765139" y="3060984"/>
                  <a:ext cx="654840" cy="546390"/>
                  <a:chOff x="3790945" y="4021860"/>
                  <a:chExt cx="593730" cy="510483"/>
                </a:xfrm>
              </p:grpSpPr>
              <p:sp>
                <p:nvSpPr>
                  <p:cNvPr id="67" name="Arc 85"/>
                  <p:cNvSpPr>
                    <a:spLocks noChangeArrowheads="1"/>
                  </p:cNvSpPr>
                  <p:nvPr/>
                </p:nvSpPr>
                <p:spPr bwMode="auto">
                  <a:xfrm>
                    <a:off x="3790945" y="4021887"/>
                    <a:ext cx="593724" cy="510456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 type="stealth" w="lg" len="med"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0" name="Arc 86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3790950" y="4021860"/>
                    <a:ext cx="593725" cy="510453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</p:grpSp>
            <p:sp>
              <p:nvSpPr>
                <p:cNvPr id="71" name="TextBox 87"/>
                <p:cNvSpPr txBox="1">
                  <a:spLocks noChangeArrowheads="1"/>
                </p:cNvSpPr>
                <p:nvPr/>
              </p:nvSpPr>
              <p:spPr bwMode="auto">
                <a:xfrm>
                  <a:off x="5628098" y="3125654"/>
                  <a:ext cx="1584147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Information Hiding</a:t>
                  </a:r>
                  <a:endParaRPr lang="en-US" sz="1400" dirty="0">
                    <a:latin typeface="Times New Roman" charset="0"/>
                    <a:cs typeface="Times New Roman" charset="0"/>
                  </a:endParaRPr>
                </a:p>
              </p:txBody>
            </p:sp>
            <p:sp>
              <p:nvSpPr>
                <p:cNvPr id="111" name="Freeform 110"/>
                <p:cNvSpPr>
                  <a:spLocks noChangeArrowheads="1"/>
                </p:cNvSpPr>
                <p:nvPr/>
              </p:nvSpPr>
              <p:spPr bwMode="auto">
                <a:xfrm>
                  <a:off x="3289594" y="3753388"/>
                  <a:ext cx="3092859" cy="767231"/>
                </a:xfrm>
                <a:custGeom>
                  <a:avLst/>
                  <a:gdLst>
                    <a:gd name="T0" fmla="*/ 2134300 w 2156198"/>
                    <a:gd name="T1" fmla="*/ 357716 h 535807"/>
                    <a:gd name="T2" fmla="*/ 1152260 w 2156198"/>
                    <a:gd name="T3" fmla="*/ 476956 h 535807"/>
                    <a:gd name="T4" fmla="*/ 0 w 2156198"/>
                    <a:gd name="T5" fmla="*/ 0 h 535807"/>
                    <a:gd name="T6" fmla="*/ 0 60000 65536"/>
                    <a:gd name="T7" fmla="*/ 0 60000 65536"/>
                    <a:gd name="T8" fmla="*/ 0 60000 65536"/>
                    <a:gd name="T9" fmla="*/ 0 w 2156198"/>
                    <a:gd name="T10" fmla="*/ 0 h 535807"/>
                    <a:gd name="T11" fmla="*/ 2156198 w 2156198"/>
                    <a:gd name="T12" fmla="*/ 535807 h 53580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56198" h="535807">
                      <a:moveTo>
                        <a:pt x="2156198" y="357204"/>
                      </a:moveTo>
                      <a:cubicBezTo>
                        <a:pt x="1839823" y="446505"/>
                        <a:pt x="1523448" y="535807"/>
                        <a:pt x="1164082" y="476273"/>
                      </a:cubicBezTo>
                      <a:cubicBezTo>
                        <a:pt x="804716" y="416739"/>
                        <a:pt x="178581" y="68354"/>
                        <a:pt x="0" y="0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prstDash val="dash"/>
                  <a:miter lim="800000"/>
                  <a:headEnd/>
                  <a:tailEnd type="stealth" w="lg" len="lg"/>
                </a:ln>
                <a:effectLst>
                  <a:outerShdw dist="20000" dir="5400000" rotWithShape="0">
                    <a:srgbClr val="808080">
                      <a:alpha val="37999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" name="Oval 7"/>
                <p:cNvSpPr/>
                <p:nvPr/>
              </p:nvSpPr>
              <p:spPr>
                <a:xfrm>
                  <a:off x="5628098" y="3613892"/>
                  <a:ext cx="3319165" cy="690218"/>
                </a:xfrm>
                <a:prstGeom prst="ellipse">
                  <a:avLst/>
                </a:prstGeom>
                <a:solidFill>
                  <a:schemeClr val="bg1">
                    <a:alpha val="67000"/>
                  </a:schemeClr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dirty="0">
                      <a:solidFill>
                        <a:schemeClr val="tx1"/>
                      </a:solidFill>
                      <a:latin typeface="Times New Roman"/>
                      <a:ea typeface="ＭＳ Ｐゴシック" pitchFamily="-111" charset="-128"/>
                      <a:cs typeface="Times New Roman"/>
                    </a:rPr>
                    <a:t>Mobile </a:t>
                  </a:r>
                  <a:r>
                    <a:rPr lang="en-US" dirty="0" smtClean="0">
                      <a:solidFill>
                        <a:schemeClr val="tx1"/>
                      </a:solidFill>
                      <a:latin typeface="Times New Roman"/>
                      <a:ea typeface="ＭＳ Ｐゴシック" pitchFamily="-111" charset="-128"/>
                      <a:cs typeface="Times New Roman"/>
                    </a:rPr>
                    <a:t>Networks Architectural Spectrum</a:t>
                  </a:r>
                  <a:endPara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endParaRPr>
                </a:p>
              </p:txBody>
            </p:sp>
          </p:grpSp>
        </p:grpSp>
      </p:grpSp>
      <p:sp>
        <p:nvSpPr>
          <p:cNvPr id="58" name="TextBox 57"/>
          <p:cNvSpPr txBox="1"/>
          <p:nvPr/>
        </p:nvSpPr>
        <p:spPr>
          <a:xfrm>
            <a:off x="1" y="0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Putting it Together: Health Care, Emergency Mgmt, Education </a:t>
            </a:r>
            <a:endParaRPr lang="en-US" sz="28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62000" y="6488668"/>
            <a:ext cx="801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Interdisciplinary Framework for Mobile Social Sensing, Computing and Networking</a:t>
            </a:r>
            <a:endParaRPr lang="en-US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8686800" cy="1143000"/>
          </a:xfrm>
        </p:spPr>
        <p:txBody>
          <a:bodyPr/>
          <a:lstStyle/>
          <a:p>
            <a:r>
              <a:rPr lang="en-US" sz="2800" i="1" dirty="0" err="1" smtClean="0"/>
              <a:t>SaViNet</a:t>
            </a:r>
            <a:r>
              <a:rPr lang="en-US" sz="2800" dirty="0" smtClean="0"/>
              <a:t>: Saudi’s Vehicular Network for Reporting Road Conditions: </a:t>
            </a:r>
            <a:r>
              <a:rPr lang="en-US" sz="2200" dirty="0" smtClean="0"/>
              <a:t>Focus on Accident and Congestion Mitigation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6" name="Picture 5" descr="SaViNet-arch-2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905000" y="1447800"/>
            <a:ext cx="5867400" cy="39624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TW" u="sng" dirty="0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Thank you!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1371600"/>
            <a:ext cx="7467600" cy="175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Ahmed </a:t>
            </a:r>
            <a:r>
              <a:rPr lang="en-US" altLang="zh-TW" sz="2800" dirty="0" err="1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Helmy</a:t>
            </a:r>
            <a:r>
              <a:rPr lang="en-US" altLang="zh-TW" sz="2800" dirty="0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 </a:t>
            </a:r>
            <a:r>
              <a:rPr lang="en-US" altLang="zh-TW" sz="2800" dirty="0" smtClean="0">
                <a:solidFill>
                  <a:srgbClr val="FF3300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helmy@ufl.edu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solidFill>
                  <a:srgbClr val="FF3300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URL: www.cise.ufl.edu/~helmy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NOMADS, </a:t>
            </a:r>
            <a:r>
              <a:rPr lang="en-US" altLang="zh-TW" sz="2800" dirty="0" err="1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MobiLib</a:t>
            </a:r>
            <a:r>
              <a:rPr lang="en-US" altLang="zh-TW" sz="2800" dirty="0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: nile.cise.ufl.edu/</a:t>
            </a:r>
            <a:r>
              <a:rPr lang="en-US" altLang="zh-TW" sz="2800" dirty="0" err="1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MobiLib</a:t>
            </a:r>
            <a:endParaRPr lang="ar-EG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z="2800" dirty="0" smtClean="0">
              <a:solidFill>
                <a:srgbClr val="0000FF"/>
              </a:solidFill>
              <a:latin typeface="Times New Roman" pitchFamily="18" charset="0"/>
              <a:ea typeface="新細明體" pitchFamily="-111" charset="-120"/>
              <a:cs typeface="Times New Roman" pitchFamily="18" charset="0"/>
            </a:endParaRPr>
          </a:p>
        </p:txBody>
      </p:sp>
      <p:pic>
        <p:nvPicPr>
          <p:cNvPr id="100356" name="Picture 4" descr="network-lab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4572000"/>
            <a:ext cx="1295400" cy="126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MG_806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409950"/>
            <a:ext cx="3962400" cy="2971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800" y="6488668"/>
            <a:ext cx="4091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* Thanks to my students and collaborators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81800" y="6324600"/>
            <a:ext cx="14919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latin typeface="Times New Roman"/>
                <a:cs typeface="Times New Roman"/>
              </a:rPr>
              <a:t>MobiCom</a:t>
            </a:r>
            <a:r>
              <a:rPr lang="en-US" sz="1000" dirty="0" smtClean="0">
                <a:latin typeface="Times New Roman"/>
                <a:cs typeface="Times New Roman"/>
              </a:rPr>
              <a:t> 2010, Chicago</a:t>
            </a:r>
            <a:endParaRPr lang="en-US" sz="1000" dirty="0">
              <a:latin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00200" y="3657600"/>
            <a:ext cx="2235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PRIVACY! TRUST!</a:t>
            </a:r>
            <a:endParaRPr lang="en-US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381000" y="457200"/>
            <a:ext cx="6427601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GLOBAL DATA MODELING &amp; ANALYSIS</a:t>
            </a:r>
            <a:endParaRPr lang="en-US" sz="2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83" y="1198587"/>
            <a:ext cx="830898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/>
            <a:r>
              <a:rPr lang="en-US" sz="24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black to white: values from min to max. </a:t>
            </a:r>
          </a:p>
          <a:p>
            <a:pPr>
              <a:spcAft>
                <a:spcPts val="3000"/>
              </a:spcAft>
              <a:buFont typeface="Arial"/>
              <a:buChar char="•"/>
            </a:pPr>
            <a:endParaRPr lang="en-US" sz="2600" dirty="0" smtClean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pic>
        <p:nvPicPr>
          <p:cNvPr id="7" name="Picture 6" descr=":::Documents:MATLAB:Final Pics:normMar.tif"/>
          <p:cNvPicPr/>
          <p:nvPr/>
        </p:nvPicPr>
        <p:blipFill>
          <a:blip r:embed="rId2"/>
          <a:srcRect l="9142" t="2893" r="8238"/>
          <a:stretch>
            <a:fillRect/>
          </a:stretch>
        </p:blipFill>
        <p:spPr bwMode="auto">
          <a:xfrm>
            <a:off x="259976" y="2310014"/>
            <a:ext cx="8588188" cy="4119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521000" y="1109687"/>
            <a:ext cx="8327165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Information Theoretic Co-clustering [1] for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simultaneous 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clustering of mobile users and web domains and discovering behavioral groups 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(e.g., Mac users who frequently visit </a:t>
            </a:r>
            <a:r>
              <a:rPr lang="en-US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washingtonpost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 and </a:t>
            </a:r>
            <a:r>
              <a:rPr lang="en-US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cnet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5799" y="3111500"/>
            <a:ext cx="8022771" cy="228600"/>
          </a:xfrm>
          <a:prstGeom prst="rect">
            <a:avLst/>
          </a:prstGeom>
          <a:noFill/>
          <a:ln w="38100" cmpd="sng">
            <a:solidFill>
              <a:srgbClr val="CCFFCC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/>
          <p:nvPr/>
        </p:nvPicPr>
        <p:blipFill>
          <a:blip r:embed="rId3"/>
          <a:srcRect l="11409" t="6424" r="9167" b="9011"/>
          <a:stretch>
            <a:fillRect/>
          </a:stretch>
        </p:blipFill>
        <p:spPr bwMode="auto">
          <a:xfrm>
            <a:off x="272582" y="2354014"/>
            <a:ext cx="8550181" cy="3602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521000" y="2366714"/>
            <a:ext cx="57401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  <a:t>Interest (Association) level matrix:  </a:t>
            </a:r>
            <a:b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  <a:t>Shows how different groups of users are interested in different groups of domain.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600" y="6519446"/>
            <a:ext cx="76464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Moghaddam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Helmy,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Ranka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Somaya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ACM MSWIM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2010,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MSWIM 2011, MSWIM 2012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152400" y="457200"/>
            <a:ext cx="6911359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GLOBAL DATA MODELING &amp; ANALYSIS [8]</a:t>
            </a:r>
            <a:endParaRPr lang="en-US" sz="2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70091" y="406856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 rot="16200000">
            <a:off x="3984250" y="2630882"/>
            <a:ext cx="1844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imes New Roman"/>
                <a:cs typeface="Times New Roman"/>
              </a:rPr>
              <a:t>behavioral groups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5" name="Picture 24"/>
          <p:cNvPicPr/>
          <p:nvPr/>
        </p:nvPicPr>
        <p:blipFill>
          <a:blip r:embed="rId2"/>
          <a:srcRect l="11409" t="6424" r="9167" b="9011"/>
          <a:stretch>
            <a:fillRect/>
          </a:stretch>
        </p:blipFill>
        <p:spPr bwMode="auto">
          <a:xfrm rot="5400000">
            <a:off x="4741291" y="2140780"/>
            <a:ext cx="4244784" cy="354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26"/>
          <p:cNvSpPr/>
          <p:nvPr/>
        </p:nvSpPr>
        <p:spPr>
          <a:xfrm>
            <a:off x="6125766" y="1413836"/>
            <a:ext cx="1306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User groups</a:t>
            </a:r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/>
          <a:srcRect l="51992"/>
          <a:stretch>
            <a:fillRect/>
          </a:stretch>
        </p:blipFill>
        <p:spPr>
          <a:xfrm>
            <a:off x="648000" y="1263463"/>
            <a:ext cx="4229960" cy="3949003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532979" y="3628062"/>
            <a:ext cx="8103021" cy="330566"/>
          </a:xfrm>
          <a:prstGeom prst="roundRect">
            <a:avLst/>
          </a:prstGeom>
          <a:solidFill>
            <a:schemeClr val="accent5">
              <a:lumMod val="20000"/>
              <a:lumOff val="80000"/>
              <a:alpha val="10000"/>
            </a:schemeClr>
          </a:solidFill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533699" y="4741939"/>
            <a:ext cx="8102301" cy="479600"/>
          </a:xfrm>
          <a:prstGeom prst="roundRect">
            <a:avLst/>
          </a:prstGeom>
          <a:solidFill>
            <a:srgbClr val="008000">
              <a:alpha val="10000"/>
            </a:srgbClr>
          </a:solidFill>
          <a:ln w="41275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5400000">
            <a:off x="8013465" y="3717759"/>
            <a:ext cx="1614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D0D0D"/>
                </a:solidFill>
                <a:latin typeface="Times New Roman"/>
                <a:cs typeface="Times New Roman"/>
              </a:rPr>
              <a:t>Domain groups</a:t>
            </a:r>
            <a:endParaRPr lang="en-US" dirty="0">
              <a:solidFill>
                <a:srgbClr val="0D0D0D"/>
              </a:solidFill>
            </a:endParaRPr>
          </a:p>
        </p:txBody>
      </p:sp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457200" y="6019800"/>
            <a:ext cx="8382000" cy="6461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>
                <a:latin typeface="Times New Roman" pitchFamily="18" charset="0"/>
                <a:cs typeface="Times New Roman" pitchFamily="18" charset="0"/>
              </a:rPr>
              <a:t>- Users can be modeled using few (~10) clusters with clearly disjoint and meaningful profiles. This behavior is very stable (with ~90% similarity) from month to month.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 descr="Screen shot 2013-05-07 at 12.11.04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743200"/>
            <a:ext cx="907728" cy="1676400"/>
          </a:xfrm>
          <a:prstGeom prst="rect">
            <a:avLst/>
          </a:prstGeom>
        </p:spPr>
      </p:pic>
      <p:pic>
        <p:nvPicPr>
          <p:cNvPr id="61" name="Picture 60" descr="Screen shot 2013-05-07 at 12.09.06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2743200"/>
            <a:ext cx="860552" cy="1600200"/>
          </a:xfrm>
          <a:prstGeom prst="rect">
            <a:avLst/>
          </a:prstGeom>
        </p:spPr>
      </p:pic>
      <p:pic>
        <p:nvPicPr>
          <p:cNvPr id="54" name="Picture 53" descr="ipad-smart-ca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0"/>
            <a:ext cx="3810000" cy="2072640"/>
          </a:xfrm>
          <a:prstGeom prst="rect">
            <a:avLst/>
          </a:prstGeom>
        </p:spPr>
      </p:pic>
      <p:grpSp>
        <p:nvGrpSpPr>
          <p:cNvPr id="40" name="Group 39"/>
          <p:cNvGrpSpPr/>
          <p:nvPr/>
        </p:nvGrpSpPr>
        <p:grpSpPr>
          <a:xfrm>
            <a:off x="762000" y="1066800"/>
            <a:ext cx="914400" cy="1724799"/>
            <a:chOff x="533400" y="755552"/>
            <a:chExt cx="1066800" cy="1870751"/>
          </a:xfrm>
        </p:grpSpPr>
        <p:pic>
          <p:nvPicPr>
            <p:cNvPr id="7" name="Picture 6" descr="flash-on-iphone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3400" y="755552"/>
              <a:ext cx="1066800" cy="1727085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622300" y="2325864"/>
              <a:ext cx="927100" cy="300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Phone</a:t>
              </a:r>
              <a:endParaRPr lang="en-US" sz="12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828800" y="1066800"/>
            <a:ext cx="990600" cy="1724799"/>
            <a:chOff x="1676400" y="685800"/>
            <a:chExt cx="1115343" cy="2009130"/>
          </a:xfrm>
        </p:grpSpPr>
        <p:pic>
          <p:nvPicPr>
            <p:cNvPr id="8" name="Picture 7" descr="droid_x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76400" y="685800"/>
              <a:ext cx="1115343" cy="1905857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1762196" y="2372268"/>
              <a:ext cx="953347" cy="32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Droid X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010400" y="4648200"/>
            <a:ext cx="1600200" cy="2209800"/>
            <a:chOff x="533400" y="3352800"/>
            <a:chExt cx="1876356" cy="2715399"/>
          </a:xfrm>
        </p:grpSpPr>
        <p:pic>
          <p:nvPicPr>
            <p:cNvPr id="15" name="Picture 14" descr="apple_ipad_2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33400" y="3352800"/>
              <a:ext cx="1876356" cy="2504319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143000" y="5791200"/>
              <a:ext cx="4972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Pad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12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733800" y="4724400"/>
            <a:ext cx="2838843" cy="1953399"/>
            <a:chOff x="5257800" y="4267200"/>
            <a:chExt cx="2838843" cy="1953399"/>
          </a:xfrm>
        </p:grpSpPr>
        <p:pic>
          <p:nvPicPr>
            <p:cNvPr id="17" name="Picture 16" descr="XOOM_Front_Home_CES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57800" y="4267200"/>
              <a:ext cx="2838843" cy="1806189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5486400" y="5943600"/>
              <a:ext cx="11817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Motorola 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Xoom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05400" y="1219200"/>
            <a:ext cx="1208985" cy="1877199"/>
            <a:chOff x="5029200" y="838200"/>
            <a:chExt cx="1208985" cy="1877199"/>
          </a:xfrm>
        </p:grpSpPr>
        <p:pic>
          <p:nvPicPr>
            <p:cNvPr id="11" name="Picture 10" descr="blackberry-bold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29200" y="838200"/>
              <a:ext cx="1143000" cy="1609898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5029200" y="2438400"/>
              <a:ext cx="12089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Blackberry Bold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733801" y="3048000"/>
            <a:ext cx="914400" cy="1648599"/>
            <a:chOff x="3657601" y="2667000"/>
            <a:chExt cx="914400" cy="1648599"/>
          </a:xfrm>
        </p:grpSpPr>
        <p:pic>
          <p:nvPicPr>
            <p:cNvPr id="13" name="Picture 12" descr="NexusS_front_338.jp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657601" y="2667000"/>
              <a:ext cx="914400" cy="1443383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3810000" y="4038600"/>
              <a:ext cx="7008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Nexus S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657600" y="1219200"/>
            <a:ext cx="1600199" cy="1877199"/>
            <a:chOff x="3581400" y="838200"/>
            <a:chExt cx="1600199" cy="1877199"/>
          </a:xfrm>
        </p:grpSpPr>
        <p:pic>
          <p:nvPicPr>
            <p:cNvPr id="10" name="Picture 9" descr="White-HTC-EVO-4G.jp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581400" y="838200"/>
              <a:ext cx="1600199" cy="1523706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3886200" y="2438400"/>
              <a:ext cx="8467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HTC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EVO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724400" y="3048000"/>
            <a:ext cx="939097" cy="1648599"/>
            <a:chOff x="4648200" y="2667000"/>
            <a:chExt cx="939097" cy="1648599"/>
          </a:xfrm>
        </p:grpSpPr>
        <p:pic>
          <p:nvPicPr>
            <p:cNvPr id="14" name="Picture 13" descr="motorola_atrix_338.jp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648200" y="2667000"/>
              <a:ext cx="939097" cy="1510145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4800600" y="4038600"/>
              <a:ext cx="5100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Atrix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400801" y="1219200"/>
            <a:ext cx="1828800" cy="1800999"/>
            <a:chOff x="6324601" y="838200"/>
            <a:chExt cx="1828800" cy="1800999"/>
          </a:xfrm>
        </p:grpSpPr>
        <p:pic>
          <p:nvPicPr>
            <p:cNvPr id="12" name="Picture 11" descr="palm_pre.jp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324601" y="838200"/>
              <a:ext cx="1828800" cy="1553747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6705600" y="2362200"/>
              <a:ext cx="7457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Palm Pre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19400" y="2971800"/>
            <a:ext cx="838200" cy="1724799"/>
            <a:chOff x="2743200" y="2590800"/>
            <a:chExt cx="838200" cy="1724799"/>
          </a:xfrm>
        </p:grpSpPr>
        <p:pic>
          <p:nvPicPr>
            <p:cNvPr id="33" name="Picture 32" descr="Bionic.jpg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743200" y="2590800"/>
              <a:ext cx="838200" cy="1524000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2819400" y="4038600"/>
              <a:ext cx="5966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Bionic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971800" y="1143000"/>
            <a:ext cx="935286" cy="1877199"/>
            <a:chOff x="2895600" y="762000"/>
            <a:chExt cx="935286" cy="1877199"/>
          </a:xfrm>
        </p:grpSpPr>
        <p:pic>
          <p:nvPicPr>
            <p:cNvPr id="9" name="Picture 8" descr="Samsung-Fascinate-a-Galaxy-S-Smartphone.jpg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95600" y="762000"/>
              <a:ext cx="935286" cy="1640057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2895600" y="2362200"/>
              <a:ext cx="7537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Galaxy S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019800" y="3048000"/>
            <a:ext cx="1163172" cy="1822610"/>
            <a:chOff x="533400" y="838200"/>
            <a:chExt cx="1252646" cy="1976839"/>
          </a:xfrm>
        </p:grpSpPr>
        <p:pic>
          <p:nvPicPr>
            <p:cNvPr id="49" name="Picture 48" descr="flash-on-iphone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3400" y="838200"/>
              <a:ext cx="1066800" cy="1727085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761999" y="2514600"/>
              <a:ext cx="1024047" cy="300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Next</a:t>
              </a:r>
              <a:r>
                <a:rPr lang="en-US" sz="1200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Phone</a:t>
              </a:r>
              <a:endParaRPr lang="en-US" sz="12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239000" y="3048000"/>
            <a:ext cx="990600" cy="1774916"/>
            <a:chOff x="1676400" y="685800"/>
            <a:chExt cx="1115343" cy="2166987"/>
          </a:xfrm>
        </p:grpSpPr>
        <p:pic>
          <p:nvPicPr>
            <p:cNvPr id="52" name="Picture 51" descr="droid_x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76400" y="685800"/>
              <a:ext cx="1115343" cy="1905857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>
              <a:off x="1752600" y="2514600"/>
              <a:ext cx="993037" cy="3381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Next Droid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5" name="Rounded Rectangle 54"/>
          <p:cNvSpPr/>
          <p:nvPr/>
        </p:nvSpPr>
        <p:spPr>
          <a:xfrm>
            <a:off x="6096000" y="3124200"/>
            <a:ext cx="838200" cy="14478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 smtClean="0"/>
              <a:t>?</a:t>
            </a:r>
            <a:endParaRPr lang="en-US" sz="7200" dirty="0"/>
          </a:p>
        </p:txBody>
      </p:sp>
      <p:sp>
        <p:nvSpPr>
          <p:cNvPr id="59" name="Rounded Rectangle 58"/>
          <p:cNvSpPr/>
          <p:nvPr/>
        </p:nvSpPr>
        <p:spPr>
          <a:xfrm>
            <a:off x="7315200" y="3124200"/>
            <a:ext cx="838200" cy="14478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 smtClean="0"/>
              <a:t>?</a:t>
            </a:r>
            <a:endParaRPr lang="en-US" sz="7200" dirty="0"/>
          </a:p>
        </p:txBody>
      </p:sp>
      <p:sp>
        <p:nvSpPr>
          <p:cNvPr id="18" name="TextBox 17"/>
          <p:cNvSpPr txBox="1"/>
          <p:nvPr/>
        </p:nvSpPr>
        <p:spPr>
          <a:xfrm>
            <a:off x="533400" y="1447800"/>
            <a:ext cx="7393357" cy="707886"/>
          </a:xfrm>
          <a:prstGeom prst="rect">
            <a:avLst/>
          </a:prstGeom>
          <a:solidFill>
            <a:schemeClr val="bg1"/>
          </a:solidFill>
          <a:ln w="19050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~7 Billion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mobile network subscriptions globally !! (Jan 2014)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~2B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smartphones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worldwide and growing fast (~3B by 2017, 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predicted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09600" y="533400"/>
            <a:ext cx="78133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New Generations of Powerful Mobile Devices</a:t>
            </a:r>
            <a:endParaRPr lang="en-US" sz="32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" name="Picture 56" descr="Screen shot 2013-05-07 at 12.12.22 PM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52400" y="2819400"/>
            <a:ext cx="886597" cy="1600200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304800" y="2362200"/>
            <a:ext cx="8534400" cy="1754327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Capabilities of </a:t>
            </a:r>
            <a:r>
              <a:rPr lang="en-US" dirty="0" err="1" smtClean="0"/>
              <a:t>smartphones</a:t>
            </a:r>
            <a:r>
              <a:rPr lang="en-US" dirty="0" smtClean="0"/>
              <a:t>: </a:t>
            </a:r>
          </a:p>
          <a:p>
            <a:r>
              <a:rPr lang="en-US" dirty="0" smtClean="0"/>
              <a:t>I- Sensors: accelerometer, gyro, proximity, compass, barometer, camera(s), </a:t>
            </a:r>
            <a:r>
              <a:rPr lang="en-US" dirty="0" err="1" smtClean="0"/>
              <a:t>mic</a:t>
            </a:r>
            <a:r>
              <a:rPr lang="en-US" dirty="0" smtClean="0"/>
              <a:t>, touch, GPS, heart rate, temperature, humidity … </a:t>
            </a:r>
          </a:p>
          <a:p>
            <a:r>
              <a:rPr lang="en-US" dirty="0" smtClean="0"/>
              <a:t>II- Storage:1-4 GB RAM, Internal </a:t>
            </a:r>
            <a:r>
              <a:rPr lang="en-US" dirty="0" err="1" smtClean="0"/>
              <a:t>Mem</a:t>
            </a:r>
            <a:r>
              <a:rPr lang="en-US" dirty="0" smtClean="0"/>
              <a:t>: 16-128 GB, External </a:t>
            </a:r>
            <a:r>
              <a:rPr lang="en-US" dirty="0" err="1" smtClean="0"/>
              <a:t>Mem</a:t>
            </a:r>
            <a:r>
              <a:rPr lang="en-US" dirty="0" smtClean="0"/>
              <a:t>: 32-256 GB</a:t>
            </a:r>
          </a:p>
          <a:p>
            <a:r>
              <a:rPr lang="en-US" dirty="0" smtClean="0"/>
              <a:t>III- Computing: quad/</a:t>
            </a:r>
            <a:r>
              <a:rPr lang="en-US" dirty="0" err="1" smtClean="0"/>
              <a:t>octa</a:t>
            </a:r>
            <a:r>
              <a:rPr lang="en-US" dirty="0" smtClean="0"/>
              <a:t>-core 1-2.5GHz CPU, GPU</a:t>
            </a:r>
          </a:p>
          <a:p>
            <a:r>
              <a:rPr lang="en-US" dirty="0" smtClean="0"/>
              <a:t>IV- Communication: cellular 3G-4G/LTE/5G, </a:t>
            </a:r>
            <a:r>
              <a:rPr lang="en-US" dirty="0" err="1" smtClean="0"/>
              <a:t>WiFi-AP/direct/adhoc</a:t>
            </a:r>
            <a:r>
              <a:rPr lang="en-US" dirty="0" smtClean="0"/>
              <a:t>, Bluetooth, NFC</a:t>
            </a:r>
            <a:endParaRPr lang="en-US" dirty="0"/>
          </a:p>
        </p:txBody>
      </p:sp>
      <p:sp>
        <p:nvSpPr>
          <p:cNvPr id="62" name="TextBox 61"/>
          <p:cNvSpPr txBox="1"/>
          <p:nvPr/>
        </p:nvSpPr>
        <p:spPr>
          <a:xfrm>
            <a:off x="1981200" y="4343400"/>
            <a:ext cx="9455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Nexus 4/5/6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66800" y="4343400"/>
            <a:ext cx="10694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Galaxy S4/5/6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28600" y="4343400"/>
            <a:ext cx="8556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Lumia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920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" name="Picture 64" descr="Screen shot 2013-05-07 at 12.09.55 PM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029200" y="4648200"/>
            <a:ext cx="1271587" cy="2057400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5257800" y="6629400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Nexus 7/9/10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9" grpId="0" animBg="1"/>
      <p:bldP spid="18" grpId="0" animBg="1"/>
      <p:bldP spid="56" grpId="0" animBg="1"/>
      <p:bldP spid="6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TextBox 3"/>
          <p:cNvSpPr txBox="1">
            <a:spLocks noChangeArrowheads="1"/>
          </p:cNvSpPr>
          <p:nvPr/>
        </p:nvSpPr>
        <p:spPr bwMode="auto">
          <a:xfrm>
            <a:off x="228600" y="1295400"/>
            <a:ext cx="3889375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Graph representation of dissimilarity matrix for different buildings using the threshold of 0.06.</a:t>
            </a:r>
          </a:p>
        </p:txBody>
      </p:sp>
      <p:sp>
        <p:nvSpPr>
          <p:cNvPr id="131075" name="Rectangle 4"/>
          <p:cNvSpPr>
            <a:spLocks noChangeArrowheads="1"/>
          </p:cNvSpPr>
          <p:nvPr/>
        </p:nvSpPr>
        <p:spPr bwMode="auto">
          <a:xfrm>
            <a:off x="485775" y="2105025"/>
            <a:ext cx="270033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Aft>
                <a:spcPts val="1800"/>
              </a:spcAft>
              <a:buFont typeface="Arial" pitchFamily="34" charset="0"/>
              <a:buChar char="•"/>
            </a:pPr>
            <a:endParaRPr lang="en-US" sz="21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1800"/>
              </a:spcAft>
            </a:pPr>
            <a:endParaRPr lang="en-US" sz="21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1076" name="Picture 5"/>
          <p:cNvPicPr>
            <a:picLocks noChangeAspect="1"/>
          </p:cNvPicPr>
          <p:nvPr/>
        </p:nvPicPr>
        <p:blipFill>
          <a:blip r:embed="rId2"/>
          <a:srcRect t="66861" r="50667"/>
          <a:stretch>
            <a:fillRect/>
          </a:stretch>
        </p:blipFill>
        <p:spPr bwMode="auto">
          <a:xfrm>
            <a:off x="838200" y="3048000"/>
            <a:ext cx="2293938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33400" y="6019800"/>
            <a:ext cx="8266393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1800"/>
              </a:spcAft>
              <a:defRPr/>
            </a:pPr>
            <a:r>
              <a:rPr lang="en-US" sz="2400" dirty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ea typeface="+mn-ea"/>
                <a:cs typeface="Times New Roman"/>
              </a:rPr>
              <a:t>Most buildings in the same category form a clique in the graph</a:t>
            </a:r>
            <a:endParaRPr lang="en-US" sz="2400" dirty="0">
              <a:solidFill>
                <a:srgbClr val="000000"/>
              </a:solidFill>
              <a:latin typeface="Times New Roman"/>
              <a:ea typeface="+mn-ea"/>
              <a:cs typeface="Times New Roman"/>
            </a:endParaRPr>
          </a:p>
        </p:txBody>
      </p:sp>
      <p:pic>
        <p:nvPicPr>
          <p:cNvPr id="131078" name="Picture 7" descr="::::Desktop:cg06-edited.tif"/>
          <p:cNvPicPr>
            <a:picLocks noChangeAspect="1" noChangeArrowheads="1"/>
          </p:cNvPicPr>
          <p:nvPr/>
        </p:nvPicPr>
        <p:blipFill>
          <a:blip r:embed="rId3"/>
          <a:srcRect l="256" r="2216"/>
          <a:stretch>
            <a:fillRect/>
          </a:stretch>
        </p:blipFill>
        <p:spPr bwMode="auto">
          <a:xfrm>
            <a:off x="4622800" y="812800"/>
            <a:ext cx="4149725" cy="452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4572000" y="838200"/>
            <a:ext cx="2963862" cy="2017712"/>
          </a:xfrm>
          <a:prstGeom prst="ellipse">
            <a:avLst/>
          </a:prstGeom>
          <a:solidFill>
            <a:srgbClr val="008000">
              <a:alpha val="16078"/>
            </a:srgbClr>
          </a:solidFill>
          <a:ln w="9525">
            <a:solidFill>
              <a:srgbClr val="0080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31080" name="TextBox 9"/>
          <p:cNvSpPr txBox="1">
            <a:spLocks noChangeArrowheads="1"/>
          </p:cNvSpPr>
          <p:nvPr/>
        </p:nvSpPr>
        <p:spPr bwMode="auto">
          <a:xfrm>
            <a:off x="228600" y="685800"/>
            <a:ext cx="8388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Location-based Clique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2400" y="1335088"/>
            <a:ext cx="5121275" cy="5402262"/>
            <a:chOff x="96" y="841"/>
            <a:chExt cx="3226" cy="3403"/>
          </a:xfrm>
        </p:grpSpPr>
        <p:pic>
          <p:nvPicPr>
            <p:cNvPr id="94451" name="Picture 3" descr="j008449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4" y="2064"/>
              <a:ext cx="1424" cy="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4452" name="Picture 4" descr="j0336458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44" y="3168"/>
              <a:ext cx="1151" cy="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4453" name="Picture 5" descr="j018633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92" y="841"/>
              <a:ext cx="1344" cy="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4454" name="Text Box 6"/>
            <p:cNvSpPr txBox="1">
              <a:spLocks noChangeArrowheads="1"/>
            </p:cNvSpPr>
            <p:nvPr/>
          </p:nvSpPr>
          <p:spPr bwMode="auto">
            <a:xfrm>
              <a:off x="96" y="4032"/>
              <a:ext cx="32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imes New Roman" pitchFamily="-111" charset="0"/>
                  <a:cs typeface="Arial" charset="0"/>
                </a:rPr>
                <a:t>Real world group experiments (structural health monitoring)</a:t>
              </a:r>
            </a:p>
          </p:txBody>
        </p:sp>
      </p:grpSp>
      <p:pic>
        <p:nvPicPr>
          <p:cNvPr id="94225" name="Picture 7" descr="MCj02335820000[1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53275" y="2514600"/>
            <a:ext cx="13017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26" name="Picture 8" descr="MCj03981530000[1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43200" y="1447800"/>
            <a:ext cx="13716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762000" y="3124200"/>
            <a:ext cx="1395413" cy="1330325"/>
            <a:chOff x="2637" y="2880"/>
            <a:chExt cx="914" cy="882"/>
          </a:xfrm>
        </p:grpSpPr>
        <p:grpSp>
          <p:nvGrpSpPr>
            <p:cNvPr id="94411" name="Group 12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4444" name="Group 13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3" name="Object 1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3" name="Image" r:id="rId9" imgW="2488889" imgH="1574048" progId="">
                    <p:embed/>
                  </p:oleObj>
                </a:graphicData>
              </a:graphic>
            </p:graphicFrame>
            <p:grpSp>
              <p:nvGrpSpPr>
                <p:cNvPr id="94446" name="Group 15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47" name="Freeform 16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8" name="Freeform 17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9" name="Freeform 18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50" name="Freeform 19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45" name="Text Box 20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2" name="Group 21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4437" name="Group 22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2" name="Object 1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2" name="Image" r:id="rId10" imgW="2488889" imgH="1574048" progId="">
                    <p:embed/>
                  </p:oleObj>
                </a:graphicData>
              </a:graphic>
            </p:graphicFrame>
            <p:grpSp>
              <p:nvGrpSpPr>
                <p:cNvPr id="94439" name="Group 24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40" name="Freeform 25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1" name="Freeform 26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2" name="Freeform 27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3" name="Freeform 28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38" name="Text Box 29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3" name="Group 30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4430" name="Group 31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1" name="Object 1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1" name="Image" r:id="rId11" imgW="2488889" imgH="1574048" progId="">
                    <p:embed/>
                  </p:oleObj>
                </a:graphicData>
              </a:graphic>
            </p:graphicFrame>
            <p:grpSp>
              <p:nvGrpSpPr>
                <p:cNvPr id="94432" name="Group 33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33" name="Freeform 34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34" name="Freeform 35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35" name="Freeform 36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36" name="Freeform 37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31" name="Text Box 38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4" name="Group 39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4423" name="Group 40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0" name="Object 1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0" name="Image" r:id="rId12" imgW="2488889" imgH="1574048" progId="">
                    <p:embed/>
                  </p:oleObj>
                </a:graphicData>
              </a:graphic>
            </p:graphicFrame>
            <p:grpSp>
              <p:nvGrpSpPr>
                <p:cNvPr id="94425" name="Group 42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26" name="Freeform 43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7" name="Freeform 44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8" name="Freeform 45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9" name="Freeform 46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24" name="Text Box 47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5" name="Group 48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4416" name="Group 4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9" name="Object 11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9" name="Image" r:id="rId13" imgW="2488889" imgH="1574048" progId="">
                    <p:embed/>
                  </p:oleObj>
                </a:graphicData>
              </a:graphic>
            </p:graphicFrame>
            <p:grpSp>
              <p:nvGrpSpPr>
                <p:cNvPr id="94418" name="Group 5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19" name="Freeform 5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0" name="Freeform 5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1" name="Freeform 5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2" name="Freeform 5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17" name="Text Box 56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19" name="Group 57"/>
          <p:cNvGrpSpPr>
            <a:grpSpLocks/>
          </p:cNvGrpSpPr>
          <p:nvPr/>
        </p:nvGrpSpPr>
        <p:grpSpPr bwMode="auto">
          <a:xfrm>
            <a:off x="228600" y="5486400"/>
            <a:ext cx="1882775" cy="771525"/>
            <a:chOff x="144" y="3456"/>
            <a:chExt cx="1186" cy="486"/>
          </a:xfrm>
        </p:grpSpPr>
        <p:grpSp>
          <p:nvGrpSpPr>
            <p:cNvPr id="94379" name="Group 58"/>
            <p:cNvGrpSpPr>
              <a:grpSpLocks/>
            </p:cNvGrpSpPr>
            <p:nvPr/>
          </p:nvGrpSpPr>
          <p:grpSpPr bwMode="auto">
            <a:xfrm>
              <a:off x="528" y="3456"/>
              <a:ext cx="325" cy="295"/>
              <a:chOff x="2637" y="3216"/>
              <a:chExt cx="338" cy="310"/>
            </a:xfrm>
          </p:grpSpPr>
          <p:grpSp>
            <p:nvGrpSpPr>
              <p:cNvPr id="94404" name="Group 5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8" name="Object 10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8" name="Image" r:id="rId14" imgW="2488889" imgH="1574048" progId="">
                    <p:embed/>
                  </p:oleObj>
                </a:graphicData>
              </a:graphic>
            </p:graphicFrame>
            <p:grpSp>
              <p:nvGrpSpPr>
                <p:cNvPr id="94406" name="Group 6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07" name="Freeform 6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8" name="Freeform 6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9" name="Freeform 6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10" name="Freeform 6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05" name="Text Box 66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80" name="Group 67"/>
            <p:cNvGrpSpPr>
              <a:grpSpLocks/>
            </p:cNvGrpSpPr>
            <p:nvPr/>
          </p:nvGrpSpPr>
          <p:grpSpPr bwMode="auto">
            <a:xfrm>
              <a:off x="144" y="3648"/>
              <a:ext cx="324" cy="291"/>
              <a:chOff x="2638" y="3216"/>
              <a:chExt cx="337" cy="306"/>
            </a:xfrm>
          </p:grpSpPr>
          <p:grpSp>
            <p:nvGrpSpPr>
              <p:cNvPr id="94397" name="Group 68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7" name="Object 9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7" name="Image" r:id="rId15" imgW="2488889" imgH="1574048" progId="">
                    <p:embed/>
                  </p:oleObj>
                </a:graphicData>
              </a:graphic>
            </p:graphicFrame>
            <p:grpSp>
              <p:nvGrpSpPr>
                <p:cNvPr id="94399" name="Group 70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00" name="Freeform 71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1" name="Freeform 72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2" name="Freeform 73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3" name="Freeform 74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98" name="Text Box 75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81" name="Group 76"/>
            <p:cNvGrpSpPr>
              <a:grpSpLocks/>
            </p:cNvGrpSpPr>
            <p:nvPr/>
          </p:nvGrpSpPr>
          <p:grpSpPr bwMode="auto">
            <a:xfrm>
              <a:off x="768" y="3648"/>
              <a:ext cx="325" cy="294"/>
              <a:chOff x="2637" y="3216"/>
              <a:chExt cx="338" cy="309"/>
            </a:xfrm>
          </p:grpSpPr>
          <p:grpSp>
            <p:nvGrpSpPr>
              <p:cNvPr id="94390" name="Group 7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6" name="Object 8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6" name="Image" r:id="rId16" imgW="2488889" imgH="1574048" progId="">
                    <p:embed/>
                  </p:oleObj>
                </a:graphicData>
              </a:graphic>
            </p:graphicFrame>
            <p:grpSp>
              <p:nvGrpSpPr>
                <p:cNvPr id="94392" name="Group 7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93" name="Freeform 8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94" name="Freeform 8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95" name="Freeform 8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96" name="Freeform 8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91" name="Text Box 84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82" name="Group 85"/>
            <p:cNvGrpSpPr>
              <a:grpSpLocks/>
            </p:cNvGrpSpPr>
            <p:nvPr/>
          </p:nvGrpSpPr>
          <p:grpSpPr bwMode="auto">
            <a:xfrm>
              <a:off x="1008" y="3456"/>
              <a:ext cx="322" cy="291"/>
              <a:chOff x="2640" y="3216"/>
              <a:chExt cx="335" cy="306"/>
            </a:xfrm>
          </p:grpSpPr>
          <p:grpSp>
            <p:nvGrpSpPr>
              <p:cNvPr id="94383" name="Group 8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5" name="Object 7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5" name="Image" r:id="rId17" imgW="2488889" imgH="1574048" progId="">
                    <p:embed/>
                  </p:oleObj>
                </a:graphicData>
              </a:graphic>
            </p:graphicFrame>
            <p:grpSp>
              <p:nvGrpSpPr>
                <p:cNvPr id="94385" name="Group 8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86" name="Freeform 8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87" name="Freeform 9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88" name="Freeform 9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89" name="Freeform 9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84" name="Text Box 93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4208" name="Group 94"/>
          <p:cNvGrpSpPr>
            <a:grpSpLocks/>
          </p:cNvGrpSpPr>
          <p:nvPr/>
        </p:nvGrpSpPr>
        <p:grpSpPr bwMode="auto">
          <a:xfrm rot="-9448096">
            <a:off x="2273300" y="3867150"/>
            <a:ext cx="493713" cy="730250"/>
            <a:chOff x="4896" y="240"/>
            <a:chExt cx="324" cy="280"/>
          </a:xfrm>
        </p:grpSpPr>
        <p:grpSp>
          <p:nvGrpSpPr>
            <p:cNvPr id="94366" name="Group 95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4376" name="Arc 96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7" name="Arc 97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8" name="Arc 98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367" name="Group 99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4368" name="Group 100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4373" name="Arc 101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74" name="Arc 102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75" name="Arc 103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369" name="Arc 104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0" name="Arc 105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1" name="Arc 106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2" name="Arc 107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4230" name="Group 108"/>
          <p:cNvGrpSpPr>
            <a:grpSpLocks/>
          </p:cNvGrpSpPr>
          <p:nvPr/>
        </p:nvGrpSpPr>
        <p:grpSpPr bwMode="auto">
          <a:xfrm rot="10800000">
            <a:off x="2133600" y="5486400"/>
            <a:ext cx="534988" cy="730250"/>
            <a:chOff x="4896" y="240"/>
            <a:chExt cx="324" cy="280"/>
          </a:xfrm>
        </p:grpSpPr>
        <p:grpSp>
          <p:nvGrpSpPr>
            <p:cNvPr id="94353" name="Group 109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4363" name="Arc 110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64" name="Arc 111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65" name="Arc 112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354" name="Group 113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4355" name="Group 114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4360" name="Arc 115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61" name="Arc 116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62" name="Arc 117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356" name="Arc 118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7" name="Arc 119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8" name="Arc 120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9" name="Arc 121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4234" name="Group 122"/>
          <p:cNvGrpSpPr>
            <a:grpSpLocks/>
          </p:cNvGrpSpPr>
          <p:nvPr/>
        </p:nvGrpSpPr>
        <p:grpSpPr bwMode="auto">
          <a:xfrm rot="-9804026">
            <a:off x="2209800" y="1752600"/>
            <a:ext cx="611188" cy="730250"/>
            <a:chOff x="4896" y="240"/>
            <a:chExt cx="324" cy="280"/>
          </a:xfrm>
        </p:grpSpPr>
        <p:grpSp>
          <p:nvGrpSpPr>
            <p:cNvPr id="94340" name="Group 123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4350" name="Arc 124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1" name="Arc 125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2" name="Arc 126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341" name="Group 127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4342" name="Group 128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4347" name="Arc 129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48" name="Arc 130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49" name="Arc 131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343" name="Arc 132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44" name="Arc 133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45" name="Arc 134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46" name="Arc 135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4239" name="Group 136"/>
          <p:cNvGrpSpPr>
            <a:grpSpLocks/>
          </p:cNvGrpSpPr>
          <p:nvPr/>
        </p:nvGrpSpPr>
        <p:grpSpPr bwMode="auto">
          <a:xfrm>
            <a:off x="762000" y="1371600"/>
            <a:ext cx="1395413" cy="1330325"/>
            <a:chOff x="2637" y="2880"/>
            <a:chExt cx="914" cy="882"/>
          </a:xfrm>
        </p:grpSpPr>
        <p:grpSp>
          <p:nvGrpSpPr>
            <p:cNvPr id="94300" name="Group 137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4333" name="Group 138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4" name="Object 6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4" name="Image" r:id="rId18" imgW="2488889" imgH="1574048" progId="">
                    <p:embed/>
                  </p:oleObj>
                </a:graphicData>
              </a:graphic>
            </p:graphicFrame>
            <p:grpSp>
              <p:nvGrpSpPr>
                <p:cNvPr id="94335" name="Group 140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36" name="Freeform 141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7" name="Freeform 142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8" name="Freeform 143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9" name="Freeform 144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34" name="Text Box 145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01" name="Group 146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4326" name="Group 14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3" name="Object 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3" name="Image" r:id="rId19" imgW="2488889" imgH="1574048" progId="">
                    <p:embed/>
                  </p:oleObj>
                </a:graphicData>
              </a:graphic>
            </p:graphicFrame>
            <p:grpSp>
              <p:nvGrpSpPr>
                <p:cNvPr id="94328" name="Group 14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29" name="Freeform 15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0" name="Freeform 15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1" name="Freeform 15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2" name="Freeform 15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27" name="Text Box 154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4" name="Group 155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4319" name="Group 15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2" name="Object 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2" name="Image" r:id="rId20" imgW="2488889" imgH="1574048" progId="">
                    <p:embed/>
                  </p:oleObj>
                </a:graphicData>
              </a:graphic>
            </p:graphicFrame>
            <p:grpSp>
              <p:nvGrpSpPr>
                <p:cNvPr id="94321" name="Group 15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22" name="Freeform 15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23" name="Freeform 16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24" name="Freeform 16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25" name="Freeform 16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20" name="Text Box 163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03" name="Group 164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4312" name="Group 165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1" name="Object 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1" name="Image" r:id="rId21" imgW="2488889" imgH="1574048" progId="">
                    <p:embed/>
                  </p:oleObj>
                </a:graphicData>
              </a:graphic>
            </p:graphicFrame>
            <p:grpSp>
              <p:nvGrpSpPr>
                <p:cNvPr id="94314" name="Group 167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15" name="Freeform 168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6" name="Freeform 169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7" name="Freeform 170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8" name="Freeform 171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13" name="Text Box 172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04" name="Group 173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4305" name="Group 174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0" name="Object 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0" name="Image" r:id="rId22" imgW="2488889" imgH="1574048" progId="">
                    <p:embed/>
                  </p:oleObj>
                </a:graphicData>
              </a:graphic>
            </p:graphicFrame>
            <p:grpSp>
              <p:nvGrpSpPr>
                <p:cNvPr id="94307" name="Group 176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08" name="Freeform 177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09" name="Freeform 178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0" name="Freeform 179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1" name="Freeform 180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06" name="Text Box 181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4269" name="Group 182"/>
          <p:cNvGrpSpPr>
            <a:grpSpLocks/>
          </p:cNvGrpSpPr>
          <p:nvPr/>
        </p:nvGrpSpPr>
        <p:grpSpPr bwMode="auto">
          <a:xfrm>
            <a:off x="2362200" y="2362200"/>
            <a:ext cx="457200" cy="152400"/>
            <a:chOff x="2688" y="912"/>
            <a:chExt cx="576" cy="192"/>
          </a:xfrm>
        </p:grpSpPr>
        <p:sp>
          <p:nvSpPr>
            <p:cNvPr id="94297" name="Line 183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8" name="Line 184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9" name="Line 185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70" name="Group 186"/>
          <p:cNvGrpSpPr>
            <a:grpSpLocks/>
          </p:cNvGrpSpPr>
          <p:nvPr/>
        </p:nvGrpSpPr>
        <p:grpSpPr bwMode="auto">
          <a:xfrm>
            <a:off x="2286000" y="3962400"/>
            <a:ext cx="457200" cy="152400"/>
            <a:chOff x="2688" y="912"/>
            <a:chExt cx="576" cy="192"/>
          </a:xfrm>
        </p:grpSpPr>
        <p:sp>
          <p:nvSpPr>
            <p:cNvPr id="94294" name="Line 187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5" name="Line 188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6" name="Line 189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81" name="Group 190"/>
          <p:cNvGrpSpPr>
            <a:grpSpLocks/>
          </p:cNvGrpSpPr>
          <p:nvPr/>
        </p:nvGrpSpPr>
        <p:grpSpPr bwMode="auto">
          <a:xfrm>
            <a:off x="2133600" y="5638800"/>
            <a:ext cx="457200" cy="152400"/>
            <a:chOff x="2688" y="912"/>
            <a:chExt cx="576" cy="192"/>
          </a:xfrm>
        </p:grpSpPr>
        <p:sp>
          <p:nvSpPr>
            <p:cNvPr id="94291" name="Line 191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2" name="Line 192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3" name="Line 193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4238" name="Text Box 194"/>
          <p:cNvSpPr txBox="1">
            <a:spLocks noChangeArrowheads="1"/>
          </p:cNvSpPr>
          <p:nvPr/>
        </p:nvSpPr>
        <p:spPr bwMode="auto">
          <a:xfrm>
            <a:off x="7451725" y="4252913"/>
            <a:ext cx="977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imes New Roman" pitchFamily="-111" charset="0"/>
                <a:cs typeface="Arial" charset="0"/>
              </a:rPr>
              <a:t>Instructor</a:t>
            </a:r>
          </a:p>
        </p:txBody>
      </p:sp>
      <p:grpSp>
        <p:nvGrpSpPr>
          <p:cNvPr id="94282" name="Group 195"/>
          <p:cNvGrpSpPr>
            <a:grpSpLocks/>
          </p:cNvGrpSpPr>
          <p:nvPr/>
        </p:nvGrpSpPr>
        <p:grpSpPr bwMode="auto">
          <a:xfrm>
            <a:off x="3200400" y="2667000"/>
            <a:ext cx="1277938" cy="2286000"/>
            <a:chOff x="2016" y="1680"/>
            <a:chExt cx="805" cy="1440"/>
          </a:xfrm>
        </p:grpSpPr>
        <p:grpSp>
          <p:nvGrpSpPr>
            <p:cNvPr id="5" name="Group 196"/>
            <p:cNvGrpSpPr>
              <a:grpSpLocks/>
            </p:cNvGrpSpPr>
            <p:nvPr/>
          </p:nvGrpSpPr>
          <p:grpSpPr bwMode="auto">
            <a:xfrm rot="-4972499">
              <a:off x="2075" y="1776"/>
              <a:ext cx="384" cy="192"/>
              <a:chOff x="2688" y="912"/>
              <a:chExt cx="576" cy="192"/>
            </a:xfrm>
          </p:grpSpPr>
          <p:sp>
            <p:nvSpPr>
              <p:cNvPr id="94288" name="Line 197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89" name="Line 198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90" name="Line 199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200"/>
            <p:cNvGrpSpPr>
              <a:grpSpLocks/>
            </p:cNvGrpSpPr>
            <p:nvPr/>
          </p:nvGrpSpPr>
          <p:grpSpPr bwMode="auto">
            <a:xfrm rot="-4972499">
              <a:off x="1944" y="2856"/>
              <a:ext cx="336" cy="192"/>
              <a:chOff x="2688" y="912"/>
              <a:chExt cx="576" cy="192"/>
            </a:xfrm>
          </p:grpSpPr>
          <p:sp>
            <p:nvSpPr>
              <p:cNvPr id="94285" name="Line 201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86" name="Line 202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87" name="Line 203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4283" name="Text Box 204"/>
            <p:cNvSpPr txBox="1">
              <a:spLocks noChangeArrowheads="1"/>
            </p:cNvSpPr>
            <p:nvPr/>
          </p:nvSpPr>
          <p:spPr bwMode="auto">
            <a:xfrm>
              <a:off x="2160" y="1872"/>
              <a:ext cx="6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  <a:cs typeface="Arial" charset="0"/>
                </a:rPr>
                <a:t>WLAN/adhoc</a:t>
              </a:r>
            </a:p>
          </p:txBody>
        </p:sp>
        <p:sp>
          <p:nvSpPr>
            <p:cNvPr id="94284" name="Text Box 205"/>
            <p:cNvSpPr txBox="1">
              <a:spLocks noChangeArrowheads="1"/>
            </p:cNvSpPr>
            <p:nvPr/>
          </p:nvSpPr>
          <p:spPr bwMode="auto">
            <a:xfrm>
              <a:off x="2112" y="2880"/>
              <a:ext cx="6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  <a:cs typeface="Arial" charset="0"/>
                </a:rPr>
                <a:t>WLAN/adhoc</a:t>
              </a:r>
            </a:p>
          </p:txBody>
        </p:sp>
      </p:grpSp>
      <p:sp>
        <p:nvSpPr>
          <p:cNvPr id="137422" name="Text Box 206"/>
          <p:cNvSpPr txBox="1">
            <a:spLocks noChangeArrowheads="1"/>
          </p:cNvSpPr>
          <p:nvPr/>
        </p:nvSpPr>
        <p:spPr bwMode="auto">
          <a:xfrm>
            <a:off x="2057400" y="2590800"/>
            <a:ext cx="989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sensor-adhoc</a:t>
            </a:r>
          </a:p>
        </p:txBody>
      </p:sp>
      <p:sp>
        <p:nvSpPr>
          <p:cNvPr id="137423" name="Text Box 207"/>
          <p:cNvSpPr txBox="1">
            <a:spLocks noChangeArrowheads="1"/>
          </p:cNvSpPr>
          <p:nvPr/>
        </p:nvSpPr>
        <p:spPr bwMode="auto">
          <a:xfrm>
            <a:off x="1981200" y="4343400"/>
            <a:ext cx="989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sensor-adhoc</a:t>
            </a:r>
          </a:p>
        </p:txBody>
      </p:sp>
      <p:sp>
        <p:nvSpPr>
          <p:cNvPr id="137424" name="Text Box 208"/>
          <p:cNvSpPr txBox="1">
            <a:spLocks noChangeArrowheads="1"/>
          </p:cNvSpPr>
          <p:nvPr/>
        </p:nvSpPr>
        <p:spPr bwMode="auto">
          <a:xfrm>
            <a:off x="1828800" y="6096000"/>
            <a:ext cx="989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sensor-adhoc</a:t>
            </a:r>
          </a:p>
        </p:txBody>
      </p:sp>
      <p:grpSp>
        <p:nvGrpSpPr>
          <p:cNvPr id="94302" name="Group 209"/>
          <p:cNvGrpSpPr>
            <a:grpSpLocks/>
          </p:cNvGrpSpPr>
          <p:nvPr/>
        </p:nvGrpSpPr>
        <p:grpSpPr bwMode="auto">
          <a:xfrm>
            <a:off x="3962400" y="2133600"/>
            <a:ext cx="3433763" cy="2971800"/>
            <a:chOff x="2496" y="1344"/>
            <a:chExt cx="2163" cy="1872"/>
          </a:xfrm>
        </p:grpSpPr>
        <p:pic>
          <p:nvPicPr>
            <p:cNvPr id="94252" name="Picture 210" descr="collaborator"/>
            <p:cNvPicPr>
              <a:picLocks noChangeAspect="1"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>
              <a:off x="3504" y="1344"/>
              <a:ext cx="992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4253" name="Group 211"/>
            <p:cNvGrpSpPr>
              <a:grpSpLocks/>
            </p:cNvGrpSpPr>
            <p:nvPr/>
          </p:nvGrpSpPr>
          <p:grpSpPr bwMode="auto">
            <a:xfrm rot="-9623135">
              <a:off x="2928" y="1968"/>
              <a:ext cx="503" cy="460"/>
              <a:chOff x="4896" y="240"/>
              <a:chExt cx="324" cy="280"/>
            </a:xfrm>
          </p:grpSpPr>
          <p:grpSp>
            <p:nvGrpSpPr>
              <p:cNvPr id="94268" name="Group 212"/>
              <p:cNvGrpSpPr>
                <a:grpSpLocks/>
              </p:cNvGrpSpPr>
              <p:nvPr/>
            </p:nvGrpSpPr>
            <p:grpSpPr bwMode="auto">
              <a:xfrm rot="-664974">
                <a:off x="5060" y="240"/>
                <a:ext cx="160" cy="280"/>
                <a:chOff x="1206" y="2505"/>
                <a:chExt cx="342" cy="674"/>
              </a:xfrm>
            </p:grpSpPr>
            <p:sp>
              <p:nvSpPr>
                <p:cNvPr id="94278" name="Arc 213"/>
                <p:cNvSpPr>
                  <a:spLocks/>
                </p:cNvSpPr>
                <p:nvPr/>
              </p:nvSpPr>
              <p:spPr bwMode="auto">
                <a:xfrm>
                  <a:off x="1338" y="2505"/>
                  <a:ext cx="210" cy="674"/>
                </a:xfrm>
                <a:custGeom>
                  <a:avLst/>
                  <a:gdLst>
                    <a:gd name="T0" fmla="*/ 0 w 21600"/>
                    <a:gd name="T1" fmla="*/ 0 h 42037"/>
                    <a:gd name="T2" fmla="*/ 0 w 21600"/>
                    <a:gd name="T3" fmla="*/ 0 h 42037"/>
                    <a:gd name="T4" fmla="*/ 0 w 21600"/>
                    <a:gd name="T5" fmla="*/ 0 h 42037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37"/>
                    <a:gd name="T11" fmla="*/ 21600 w 21600"/>
                    <a:gd name="T12" fmla="*/ 42037 h 4203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37" fill="none" extrusionOk="0">
                      <a:moveTo>
                        <a:pt x="4200" y="0"/>
                      </a:moveTo>
                      <a:cubicBezTo>
                        <a:pt x="14313" y="2005"/>
                        <a:pt x="21600" y="10878"/>
                        <a:pt x="21600" y="21188"/>
                      </a:cubicBezTo>
                      <a:cubicBezTo>
                        <a:pt x="21600" y="30943"/>
                        <a:pt x="15061" y="39487"/>
                        <a:pt x="5645" y="42037"/>
                      </a:cubicBezTo>
                    </a:path>
                    <a:path w="21600" h="42037" stroke="0" extrusionOk="0">
                      <a:moveTo>
                        <a:pt x="4200" y="0"/>
                      </a:moveTo>
                      <a:cubicBezTo>
                        <a:pt x="14313" y="2005"/>
                        <a:pt x="21600" y="10878"/>
                        <a:pt x="21600" y="21188"/>
                      </a:cubicBezTo>
                      <a:cubicBezTo>
                        <a:pt x="21600" y="30943"/>
                        <a:pt x="15061" y="39487"/>
                        <a:pt x="5645" y="42037"/>
                      </a:cubicBezTo>
                      <a:lnTo>
                        <a:pt x="0" y="21188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9" name="Arc 214"/>
                <p:cNvSpPr>
                  <a:spLocks/>
                </p:cNvSpPr>
                <p:nvPr/>
              </p:nvSpPr>
              <p:spPr bwMode="auto">
                <a:xfrm>
                  <a:off x="1278" y="2548"/>
                  <a:ext cx="182" cy="580"/>
                </a:xfrm>
                <a:custGeom>
                  <a:avLst/>
                  <a:gdLst>
                    <a:gd name="T0" fmla="*/ 0 w 21600"/>
                    <a:gd name="T1" fmla="*/ 0 h 42020"/>
                    <a:gd name="T2" fmla="*/ 0 w 21600"/>
                    <a:gd name="T3" fmla="*/ 0 h 42020"/>
                    <a:gd name="T4" fmla="*/ 0 w 21600"/>
                    <a:gd name="T5" fmla="*/ 0 h 4202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20"/>
                    <a:gd name="T11" fmla="*/ 21600 w 21600"/>
                    <a:gd name="T12" fmla="*/ 42020 h 420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20" fill="none" extrusionOk="0">
                      <a:moveTo>
                        <a:pt x="4257" y="-1"/>
                      </a:moveTo>
                      <a:cubicBezTo>
                        <a:pt x="14343" y="2027"/>
                        <a:pt x="21600" y="10887"/>
                        <a:pt x="21600" y="21176"/>
                      </a:cubicBezTo>
                      <a:cubicBezTo>
                        <a:pt x="21600" y="30923"/>
                        <a:pt x="15071" y="39463"/>
                        <a:pt x="5664" y="42019"/>
                      </a:cubicBezTo>
                    </a:path>
                    <a:path w="21600" h="42020" stroke="0" extrusionOk="0">
                      <a:moveTo>
                        <a:pt x="4257" y="-1"/>
                      </a:moveTo>
                      <a:cubicBezTo>
                        <a:pt x="14343" y="2027"/>
                        <a:pt x="21600" y="10887"/>
                        <a:pt x="21600" y="21176"/>
                      </a:cubicBezTo>
                      <a:cubicBezTo>
                        <a:pt x="21600" y="30923"/>
                        <a:pt x="15071" y="39463"/>
                        <a:pt x="5664" y="42019"/>
                      </a:cubicBezTo>
                      <a:lnTo>
                        <a:pt x="0" y="2117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80" name="Arc 215"/>
                <p:cNvSpPr>
                  <a:spLocks/>
                </p:cNvSpPr>
                <p:nvPr/>
              </p:nvSpPr>
              <p:spPr bwMode="auto">
                <a:xfrm>
                  <a:off x="1206" y="2599"/>
                  <a:ext cx="169" cy="490"/>
                </a:xfrm>
                <a:custGeom>
                  <a:avLst/>
                  <a:gdLst>
                    <a:gd name="T0" fmla="*/ 0 w 21600"/>
                    <a:gd name="T1" fmla="*/ 0 h 42041"/>
                    <a:gd name="T2" fmla="*/ 0 w 21600"/>
                    <a:gd name="T3" fmla="*/ 0 h 42041"/>
                    <a:gd name="T4" fmla="*/ 0 w 21600"/>
                    <a:gd name="T5" fmla="*/ 0 h 4204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41"/>
                    <a:gd name="T11" fmla="*/ 21600 w 21600"/>
                    <a:gd name="T12" fmla="*/ 42041 h 4204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41" fill="none" extrusionOk="0">
                      <a:moveTo>
                        <a:pt x="4192" y="-1"/>
                      </a:moveTo>
                      <a:cubicBezTo>
                        <a:pt x="14309" y="2001"/>
                        <a:pt x="21600" y="10875"/>
                        <a:pt x="21600" y="21189"/>
                      </a:cubicBezTo>
                      <a:cubicBezTo>
                        <a:pt x="21600" y="30948"/>
                        <a:pt x="15056" y="39495"/>
                        <a:pt x="5635" y="42041"/>
                      </a:cubicBezTo>
                    </a:path>
                    <a:path w="21600" h="42041" stroke="0" extrusionOk="0">
                      <a:moveTo>
                        <a:pt x="4192" y="-1"/>
                      </a:moveTo>
                      <a:cubicBezTo>
                        <a:pt x="14309" y="2001"/>
                        <a:pt x="21600" y="10875"/>
                        <a:pt x="21600" y="21189"/>
                      </a:cubicBezTo>
                      <a:cubicBezTo>
                        <a:pt x="21600" y="30948"/>
                        <a:pt x="15056" y="39495"/>
                        <a:pt x="5635" y="42041"/>
                      </a:cubicBezTo>
                      <a:lnTo>
                        <a:pt x="0" y="21189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" name="Group 216"/>
              <p:cNvGrpSpPr>
                <a:grpSpLocks/>
              </p:cNvGrpSpPr>
              <p:nvPr/>
            </p:nvGrpSpPr>
            <p:grpSpPr bwMode="auto">
              <a:xfrm>
                <a:off x="4896" y="315"/>
                <a:ext cx="210" cy="185"/>
                <a:chOff x="4896" y="315"/>
                <a:chExt cx="210" cy="185"/>
              </a:xfrm>
            </p:grpSpPr>
            <p:grpSp>
              <p:nvGrpSpPr>
                <p:cNvPr id="8" name="Group 217"/>
                <p:cNvGrpSpPr>
                  <a:grpSpLocks/>
                </p:cNvGrpSpPr>
                <p:nvPr/>
              </p:nvGrpSpPr>
              <p:grpSpPr bwMode="auto">
                <a:xfrm rot="-664974">
                  <a:off x="4970" y="315"/>
                  <a:ext cx="136" cy="185"/>
                  <a:chOff x="1010" y="2633"/>
                  <a:chExt cx="288" cy="447"/>
                </a:xfrm>
              </p:grpSpPr>
              <p:sp>
                <p:nvSpPr>
                  <p:cNvPr id="94275" name="Arc 218"/>
                  <p:cNvSpPr>
                    <a:spLocks/>
                  </p:cNvSpPr>
                  <p:nvPr/>
                </p:nvSpPr>
                <p:spPr bwMode="auto">
                  <a:xfrm>
                    <a:off x="1121" y="2633"/>
                    <a:ext cx="177" cy="447"/>
                  </a:xfrm>
                  <a:custGeom>
                    <a:avLst/>
                    <a:gdLst>
                      <a:gd name="T0" fmla="*/ 0 w 21600"/>
                      <a:gd name="T1" fmla="*/ 0 h 42071"/>
                      <a:gd name="T2" fmla="*/ 0 w 21600"/>
                      <a:gd name="T3" fmla="*/ 0 h 42071"/>
                      <a:gd name="T4" fmla="*/ 0 w 21600"/>
                      <a:gd name="T5" fmla="*/ 0 h 42071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42071"/>
                      <a:gd name="T11" fmla="*/ 21600 w 21600"/>
                      <a:gd name="T12" fmla="*/ 42071 h 4207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42071" fill="none" extrusionOk="0">
                        <a:moveTo>
                          <a:pt x="4117" y="0"/>
                        </a:moveTo>
                        <a:cubicBezTo>
                          <a:pt x="14269" y="1971"/>
                          <a:pt x="21600" y="10862"/>
                          <a:pt x="21600" y="21204"/>
                        </a:cubicBezTo>
                        <a:cubicBezTo>
                          <a:pt x="21600" y="30983"/>
                          <a:pt x="15028" y="39543"/>
                          <a:pt x="5580" y="42070"/>
                        </a:cubicBezTo>
                      </a:path>
                      <a:path w="21600" h="42071" stroke="0" extrusionOk="0">
                        <a:moveTo>
                          <a:pt x="4117" y="0"/>
                        </a:moveTo>
                        <a:cubicBezTo>
                          <a:pt x="14269" y="1971"/>
                          <a:pt x="21600" y="10862"/>
                          <a:pt x="21600" y="21204"/>
                        </a:cubicBezTo>
                        <a:cubicBezTo>
                          <a:pt x="21600" y="30983"/>
                          <a:pt x="15028" y="39543"/>
                          <a:pt x="5580" y="42070"/>
                        </a:cubicBezTo>
                        <a:lnTo>
                          <a:pt x="0" y="21204"/>
                        </a:lnTo>
                        <a:close/>
                      </a:path>
                    </a:pathLst>
                  </a:custGeom>
                  <a:noFill/>
                  <a:ln w="7938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76" name="Arc 219"/>
                  <p:cNvSpPr>
                    <a:spLocks/>
                  </p:cNvSpPr>
                  <p:nvPr/>
                </p:nvSpPr>
                <p:spPr bwMode="auto">
                  <a:xfrm>
                    <a:off x="1071" y="2661"/>
                    <a:ext cx="153" cy="385"/>
                  </a:xfrm>
                  <a:custGeom>
                    <a:avLst/>
                    <a:gdLst>
                      <a:gd name="T0" fmla="*/ 0 w 21600"/>
                      <a:gd name="T1" fmla="*/ 0 h 42110"/>
                      <a:gd name="T2" fmla="*/ 0 w 21600"/>
                      <a:gd name="T3" fmla="*/ 0 h 42110"/>
                      <a:gd name="T4" fmla="*/ 0 w 21600"/>
                      <a:gd name="T5" fmla="*/ 0 h 4211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42110"/>
                      <a:gd name="T11" fmla="*/ 21600 w 21600"/>
                      <a:gd name="T12" fmla="*/ 42110 h 4211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42110" fill="none" extrusionOk="0">
                        <a:moveTo>
                          <a:pt x="4052" y="-1"/>
                        </a:moveTo>
                        <a:cubicBezTo>
                          <a:pt x="14234" y="1944"/>
                          <a:pt x="21600" y="10849"/>
                          <a:pt x="21600" y="21216"/>
                        </a:cubicBezTo>
                        <a:cubicBezTo>
                          <a:pt x="21600" y="31035"/>
                          <a:pt x="14976" y="39619"/>
                          <a:pt x="5477" y="42109"/>
                        </a:cubicBezTo>
                      </a:path>
                      <a:path w="21600" h="42110" stroke="0" extrusionOk="0">
                        <a:moveTo>
                          <a:pt x="4052" y="-1"/>
                        </a:moveTo>
                        <a:cubicBezTo>
                          <a:pt x="14234" y="1944"/>
                          <a:pt x="21600" y="10849"/>
                          <a:pt x="21600" y="21216"/>
                        </a:cubicBezTo>
                        <a:cubicBezTo>
                          <a:pt x="21600" y="31035"/>
                          <a:pt x="14976" y="39619"/>
                          <a:pt x="5477" y="42109"/>
                        </a:cubicBezTo>
                        <a:lnTo>
                          <a:pt x="0" y="21216"/>
                        </a:lnTo>
                        <a:close/>
                      </a:path>
                    </a:pathLst>
                  </a:custGeom>
                  <a:noFill/>
                  <a:ln w="7938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77" name="Arc 220"/>
                  <p:cNvSpPr>
                    <a:spLocks/>
                  </p:cNvSpPr>
                  <p:nvPr/>
                </p:nvSpPr>
                <p:spPr bwMode="auto">
                  <a:xfrm>
                    <a:off x="1010" y="2696"/>
                    <a:ext cx="143" cy="324"/>
                  </a:xfrm>
                  <a:custGeom>
                    <a:avLst/>
                    <a:gdLst>
                      <a:gd name="T0" fmla="*/ 0 w 21600"/>
                      <a:gd name="T1" fmla="*/ 0 h 42053"/>
                      <a:gd name="T2" fmla="*/ 0 w 21600"/>
                      <a:gd name="T3" fmla="*/ 0 h 42053"/>
                      <a:gd name="T4" fmla="*/ 0 w 21600"/>
                      <a:gd name="T5" fmla="*/ 0 h 42053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42053"/>
                      <a:gd name="T11" fmla="*/ 21600 w 21600"/>
                      <a:gd name="T12" fmla="*/ 42053 h 420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42053" fill="none" extrusionOk="0">
                        <a:moveTo>
                          <a:pt x="4177" y="-1"/>
                        </a:moveTo>
                        <a:cubicBezTo>
                          <a:pt x="14301" y="1995"/>
                          <a:pt x="21600" y="10873"/>
                          <a:pt x="21600" y="21192"/>
                        </a:cubicBezTo>
                        <a:cubicBezTo>
                          <a:pt x="21600" y="30963"/>
                          <a:pt x="15039" y="39518"/>
                          <a:pt x="5601" y="42052"/>
                        </a:cubicBezTo>
                      </a:path>
                      <a:path w="21600" h="42053" stroke="0" extrusionOk="0">
                        <a:moveTo>
                          <a:pt x="4177" y="-1"/>
                        </a:moveTo>
                        <a:cubicBezTo>
                          <a:pt x="14301" y="1995"/>
                          <a:pt x="21600" y="10873"/>
                          <a:pt x="21600" y="21192"/>
                        </a:cubicBezTo>
                        <a:cubicBezTo>
                          <a:pt x="21600" y="30963"/>
                          <a:pt x="15039" y="39518"/>
                          <a:pt x="5601" y="42052"/>
                        </a:cubicBezTo>
                        <a:lnTo>
                          <a:pt x="0" y="21192"/>
                        </a:lnTo>
                        <a:close/>
                      </a:path>
                    </a:pathLst>
                  </a:custGeom>
                  <a:noFill/>
                  <a:ln w="7938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4271" name="Arc 221"/>
                <p:cNvSpPr>
                  <a:spLocks/>
                </p:cNvSpPr>
                <p:nvPr/>
              </p:nvSpPr>
              <p:spPr bwMode="auto">
                <a:xfrm rot="-664974">
                  <a:off x="4949" y="363"/>
                  <a:ext cx="60" cy="118"/>
                </a:xfrm>
                <a:custGeom>
                  <a:avLst/>
                  <a:gdLst>
                    <a:gd name="T0" fmla="*/ 0 w 21600"/>
                    <a:gd name="T1" fmla="*/ 0 h 42090"/>
                    <a:gd name="T2" fmla="*/ 0 w 21600"/>
                    <a:gd name="T3" fmla="*/ 0 h 42090"/>
                    <a:gd name="T4" fmla="*/ 0 w 21600"/>
                    <a:gd name="T5" fmla="*/ 0 h 4209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90"/>
                    <a:gd name="T11" fmla="*/ 21600 w 21600"/>
                    <a:gd name="T12" fmla="*/ 42090 h 4209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90" fill="none" extrusionOk="0">
                      <a:moveTo>
                        <a:pt x="4152" y="0"/>
                      </a:moveTo>
                      <a:cubicBezTo>
                        <a:pt x="14288" y="1985"/>
                        <a:pt x="21600" y="10868"/>
                        <a:pt x="21600" y="21197"/>
                      </a:cubicBezTo>
                      <a:cubicBezTo>
                        <a:pt x="21600" y="31015"/>
                        <a:pt x="14977" y="39599"/>
                        <a:pt x="5480" y="42090"/>
                      </a:cubicBezTo>
                    </a:path>
                    <a:path w="21600" h="42090" stroke="0" extrusionOk="0">
                      <a:moveTo>
                        <a:pt x="4152" y="0"/>
                      </a:moveTo>
                      <a:cubicBezTo>
                        <a:pt x="14288" y="1985"/>
                        <a:pt x="21600" y="10868"/>
                        <a:pt x="21600" y="21197"/>
                      </a:cubicBezTo>
                      <a:cubicBezTo>
                        <a:pt x="21600" y="31015"/>
                        <a:pt x="14977" y="39599"/>
                        <a:pt x="5480" y="42090"/>
                      </a:cubicBezTo>
                      <a:lnTo>
                        <a:pt x="0" y="21197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2" name="Arc 222"/>
                <p:cNvSpPr>
                  <a:spLocks/>
                </p:cNvSpPr>
                <p:nvPr/>
              </p:nvSpPr>
              <p:spPr bwMode="auto">
                <a:xfrm rot="-664974">
                  <a:off x="4924" y="377"/>
                  <a:ext cx="53" cy="101"/>
                </a:xfrm>
                <a:custGeom>
                  <a:avLst/>
                  <a:gdLst>
                    <a:gd name="T0" fmla="*/ 0 w 21600"/>
                    <a:gd name="T1" fmla="*/ 0 h 42137"/>
                    <a:gd name="T2" fmla="*/ 0 w 21600"/>
                    <a:gd name="T3" fmla="*/ 0 h 42137"/>
                    <a:gd name="T4" fmla="*/ 0 w 21600"/>
                    <a:gd name="T5" fmla="*/ 0 h 42137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37"/>
                    <a:gd name="T11" fmla="*/ 21600 w 21600"/>
                    <a:gd name="T12" fmla="*/ 42137 h 4213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37" fill="none" extrusionOk="0">
                      <a:moveTo>
                        <a:pt x="4033" y="-1"/>
                      </a:moveTo>
                      <a:cubicBezTo>
                        <a:pt x="14224" y="1936"/>
                        <a:pt x="21600" y="10845"/>
                        <a:pt x="21600" y="21220"/>
                      </a:cubicBezTo>
                      <a:cubicBezTo>
                        <a:pt x="21600" y="31074"/>
                        <a:pt x="14930" y="39679"/>
                        <a:pt x="5387" y="42137"/>
                      </a:cubicBezTo>
                    </a:path>
                    <a:path w="21600" h="42137" stroke="0" extrusionOk="0">
                      <a:moveTo>
                        <a:pt x="4033" y="-1"/>
                      </a:moveTo>
                      <a:cubicBezTo>
                        <a:pt x="14224" y="1936"/>
                        <a:pt x="21600" y="10845"/>
                        <a:pt x="21600" y="21220"/>
                      </a:cubicBezTo>
                      <a:cubicBezTo>
                        <a:pt x="21600" y="31074"/>
                        <a:pt x="14930" y="39679"/>
                        <a:pt x="5387" y="42137"/>
                      </a:cubicBezTo>
                      <a:lnTo>
                        <a:pt x="0" y="21220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3" name="Arc 223"/>
                <p:cNvSpPr>
                  <a:spLocks/>
                </p:cNvSpPr>
                <p:nvPr/>
              </p:nvSpPr>
              <p:spPr bwMode="auto">
                <a:xfrm rot="-664974">
                  <a:off x="4904" y="396"/>
                  <a:ext cx="45" cy="78"/>
                </a:xfrm>
                <a:custGeom>
                  <a:avLst/>
                  <a:gdLst>
                    <a:gd name="T0" fmla="*/ 0 w 21600"/>
                    <a:gd name="T1" fmla="*/ 0 h 42064"/>
                    <a:gd name="T2" fmla="*/ 0 w 21600"/>
                    <a:gd name="T3" fmla="*/ 0 h 42064"/>
                    <a:gd name="T4" fmla="*/ 0 w 21600"/>
                    <a:gd name="T5" fmla="*/ 0 h 42064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64"/>
                    <a:gd name="T11" fmla="*/ 21600 w 21600"/>
                    <a:gd name="T12" fmla="*/ 42064 h 4206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64" fill="none" extrusionOk="0">
                      <a:moveTo>
                        <a:pt x="4193" y="0"/>
                      </a:moveTo>
                      <a:cubicBezTo>
                        <a:pt x="14310" y="2002"/>
                        <a:pt x="21600" y="10876"/>
                        <a:pt x="21600" y="21189"/>
                      </a:cubicBezTo>
                      <a:cubicBezTo>
                        <a:pt x="21600" y="30980"/>
                        <a:pt x="15013" y="39547"/>
                        <a:pt x="5550" y="42063"/>
                      </a:cubicBezTo>
                    </a:path>
                    <a:path w="21600" h="42064" stroke="0" extrusionOk="0">
                      <a:moveTo>
                        <a:pt x="4193" y="0"/>
                      </a:moveTo>
                      <a:cubicBezTo>
                        <a:pt x="14310" y="2002"/>
                        <a:pt x="21600" y="10876"/>
                        <a:pt x="21600" y="21189"/>
                      </a:cubicBezTo>
                      <a:cubicBezTo>
                        <a:pt x="21600" y="30980"/>
                        <a:pt x="15013" y="39547"/>
                        <a:pt x="5550" y="42063"/>
                      </a:cubicBezTo>
                      <a:lnTo>
                        <a:pt x="0" y="21189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4" name="Arc 224"/>
                <p:cNvSpPr>
                  <a:spLocks/>
                </p:cNvSpPr>
                <p:nvPr/>
              </p:nvSpPr>
              <p:spPr bwMode="auto">
                <a:xfrm rot="-664974">
                  <a:off x="4896" y="411"/>
                  <a:ext cx="27" cy="58"/>
                </a:xfrm>
                <a:custGeom>
                  <a:avLst/>
                  <a:gdLst>
                    <a:gd name="T0" fmla="*/ 0 w 21600"/>
                    <a:gd name="T1" fmla="*/ 0 h 42089"/>
                    <a:gd name="T2" fmla="*/ 0 w 21600"/>
                    <a:gd name="T3" fmla="*/ 0 h 42089"/>
                    <a:gd name="T4" fmla="*/ 0 w 21600"/>
                    <a:gd name="T5" fmla="*/ 0 h 42089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89"/>
                    <a:gd name="T11" fmla="*/ 21600 w 21600"/>
                    <a:gd name="T12" fmla="*/ 42089 h 4208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89" fill="none" extrusionOk="0">
                      <a:moveTo>
                        <a:pt x="4039" y="0"/>
                      </a:moveTo>
                      <a:cubicBezTo>
                        <a:pt x="14228" y="1940"/>
                        <a:pt x="21600" y="10847"/>
                        <a:pt x="21600" y="21219"/>
                      </a:cubicBezTo>
                      <a:cubicBezTo>
                        <a:pt x="21600" y="31003"/>
                        <a:pt x="15022" y="39566"/>
                        <a:pt x="5568" y="42089"/>
                      </a:cubicBezTo>
                    </a:path>
                    <a:path w="21600" h="42089" stroke="0" extrusionOk="0">
                      <a:moveTo>
                        <a:pt x="4039" y="0"/>
                      </a:moveTo>
                      <a:cubicBezTo>
                        <a:pt x="14228" y="1940"/>
                        <a:pt x="21600" y="10847"/>
                        <a:pt x="21600" y="21219"/>
                      </a:cubicBezTo>
                      <a:cubicBezTo>
                        <a:pt x="21600" y="31003"/>
                        <a:pt x="15022" y="39566"/>
                        <a:pt x="5568" y="42089"/>
                      </a:cubicBezTo>
                      <a:lnTo>
                        <a:pt x="0" y="21219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94254" name="Group 225"/>
            <p:cNvGrpSpPr>
              <a:grpSpLocks/>
            </p:cNvGrpSpPr>
            <p:nvPr/>
          </p:nvGrpSpPr>
          <p:grpSpPr bwMode="auto">
            <a:xfrm>
              <a:off x="2640" y="1488"/>
              <a:ext cx="768" cy="240"/>
              <a:chOff x="2688" y="912"/>
              <a:chExt cx="576" cy="192"/>
            </a:xfrm>
          </p:grpSpPr>
          <p:sp>
            <p:nvSpPr>
              <p:cNvPr id="94265" name="Line 226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6" name="Line 227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7" name="Line 228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4255" name="Text Box 229"/>
            <p:cNvSpPr txBox="1">
              <a:spLocks noChangeArrowheads="1"/>
            </p:cNvSpPr>
            <p:nvPr/>
          </p:nvSpPr>
          <p:spPr bwMode="auto">
            <a:xfrm>
              <a:off x="3312" y="2448"/>
              <a:ext cx="1347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imes New Roman" pitchFamily="-111" charset="0"/>
                  <a:cs typeface="Arial" charset="0"/>
                </a:rPr>
                <a:t>Multi-party conference</a:t>
              </a:r>
            </a:p>
            <a:p>
              <a:r>
                <a:rPr lang="en-US" sz="1600">
                  <a:latin typeface="Times New Roman" pitchFamily="-111" charset="0"/>
                  <a:cs typeface="Arial" charset="0"/>
                </a:rPr>
                <a:t>Tele-collaboration tools</a:t>
              </a:r>
            </a:p>
          </p:txBody>
        </p:sp>
        <p:sp>
          <p:nvSpPr>
            <p:cNvPr id="94256" name="Text Box 230"/>
            <p:cNvSpPr txBox="1">
              <a:spLocks noChangeArrowheads="1"/>
            </p:cNvSpPr>
            <p:nvPr/>
          </p:nvSpPr>
          <p:spPr bwMode="auto">
            <a:xfrm>
              <a:off x="2736" y="1664"/>
              <a:ext cx="6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  <a:cs typeface="Arial" charset="0"/>
                </a:rPr>
                <a:t>WLAN/adhoc</a:t>
              </a:r>
            </a:p>
          </p:txBody>
        </p:sp>
        <p:grpSp>
          <p:nvGrpSpPr>
            <p:cNvPr id="94257" name="Group 231"/>
            <p:cNvGrpSpPr>
              <a:grpSpLocks/>
            </p:cNvGrpSpPr>
            <p:nvPr/>
          </p:nvGrpSpPr>
          <p:grpSpPr bwMode="auto">
            <a:xfrm flipV="1">
              <a:off x="2640" y="2352"/>
              <a:ext cx="816" cy="240"/>
              <a:chOff x="2688" y="912"/>
              <a:chExt cx="576" cy="192"/>
            </a:xfrm>
          </p:grpSpPr>
          <p:sp>
            <p:nvSpPr>
              <p:cNvPr id="94262" name="Line 232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3" name="Line 233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4" name="Line 234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258" name="Group 235"/>
            <p:cNvGrpSpPr>
              <a:grpSpLocks/>
            </p:cNvGrpSpPr>
            <p:nvPr/>
          </p:nvGrpSpPr>
          <p:grpSpPr bwMode="auto">
            <a:xfrm flipV="1">
              <a:off x="2496" y="2784"/>
              <a:ext cx="768" cy="432"/>
              <a:chOff x="2688" y="912"/>
              <a:chExt cx="576" cy="192"/>
            </a:xfrm>
          </p:grpSpPr>
          <p:sp>
            <p:nvSpPr>
              <p:cNvPr id="94259" name="Line 236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0" name="Line 237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1" name="Line 238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37455" name="Text Box 239"/>
          <p:cNvSpPr txBox="1">
            <a:spLocks noChangeArrowheads="1"/>
          </p:cNvSpPr>
          <p:nvPr/>
        </p:nvSpPr>
        <p:spPr bwMode="auto">
          <a:xfrm>
            <a:off x="152400" y="2895600"/>
            <a:ext cx="1803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Embedded sensor network</a:t>
            </a:r>
          </a:p>
        </p:txBody>
      </p:sp>
      <p:sp>
        <p:nvSpPr>
          <p:cNvPr id="137456" name="Line 240"/>
          <p:cNvSpPr>
            <a:spLocks noChangeShapeType="1"/>
          </p:cNvSpPr>
          <p:nvPr/>
        </p:nvSpPr>
        <p:spPr bwMode="auto">
          <a:xfrm flipV="1">
            <a:off x="457200" y="2514600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7457" name="Line 241"/>
          <p:cNvSpPr>
            <a:spLocks noChangeShapeType="1"/>
          </p:cNvSpPr>
          <p:nvPr/>
        </p:nvSpPr>
        <p:spPr bwMode="auto">
          <a:xfrm>
            <a:off x="457200" y="3124200"/>
            <a:ext cx="685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7458" name="Line 242"/>
          <p:cNvSpPr>
            <a:spLocks noChangeShapeType="1"/>
          </p:cNvSpPr>
          <p:nvPr/>
        </p:nvSpPr>
        <p:spPr bwMode="auto">
          <a:xfrm>
            <a:off x="457200" y="3200400"/>
            <a:ext cx="45720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4248" name="Text Box 243"/>
          <p:cNvSpPr txBox="1">
            <a:spLocks noChangeArrowheads="1"/>
          </p:cNvSpPr>
          <p:nvPr/>
        </p:nvSpPr>
        <p:spPr bwMode="auto">
          <a:xfrm>
            <a:off x="1143000" y="533400"/>
            <a:ext cx="701980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chemeClr val="accent2"/>
                </a:solidFill>
                <a:latin typeface="Times New Roman" pitchFamily="-111" charset="0"/>
                <a:cs typeface="Arial" charset="0"/>
              </a:rPr>
              <a:t>The Next Generation (Boundless) Classroom</a:t>
            </a:r>
          </a:p>
        </p:txBody>
      </p:sp>
      <p:sp>
        <p:nvSpPr>
          <p:cNvPr id="94249" name="Text Box 244"/>
          <p:cNvSpPr txBox="1">
            <a:spLocks noChangeArrowheads="1"/>
          </p:cNvSpPr>
          <p:nvPr/>
        </p:nvSpPr>
        <p:spPr bwMode="auto">
          <a:xfrm>
            <a:off x="2819400" y="1143000"/>
            <a:ext cx="885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imes New Roman" pitchFamily="-111" charset="0"/>
                <a:cs typeface="Arial" charset="0"/>
              </a:rPr>
              <a:t>Students</a:t>
            </a:r>
          </a:p>
        </p:txBody>
      </p:sp>
      <p:sp>
        <p:nvSpPr>
          <p:cNvPr id="137461" name="Text Box 245"/>
          <p:cNvSpPr txBox="1">
            <a:spLocks noChangeArrowheads="1"/>
          </p:cNvSpPr>
          <p:nvPr/>
        </p:nvSpPr>
        <p:spPr bwMode="auto">
          <a:xfrm>
            <a:off x="4114800" y="5181600"/>
            <a:ext cx="4800600" cy="12160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en-US" b="1">
                <a:solidFill>
                  <a:schemeClr val="tx2"/>
                </a:solidFill>
                <a:latin typeface="Times New Roman" pitchFamily="-111" charset="0"/>
                <a:cs typeface="Arial" charset="0"/>
              </a:rPr>
              <a:t>Integration of wired Internet, WLANs, Adhoc Mobile and Sensor Networks</a:t>
            </a:r>
          </a:p>
          <a:p>
            <a:pPr>
              <a:buFontTx/>
              <a:buChar char="-"/>
            </a:pPr>
            <a:r>
              <a:rPr lang="en-US" b="1">
                <a:solidFill>
                  <a:schemeClr val="tx2"/>
                </a:solidFill>
                <a:latin typeface="Times New Roman" pitchFamily="-111" charset="0"/>
                <a:cs typeface="Arial" charset="0"/>
              </a:rPr>
              <a:t>Will this paradigm provide better learning experience for the students?</a:t>
            </a:r>
          </a:p>
        </p:txBody>
      </p:sp>
      <p:sp>
        <p:nvSpPr>
          <p:cNvPr id="137462" name="Text Box 246"/>
          <p:cNvSpPr txBox="1">
            <a:spLocks noChangeArrowheads="1"/>
          </p:cNvSpPr>
          <p:nvPr/>
        </p:nvSpPr>
        <p:spPr bwMode="auto">
          <a:xfrm>
            <a:off x="5659438" y="4752975"/>
            <a:ext cx="13541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 i="1" u="sng">
                <a:solidFill>
                  <a:srgbClr val="FF0000"/>
                </a:solidFill>
                <a:latin typeface="Times New Roman" pitchFamily="-111" charset="0"/>
                <a:cs typeface="Arial" charset="0"/>
              </a:rPr>
              <a:t>Challenges</a:t>
            </a:r>
          </a:p>
        </p:txBody>
      </p:sp>
      <p:pic>
        <p:nvPicPr>
          <p:cNvPr id="247" name="Picture 246" descr="Laptop-Student.jp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895600" y="3276600"/>
            <a:ext cx="1219200" cy="1149989"/>
          </a:xfrm>
          <a:prstGeom prst="rect">
            <a:avLst/>
          </a:prstGeom>
        </p:spPr>
      </p:pic>
      <p:pic>
        <p:nvPicPr>
          <p:cNvPr id="249" name="Picture 10" descr="j0255309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2895600" y="4953000"/>
            <a:ext cx="985086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3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3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422" grpId="0"/>
      <p:bldP spid="137423" grpId="0"/>
      <p:bldP spid="137424" grpId="0"/>
      <p:bldP spid="137455" grpId="0"/>
      <p:bldP spid="137456" grpId="0" animBg="1"/>
      <p:bldP spid="137457" grpId="0" animBg="1"/>
      <p:bldP spid="137458" grpId="0" animBg="1"/>
      <p:bldP spid="137461" grpId="0" animBg="1"/>
      <p:bldP spid="13746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686800" cy="1143000"/>
          </a:xfrm>
        </p:spPr>
        <p:txBody>
          <a:bodyPr/>
          <a:lstStyle/>
          <a:p>
            <a:r>
              <a:rPr lang="en-US" sz="3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Scaling Computation over Big Data</a:t>
            </a:r>
            <a:endParaRPr lang="ar-EG" sz="3600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1447800"/>
            <a:ext cx="8767144" cy="1107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1">
            <a:spAutoFit/>
          </a:bodyPr>
          <a:lstStyle/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Scale of analytics and data mining*: 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2011: 3 days </a:t>
            </a:r>
            <a:r>
              <a:rPr lang="en-US" sz="2200" i="1" dirty="0" err="1" smtClean="0">
                <a:latin typeface="Times New Roman" pitchFamily="18" charset="0"/>
                <a:cs typeface="Times New Roman" pitchFamily="18" charset="0"/>
              </a:rPr>
              <a:t>netflow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data,   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MySQL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 &gt;$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25K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system, &lt;TB,   &gt;3 months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2012: 30 days </a:t>
            </a:r>
            <a:r>
              <a:rPr lang="en-US" sz="2200" i="1" dirty="0" err="1" smtClean="0">
                <a:latin typeface="Times New Roman" pitchFamily="18" charset="0"/>
                <a:cs typeface="Times New Roman" pitchFamily="18" charset="0"/>
              </a:rPr>
              <a:t>netflow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data,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DataPath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&lt;$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12K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system, ~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2TB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&lt;72 seconds !!</a:t>
            </a:r>
            <a:endParaRPr lang="ar-EG" sz="2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352401"/>
            <a:ext cx="9087809" cy="27699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*S.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Moghaddam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Y.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Parthsarathy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A. Dobra, A.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Helmy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Demo: “Efficient Large-scale Data-driven Network Mining”,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IEEE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INFOCOM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Apr. 2012</a:t>
            </a:r>
            <a:endParaRPr lang="ar-EG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6248400"/>
            <a:ext cx="8915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DSC011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048000"/>
            <a:ext cx="4191000" cy="2357438"/>
          </a:xfrm>
          <a:prstGeom prst="rect">
            <a:avLst/>
          </a:prstGeom>
        </p:spPr>
      </p:pic>
      <p:pic>
        <p:nvPicPr>
          <p:cNvPr id="9" name="Picture 8" descr="DSC011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733800"/>
            <a:ext cx="4343400" cy="244316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5800" y="2590800"/>
            <a:ext cx="7235058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Anecdotal evidence: ~40 times faster than 100 node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Hadoop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cluster, ~$0.5M</a:t>
            </a:r>
            <a:endParaRPr lang="ar-E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5486400"/>
            <a:ext cx="4140877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The magic box: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16 Cores, </a:t>
            </a:r>
            <a:r>
              <a:rPr lang="en-US" dirty="0" err="1" smtClean="0">
                <a:latin typeface="Times New Roman"/>
                <a:cs typeface="Times New Roman"/>
              </a:rPr>
              <a:t>64GB</a:t>
            </a:r>
            <a:r>
              <a:rPr lang="en-US" dirty="0" smtClean="0">
                <a:latin typeface="Times New Roman"/>
                <a:cs typeface="Times New Roman"/>
              </a:rPr>
              <a:t> ram and 2 </a:t>
            </a:r>
            <a:r>
              <a:rPr lang="en-US" dirty="0" err="1" smtClean="0">
                <a:latin typeface="Times New Roman"/>
                <a:cs typeface="Times New Roman"/>
              </a:rPr>
              <a:t>SSD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err="1" smtClean="0">
                <a:latin typeface="Times New Roman"/>
                <a:cs typeface="Times New Roman"/>
              </a:rPr>
              <a:t>1TB</a:t>
            </a:r>
            <a:r>
              <a:rPr lang="en-US" dirty="0" smtClean="0">
                <a:latin typeface="Times New Roman"/>
                <a:cs typeface="Times New Roman"/>
              </a:rPr>
              <a:t> disks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381000" y="457200"/>
            <a:ext cx="6427601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GLOBAL DATA MODELING &amp; ANALYSIS</a:t>
            </a:r>
            <a:endParaRPr lang="en-US" sz="2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83" y="1198587"/>
            <a:ext cx="830898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/>
            <a:r>
              <a:rPr lang="en-US" sz="24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black to white: values from min to max. </a:t>
            </a:r>
          </a:p>
          <a:p>
            <a:pPr>
              <a:spcAft>
                <a:spcPts val="3000"/>
              </a:spcAft>
              <a:buFont typeface="Arial"/>
              <a:buChar char="•"/>
            </a:pPr>
            <a:endParaRPr lang="en-US" sz="2600" dirty="0" smtClean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pic>
        <p:nvPicPr>
          <p:cNvPr id="7" name="Picture 6" descr=":::Documents:MATLAB:Final Pics:normMar.tif"/>
          <p:cNvPicPr/>
          <p:nvPr/>
        </p:nvPicPr>
        <p:blipFill>
          <a:blip r:embed="rId2"/>
          <a:srcRect l="9142" t="2893" r="8238"/>
          <a:stretch>
            <a:fillRect/>
          </a:stretch>
        </p:blipFill>
        <p:spPr bwMode="auto">
          <a:xfrm>
            <a:off x="259976" y="2310014"/>
            <a:ext cx="8588188" cy="4119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521000" y="1109687"/>
            <a:ext cx="8327165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Information Theoretic Co-clustering [1] for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simultaneous 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clustering of mobile users and web domains and discovering behavioral groups 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(e.g., Mac users who frequently visit </a:t>
            </a:r>
            <a:r>
              <a:rPr lang="en-US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washingtonpost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 and </a:t>
            </a:r>
            <a:r>
              <a:rPr lang="en-US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cnet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5799" y="3111500"/>
            <a:ext cx="8022771" cy="228600"/>
          </a:xfrm>
          <a:prstGeom prst="rect">
            <a:avLst/>
          </a:prstGeom>
          <a:noFill/>
          <a:ln w="38100" cmpd="sng">
            <a:solidFill>
              <a:srgbClr val="CCFFCC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/>
          <p:nvPr/>
        </p:nvPicPr>
        <p:blipFill>
          <a:blip r:embed="rId3"/>
          <a:srcRect l="11409" t="6424" r="9167" b="9011"/>
          <a:stretch>
            <a:fillRect/>
          </a:stretch>
        </p:blipFill>
        <p:spPr bwMode="auto">
          <a:xfrm>
            <a:off x="152400" y="2438400"/>
            <a:ext cx="8550181" cy="3602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521000" y="2366714"/>
            <a:ext cx="57401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  <a:t>Interest (Association) level matrix:  </a:t>
            </a:r>
            <a:b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  <a:t>Shows how different groups of users are interested in different groups of domain.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600" y="6519446"/>
            <a:ext cx="76464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Moghaddam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Helmy,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Ranka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Somaya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ACM MSWIM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2010,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MSWIM 2011, MSWIM 2012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399584" y="1198586"/>
            <a:ext cx="8221803" cy="5324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Using the same column &amp; row ordering of users  &amp; domains </a:t>
            </a:r>
          </a:p>
          <a:p>
            <a:pPr>
              <a:spcAft>
                <a:spcPts val="600"/>
              </a:spcAft>
            </a:pPr>
            <a:endParaRPr lang="en-US" sz="28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endParaRPr lang="en-US" sz="28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endParaRPr lang="en-US" sz="28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endParaRPr lang="en-US" sz="28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endParaRPr lang="en-US" sz="28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endParaRPr lang="en-US" sz="28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endParaRPr lang="en-US" sz="1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endParaRPr lang="en-US" sz="8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>
              <a:spcAft>
                <a:spcPts val="600"/>
              </a:spcAft>
            </a:pPr>
            <a:r>
              <a:rPr lang="en-US" sz="2400" b="1" i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Trends are relatively stable from one month to another</a:t>
            </a:r>
          </a:p>
          <a:p>
            <a:pPr algn="ctr"/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Interest level matrix for Feb. is </a:t>
            </a:r>
            <a:r>
              <a:rPr lang="en-US" sz="2400" b="1" i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92.25% 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and for Apr. is </a:t>
            </a:r>
            <a:r>
              <a:rPr lang="en-US" sz="2400" b="1" i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89.18%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similar to that of March.</a:t>
            </a:r>
          </a:p>
        </p:txBody>
      </p:sp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533400" y="457200"/>
            <a:ext cx="5466142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1D2C64"/>
                </a:solidFill>
              </a:rPr>
              <a:t>GLOBAL STABILITY ANALYSIS</a:t>
            </a:r>
            <a:endParaRPr lang="en-US" sz="2800" dirty="0">
              <a:solidFill>
                <a:srgbClr val="1D2C64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6A27A-C060-4D4D-9C65-1C9A7E4B0864}" type="datetime1">
              <a:rPr lang="en-US" smtClean="0"/>
              <a:pPr/>
              <a:t>12/8/15</a:t>
            </a:fld>
            <a:endParaRPr lang="en-US" dirty="0"/>
          </a:p>
        </p:txBody>
      </p:sp>
      <p:pic>
        <p:nvPicPr>
          <p:cNvPr id="8" name="Picture 7" descr=":::Documents:Research:Heatmap:Afeb.tif"/>
          <p:cNvPicPr/>
          <p:nvPr/>
        </p:nvPicPr>
        <p:blipFill>
          <a:blip r:embed="rId2"/>
          <a:srcRect l="10687" t="5385" r="8771" b="8077"/>
          <a:stretch>
            <a:fillRect/>
          </a:stretch>
        </p:blipFill>
        <p:spPr bwMode="auto">
          <a:xfrm>
            <a:off x="406701" y="3546570"/>
            <a:ext cx="2582961" cy="13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:::Documents:MATLAB:Final Pics:normFeb.tif"/>
          <p:cNvPicPr/>
          <p:nvPr/>
        </p:nvPicPr>
        <p:blipFill>
          <a:blip r:embed="rId3"/>
          <a:srcRect l="9073" r="8682"/>
          <a:stretch>
            <a:fillRect/>
          </a:stretch>
        </p:blipFill>
        <p:spPr bwMode="auto">
          <a:xfrm>
            <a:off x="406701" y="1828403"/>
            <a:ext cx="2582961" cy="1718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:::Documents:MATLAB:Final Pics:normApr.tif"/>
          <p:cNvPicPr/>
          <p:nvPr/>
        </p:nvPicPr>
        <p:blipFill>
          <a:blip r:embed="rId4"/>
          <a:srcRect l="10244" r="8993"/>
          <a:stretch>
            <a:fillRect/>
          </a:stretch>
        </p:blipFill>
        <p:spPr bwMode="auto">
          <a:xfrm>
            <a:off x="6172711" y="1841443"/>
            <a:ext cx="2512529" cy="1718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:::Documents:Research:Heatmap:Aapr.tif"/>
          <p:cNvPicPr/>
          <p:nvPr/>
        </p:nvPicPr>
        <p:blipFill>
          <a:blip r:embed="rId5"/>
          <a:srcRect l="10754" t="3878" r="8856" b="7035"/>
          <a:stretch>
            <a:fillRect/>
          </a:stretch>
        </p:blipFill>
        <p:spPr bwMode="auto">
          <a:xfrm>
            <a:off x="6172711" y="3538320"/>
            <a:ext cx="2512529" cy="128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1119666" y="482575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D0D0D"/>
                </a:solidFill>
                <a:latin typeface="Times New Roman"/>
                <a:cs typeface="Times New Roman"/>
              </a:rPr>
              <a:t>Feb. 2008</a:t>
            </a:r>
            <a:endParaRPr lang="en-US" dirty="0">
              <a:solidFill>
                <a:srgbClr val="0D0D0D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85406" y="482575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D0D0D"/>
                </a:solidFill>
                <a:latin typeface="Times New Roman"/>
                <a:cs typeface="Times New Roman"/>
              </a:rPr>
              <a:t>Apr. 2008</a:t>
            </a:r>
            <a:endParaRPr lang="en-US" dirty="0">
              <a:solidFill>
                <a:srgbClr val="0D0D0D"/>
              </a:solidFill>
            </a:endParaRPr>
          </a:p>
        </p:txBody>
      </p:sp>
      <p:pic>
        <p:nvPicPr>
          <p:cNvPr id="14" name="Picture 13"/>
          <p:cNvPicPr/>
          <p:nvPr/>
        </p:nvPicPr>
        <p:blipFill>
          <a:blip r:embed="rId6"/>
          <a:srcRect l="11409" t="6424" r="9167" b="9011"/>
          <a:stretch>
            <a:fillRect/>
          </a:stretch>
        </p:blipFill>
        <p:spPr bwMode="auto">
          <a:xfrm>
            <a:off x="3320863" y="3525620"/>
            <a:ext cx="2546537" cy="1300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:::Documents:MATLAB:Final Pics:normMar.tif"/>
          <p:cNvPicPr/>
          <p:nvPr/>
        </p:nvPicPr>
        <p:blipFill>
          <a:blip r:embed="rId7"/>
          <a:srcRect l="9142" t="2893" r="8238"/>
          <a:stretch>
            <a:fillRect/>
          </a:stretch>
        </p:blipFill>
        <p:spPr bwMode="auto">
          <a:xfrm>
            <a:off x="3307976" y="1879543"/>
            <a:ext cx="2559424" cy="1684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4037022" y="4825755"/>
            <a:ext cx="1133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D0D0D"/>
                </a:solidFill>
                <a:latin typeface="Times New Roman"/>
                <a:cs typeface="Times New Roman"/>
              </a:rPr>
              <a:t>Mar. 2008</a:t>
            </a:r>
            <a:endParaRPr lang="en-US" dirty="0">
              <a:solidFill>
                <a:srgbClr val="0D0D0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533400" y="533400"/>
            <a:ext cx="5478237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1D2C64"/>
                </a:solidFill>
              </a:rPr>
              <a:t>LOCATION-BASED ANALYSIS</a:t>
            </a:r>
            <a:endParaRPr lang="en-US" sz="2800" dirty="0">
              <a:solidFill>
                <a:srgbClr val="1D2C64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5059" y="2104341"/>
            <a:ext cx="2701714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  <a:buFont typeface="Arial"/>
              <a:buChar char="•"/>
            </a:pPr>
            <a:endParaRPr lang="en-US" sz="2100" dirty="0" smtClean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just">
              <a:spcAft>
                <a:spcPts val="1800"/>
              </a:spcAft>
            </a:pPr>
            <a:endParaRPr lang="en-US" sz="21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2E08-AF9C-4246-ADB5-6DC8B2540C41}" type="datetime1">
              <a:rPr lang="en-US" smtClean="0"/>
              <a:pPr/>
              <a:t>12/8/15</a:t>
            </a:fld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rcRect t="66861" r="50667"/>
          <a:stretch>
            <a:fillRect/>
          </a:stretch>
        </p:blipFill>
        <p:spPr>
          <a:xfrm>
            <a:off x="272676" y="2813219"/>
            <a:ext cx="2284944" cy="2741590"/>
          </a:xfrm>
          <a:prstGeom prst="rect">
            <a:avLst/>
          </a:prstGeom>
        </p:spPr>
      </p:pic>
      <p:grpSp>
        <p:nvGrpSpPr>
          <p:cNvPr id="2" name="Group 28"/>
          <p:cNvGrpSpPr/>
          <p:nvPr/>
        </p:nvGrpSpPr>
        <p:grpSpPr>
          <a:xfrm>
            <a:off x="2464220" y="2260599"/>
            <a:ext cx="6578179" cy="3730230"/>
            <a:chOff x="2464220" y="1955801"/>
            <a:chExt cx="6578179" cy="4100878"/>
          </a:xfrm>
        </p:grpSpPr>
        <p:sp>
          <p:nvSpPr>
            <p:cNvPr id="20" name="TextBox 19"/>
            <p:cNvSpPr txBox="1"/>
            <p:nvPr/>
          </p:nvSpPr>
          <p:spPr>
            <a:xfrm rot="16200000">
              <a:off x="2051623" y="3346734"/>
              <a:ext cx="11021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Dissimilarity</a:t>
              </a:r>
              <a:endParaRPr lang="en-US" sz="1200" dirty="0"/>
            </a:p>
          </p:txBody>
        </p:sp>
        <p:grpSp>
          <p:nvGrpSpPr>
            <p:cNvPr id="3" name="Group 27"/>
            <p:cNvGrpSpPr/>
            <p:nvPr/>
          </p:nvGrpSpPr>
          <p:grpSpPr>
            <a:xfrm>
              <a:off x="2675682" y="1955801"/>
              <a:ext cx="6366717" cy="4100878"/>
              <a:chOff x="2675682" y="1739901"/>
              <a:chExt cx="6366717" cy="4100878"/>
            </a:xfrm>
          </p:grpSpPr>
          <p:grpSp>
            <p:nvGrpSpPr>
              <p:cNvPr id="4" name="Group 2"/>
              <p:cNvGrpSpPr>
                <a:grpSpLocks/>
              </p:cNvGrpSpPr>
              <p:nvPr/>
            </p:nvGrpSpPr>
            <p:grpSpPr bwMode="auto">
              <a:xfrm>
                <a:off x="2675682" y="1739901"/>
                <a:ext cx="6366717" cy="3783644"/>
                <a:chOff x="1150" y="1440"/>
                <a:chExt cx="9965" cy="5934"/>
              </a:xfrm>
            </p:grpSpPr>
            <p:pic>
              <p:nvPicPr>
                <p:cNvPr id="31747" name="Picture 3" descr=":::Documents:MATLAB:Final Pics:BMar3D.tif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150" y="1440"/>
                  <a:ext cx="9965" cy="5222"/>
                </a:xfrm>
                <a:prstGeom prst="rect">
                  <a:avLst/>
                </a:prstGeom>
                <a:noFill/>
              </p:spPr>
            </p:pic>
            <p:pic>
              <p:nvPicPr>
                <p:cNvPr id="31748" name="Picture 4" descr=":::Documents:MATLAB:Final Pics:legend.tiff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151" y="6664"/>
                  <a:ext cx="9917" cy="710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18" name="Rounded Rectangle 17"/>
              <p:cNvSpPr/>
              <p:nvPr/>
            </p:nvSpPr>
            <p:spPr>
              <a:xfrm rot="1469389">
                <a:off x="3910430" y="3553053"/>
                <a:ext cx="3352603" cy="362136"/>
              </a:xfrm>
              <a:prstGeom prst="roundRect">
                <a:avLst>
                  <a:gd name="adj" fmla="val 49299"/>
                </a:avLst>
              </a:prstGeom>
              <a:solidFill>
                <a:srgbClr val="008000">
                  <a:alpha val="10000"/>
                </a:srgbClr>
              </a:solidFill>
              <a:ln w="41275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3" name="Curved Connector 22"/>
              <p:cNvCxnSpPr>
                <a:stCxn id="17" idx="3"/>
              </p:cNvCxnSpPr>
              <p:nvPr/>
            </p:nvCxnSpPr>
            <p:spPr>
              <a:xfrm flipV="1">
                <a:off x="6062133" y="4467403"/>
                <a:ext cx="736600" cy="894032"/>
              </a:xfrm>
              <a:prstGeom prst="curvedConnector2">
                <a:avLst/>
              </a:prstGeom>
              <a:ln>
                <a:headEnd type="arrow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20"/>
              <p:cNvSpPr txBox="1"/>
              <p:nvPr/>
            </p:nvSpPr>
            <p:spPr>
              <a:xfrm rot="1494540">
                <a:off x="3254984" y="4307859"/>
                <a:ext cx="1010073" cy="30452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Buildings IDs</a:t>
                </a:r>
                <a:endParaRPr lang="en-US" sz="1200" dirty="0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 rot="20216342">
                <a:off x="7084033" y="4479061"/>
                <a:ext cx="998232" cy="30452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Buildings IDs</a:t>
                </a:r>
                <a:endParaRPr lang="en-US" sz="1200" dirty="0"/>
              </a:p>
            </p:txBody>
          </p:sp>
          <p:sp>
            <p:nvSpPr>
              <p:cNvPr id="19" name="Rounded Rectangle 18"/>
              <p:cNvSpPr/>
              <p:nvPr/>
            </p:nvSpPr>
            <p:spPr>
              <a:xfrm rot="20351520">
                <a:off x="3961161" y="3478079"/>
                <a:ext cx="3514787" cy="348653"/>
              </a:xfrm>
              <a:prstGeom prst="roundRect">
                <a:avLst>
                  <a:gd name="adj" fmla="val 50000"/>
                </a:avLst>
              </a:prstGeom>
              <a:solidFill>
                <a:srgbClr val="008000">
                  <a:alpha val="10000"/>
                </a:srgbClr>
              </a:solidFill>
              <a:ln w="41275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2675682" y="4774047"/>
                <a:ext cx="1745995" cy="28760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/>
                  <a:t>Clusters of buildings (A .. J)</a:t>
                </a:r>
                <a:endParaRPr lang="en-US" sz="1100" dirty="0"/>
              </a:p>
            </p:txBody>
          </p:sp>
          <p:cxnSp>
            <p:nvCxnSpPr>
              <p:cNvPr id="36" name="Shape 35"/>
              <p:cNvCxnSpPr/>
              <p:nvPr/>
            </p:nvCxnSpPr>
            <p:spPr>
              <a:xfrm rot="16200000" flipH="1">
                <a:off x="3504234" y="4972153"/>
                <a:ext cx="115227" cy="191434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urved Connector 29"/>
              <p:cNvCxnSpPr>
                <a:stCxn id="17" idx="1"/>
              </p:cNvCxnSpPr>
              <p:nvPr/>
            </p:nvCxnSpPr>
            <p:spPr>
              <a:xfrm rot="10800000">
                <a:off x="4421682" y="4276633"/>
                <a:ext cx="505919" cy="1084803"/>
              </a:xfrm>
              <a:prstGeom prst="curvedConnector2">
                <a:avLst/>
              </a:prstGeom>
              <a:ln>
                <a:headEnd type="arrow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TextBox 42"/>
              <p:cNvSpPr txBox="1"/>
              <p:nvPr/>
            </p:nvSpPr>
            <p:spPr>
              <a:xfrm>
                <a:off x="2792020" y="5553175"/>
                <a:ext cx="1344574" cy="28760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/>
                  <a:t>Building IDs (1 .. 79)</a:t>
                </a:r>
                <a:endParaRPr lang="en-US" sz="1100" dirty="0"/>
              </a:p>
            </p:txBody>
          </p:sp>
          <p:cxnSp>
            <p:nvCxnSpPr>
              <p:cNvPr id="46" name="Elbow Connector 45"/>
              <p:cNvCxnSpPr/>
              <p:nvPr/>
            </p:nvCxnSpPr>
            <p:spPr>
              <a:xfrm flipV="1">
                <a:off x="3146981" y="5504971"/>
                <a:ext cx="193298" cy="96408"/>
              </a:xfrm>
              <a:prstGeom prst="bentConnector3">
                <a:avLst>
                  <a:gd name="adj1" fmla="val -4751"/>
                </a:avLst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TextBox 53"/>
              <p:cNvSpPr txBox="1"/>
              <p:nvPr/>
            </p:nvSpPr>
            <p:spPr>
              <a:xfrm>
                <a:off x="4239392" y="5553175"/>
                <a:ext cx="1489512" cy="28760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/>
                  <a:t>Building Abbreviations</a:t>
                </a:r>
                <a:endParaRPr lang="en-US" sz="1100" dirty="0"/>
              </a:p>
            </p:txBody>
          </p:sp>
          <p:cxnSp>
            <p:nvCxnSpPr>
              <p:cNvPr id="56" name="Straight Arrow Connector 55"/>
              <p:cNvCxnSpPr/>
              <p:nvPr/>
            </p:nvCxnSpPr>
            <p:spPr>
              <a:xfrm rot="5400000" flipH="1" flipV="1">
                <a:off x="4494523" y="5489981"/>
                <a:ext cx="246506" cy="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ounded Rectangle 16"/>
              <p:cNvSpPr/>
              <p:nvPr/>
            </p:nvSpPr>
            <p:spPr>
              <a:xfrm>
                <a:off x="4927600" y="5169695"/>
                <a:ext cx="1134533" cy="383480"/>
              </a:xfrm>
              <a:prstGeom prst="roundRect">
                <a:avLst>
                  <a:gd name="adj" fmla="val 44841"/>
                </a:avLst>
              </a:prstGeom>
              <a:solidFill>
                <a:srgbClr val="008000">
                  <a:alpha val="10000"/>
                </a:srgbClr>
              </a:solidFill>
              <a:ln w="41275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1" name="Rectangle 30"/>
          <p:cNvSpPr/>
          <p:nvPr/>
        </p:nvSpPr>
        <p:spPr>
          <a:xfrm>
            <a:off x="272676" y="1181011"/>
            <a:ext cx="85881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/>
              <a:buChar char="•"/>
            </a:pPr>
            <a:r>
              <a:rPr lang="en-US" sz="22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How similar behavioral groups inside different locations and their web visitation patterns are  </a:t>
            </a:r>
          </a:p>
          <a:p>
            <a:pPr algn="just">
              <a:buFont typeface="Arial"/>
              <a:buChar char="•"/>
            </a:pPr>
            <a:r>
              <a:rPr lang="en-US" sz="22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Build an interest level matrix for all buildings </a:t>
            </a:r>
            <a:r>
              <a:rPr lang="en-US" sz="2200" i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(context descriptor) &amp;</a:t>
            </a:r>
            <a:r>
              <a:rPr lang="en-US" sz="22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find similarities using hierarchical clustering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65200" y="5967185"/>
            <a:ext cx="7569200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23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Many of buildings in the same category are clustered together</a:t>
            </a:r>
            <a:r>
              <a:rPr lang="en-US" sz="23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228600" y="533400"/>
            <a:ext cx="6934200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6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SIMULATION MODEL OF ACTIVITIES </a:t>
            </a:r>
            <a:endParaRPr lang="en-US" sz="2600" dirty="0">
              <a:solidFill>
                <a:srgbClr val="1D2C64"/>
              </a:solidFill>
              <a:latin typeface="Times New Roman"/>
              <a:cs typeface="Times New Roman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5232" y="1066800"/>
            <a:ext cx="87597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 smtClean="0">
                <a:latin typeface="Times New Roman"/>
                <a:cs typeface="Times New Roman"/>
              </a:rPr>
              <a:t>Available tools (e.g. NS2) do not support simulation of users activities </a:t>
            </a:r>
          </a:p>
          <a:p>
            <a:pPr>
              <a:spcAft>
                <a:spcPts val="600"/>
              </a:spcAft>
            </a:pPr>
            <a:endParaRPr lang="en-US" sz="1400" dirty="0" smtClean="0"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r>
              <a:rPr lang="en-US" sz="2400" dirty="0" smtClean="0">
                <a:latin typeface="Times New Roman"/>
                <a:cs typeface="Times New Roman"/>
              </a:rPr>
              <a:t>Gaussian </a:t>
            </a:r>
            <a:r>
              <a:rPr lang="en-US" sz="2400" dirty="0">
                <a:latin typeface="Times New Roman"/>
                <a:cs typeface="Times New Roman"/>
              </a:rPr>
              <a:t>Mixture Model (GMM</a:t>
            </a:r>
            <a:r>
              <a:rPr lang="en-US" sz="2400" dirty="0" smtClean="0">
                <a:latin typeface="Times New Roman"/>
                <a:cs typeface="Times New Roman"/>
              </a:rPr>
              <a:t>) [3] </a:t>
            </a:r>
            <a:r>
              <a:rPr lang="en-US" sz="2400" dirty="0">
                <a:latin typeface="Times New Roman"/>
                <a:cs typeface="Times New Roman"/>
              </a:rPr>
              <a:t>forms a set of components capturing the major characteristics of users </a:t>
            </a:r>
            <a:r>
              <a:rPr lang="en-US" sz="2400" dirty="0" smtClean="0">
                <a:latin typeface="Times New Roman"/>
                <a:cs typeface="Times New Roman"/>
              </a:rPr>
              <a:t>activities</a:t>
            </a:r>
            <a:endParaRPr lang="en-US" sz="2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pic>
        <p:nvPicPr>
          <p:cNvPr id="7" name="Picture 6" descr="::::Desktop:gmmsim-dc-b5.t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8940" y="2614706"/>
            <a:ext cx="4916019" cy="3663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259976" y="2927809"/>
            <a:ext cx="381896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These components are used for simulation of activities.</a:t>
            </a:r>
            <a:endParaRPr lang="en-US" sz="2400" dirty="0">
              <a:latin typeface="Times New Roman"/>
              <a:cs typeface="Times New Roman"/>
            </a:endParaRPr>
          </a:p>
          <a:p>
            <a:pPr>
              <a:buFont typeface="Arial"/>
              <a:buChar char="•"/>
            </a:pPr>
            <a:endParaRPr lang="en-US" sz="2400" dirty="0" smtClean="0">
              <a:latin typeface="Times New Roman"/>
              <a:cs typeface="Times New Roman"/>
            </a:endParaRPr>
          </a:p>
          <a:p>
            <a:pPr>
              <a:buFont typeface="Arial"/>
              <a:buChar char="•"/>
            </a:pPr>
            <a:endParaRPr lang="en-US" sz="2400" dirty="0" smtClean="0">
              <a:latin typeface="Times New Roman"/>
              <a:cs typeface="Times New Roman"/>
            </a:endParaRPr>
          </a:p>
          <a:p>
            <a:r>
              <a:rPr lang="en-US" sz="2400" dirty="0" smtClean="0">
                <a:latin typeface="Times New Roman"/>
                <a:cs typeface="Times New Roman"/>
              </a:rPr>
              <a:t>Simulation </a:t>
            </a:r>
            <a:r>
              <a:rPr lang="en-US" sz="2400" dirty="0" smtClean="0">
                <a:solidFill>
                  <a:srgbClr val="800000"/>
                </a:solidFill>
                <a:latin typeface="Times New Roman"/>
                <a:cs typeface="Times New Roman"/>
              </a:rPr>
              <a:t>Accuracy</a:t>
            </a:r>
            <a:r>
              <a:rPr lang="en-US" sz="2400" dirty="0" smtClean="0">
                <a:latin typeface="Times New Roman"/>
                <a:cs typeface="Times New Roman"/>
              </a:rPr>
              <a:t>: </a:t>
            </a:r>
            <a:r>
              <a:rPr lang="en-US" sz="2400" dirty="0">
                <a:latin typeface="Times New Roman"/>
                <a:cs typeface="Times New Roman"/>
              </a:rPr>
              <a:t>~ 90%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Times New Roman"/>
                <a:cs typeface="Times New Roman"/>
              </a:rPr>
              <a:t>Based on </a:t>
            </a:r>
            <a:r>
              <a:rPr lang="en-US" sz="2400" dirty="0">
                <a:latin typeface="Times New Roman"/>
                <a:cs typeface="Times New Roman"/>
              </a:rPr>
              <a:t>Pearson's chi-square </a:t>
            </a:r>
            <a:r>
              <a:rPr lang="en-US" sz="2400" dirty="0" smtClean="0">
                <a:latin typeface="Times New Roman"/>
                <a:cs typeface="Times New Roman"/>
              </a:rPr>
              <a:t>test [4]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6800" y="6172200"/>
            <a:ext cx="762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/>
                <a:cs typeface="Times New Roman"/>
              </a:rPr>
              <a:t>* S. </a:t>
            </a:r>
            <a:r>
              <a:rPr lang="en-US" sz="1400" dirty="0" err="1" smtClean="0">
                <a:latin typeface="Times New Roman"/>
                <a:cs typeface="Times New Roman"/>
              </a:rPr>
              <a:t>Moghaddam</a:t>
            </a:r>
            <a:r>
              <a:rPr lang="en-US" sz="1400" dirty="0" smtClean="0">
                <a:latin typeface="Times New Roman"/>
                <a:cs typeface="Times New Roman"/>
              </a:rPr>
              <a:t>, A. Helmy, “SPIRIT: A Simulation Paradigm for Realistic Design of Mature Mobile Societies”, </a:t>
            </a:r>
            <a:r>
              <a:rPr lang="en-US" sz="1400" b="1" i="1" dirty="0" smtClean="0">
                <a:latin typeface="Times New Roman"/>
                <a:cs typeface="Times New Roman"/>
              </a:rPr>
              <a:t>IEEE IWCMC 2011</a:t>
            </a:r>
            <a:endParaRPr lang="en-US" sz="1400" i="1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34109882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6450105" y="4583209"/>
            <a:ext cx="2563130" cy="19389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500" b="1" dirty="0" smtClean="0">
                <a:latin typeface="Times New Roman"/>
                <a:cs typeface="Times New Roman"/>
              </a:rPr>
              <a:t>W</a:t>
            </a:r>
            <a:r>
              <a:rPr lang="en-US" sz="1500" b="1" dirty="0">
                <a:latin typeface="Times New Roman"/>
                <a:cs typeface="Times New Roman"/>
              </a:rPr>
              <a:t>: </a:t>
            </a:r>
            <a:r>
              <a:rPr lang="en-US" sz="1500" dirty="0" err="1" smtClean="0">
                <a:latin typeface="Times New Roman"/>
                <a:cs typeface="Times New Roman"/>
              </a:rPr>
              <a:t>Weibull</a:t>
            </a:r>
            <a:endParaRPr lang="en-US" sz="1500" dirty="0">
              <a:latin typeface="Times New Roman"/>
              <a:cs typeface="Times New Roman"/>
            </a:endParaRPr>
          </a:p>
          <a:p>
            <a:r>
              <a:rPr lang="en-US" sz="1500" b="1" dirty="0">
                <a:latin typeface="Times New Roman"/>
                <a:cs typeface="Times New Roman"/>
              </a:rPr>
              <a:t>L:</a:t>
            </a:r>
            <a:r>
              <a:rPr lang="en-US" sz="1500" dirty="0">
                <a:latin typeface="Times New Roman"/>
                <a:cs typeface="Times New Roman"/>
              </a:rPr>
              <a:t> Log-normal</a:t>
            </a:r>
          </a:p>
          <a:p>
            <a:r>
              <a:rPr lang="en-US" sz="1500" b="1" dirty="0" smtClean="0">
                <a:latin typeface="Times New Roman"/>
                <a:cs typeface="Times New Roman"/>
              </a:rPr>
              <a:t>V</a:t>
            </a:r>
            <a:r>
              <a:rPr lang="en-US" sz="1500" b="1" dirty="0">
                <a:latin typeface="Times New Roman"/>
                <a:cs typeface="Times New Roman"/>
              </a:rPr>
              <a:t>:</a:t>
            </a:r>
            <a:r>
              <a:rPr lang="en-US" sz="1500" dirty="0">
                <a:latin typeface="Times New Roman"/>
                <a:cs typeface="Times New Roman"/>
              </a:rPr>
              <a:t> Generalized Extreme </a:t>
            </a:r>
            <a:r>
              <a:rPr lang="en-US" sz="1500" dirty="0" smtClean="0">
                <a:latin typeface="Times New Roman"/>
                <a:cs typeface="Times New Roman"/>
              </a:rPr>
              <a:t>Value</a:t>
            </a:r>
          </a:p>
          <a:p>
            <a:r>
              <a:rPr lang="en-US" sz="1500" b="1" dirty="0" smtClean="0">
                <a:latin typeface="Times New Roman"/>
                <a:cs typeface="Times New Roman"/>
              </a:rPr>
              <a:t>P</a:t>
            </a:r>
            <a:r>
              <a:rPr lang="en-US" sz="1500" b="1" dirty="0">
                <a:latin typeface="Times New Roman"/>
                <a:cs typeface="Times New Roman"/>
              </a:rPr>
              <a:t>: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smtClean="0">
                <a:latin typeface="Times New Roman"/>
                <a:cs typeface="Times New Roman"/>
              </a:rPr>
              <a:t>Poisson</a:t>
            </a:r>
          </a:p>
          <a:p>
            <a:r>
              <a:rPr lang="en-US" sz="1500" b="1" dirty="0" smtClean="0">
                <a:latin typeface="Times New Roman"/>
                <a:cs typeface="Times New Roman"/>
              </a:rPr>
              <a:t>G</a:t>
            </a:r>
            <a:r>
              <a:rPr lang="en-US" sz="1500" b="1" dirty="0">
                <a:latin typeface="Times New Roman"/>
                <a:cs typeface="Times New Roman"/>
              </a:rPr>
              <a:t>: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smtClean="0">
                <a:latin typeface="Times New Roman"/>
                <a:cs typeface="Times New Roman"/>
              </a:rPr>
              <a:t>Gamma</a:t>
            </a:r>
          </a:p>
          <a:p>
            <a:r>
              <a:rPr lang="en-US" sz="1500" b="1" dirty="0" smtClean="0">
                <a:latin typeface="Times New Roman"/>
                <a:cs typeface="Times New Roman"/>
              </a:rPr>
              <a:t>R</a:t>
            </a:r>
            <a:r>
              <a:rPr lang="en-US" sz="1500" b="1" dirty="0">
                <a:latin typeface="Times New Roman"/>
                <a:cs typeface="Times New Roman"/>
              </a:rPr>
              <a:t>: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smtClean="0">
                <a:latin typeface="Times New Roman"/>
                <a:cs typeface="Times New Roman"/>
              </a:rPr>
              <a:t>Rayleigh</a:t>
            </a:r>
          </a:p>
          <a:p>
            <a:r>
              <a:rPr lang="en-US" sz="1500" b="1" dirty="0">
                <a:latin typeface="Times New Roman"/>
                <a:cs typeface="Times New Roman"/>
              </a:rPr>
              <a:t>X:</a:t>
            </a:r>
            <a:r>
              <a:rPr lang="en-US" sz="1500" dirty="0">
                <a:latin typeface="Times New Roman"/>
                <a:cs typeface="Times New Roman"/>
              </a:rPr>
              <a:t> Exponential</a:t>
            </a:r>
          </a:p>
          <a:p>
            <a:r>
              <a:rPr lang="en-US" sz="1500" b="1" dirty="0">
                <a:latin typeface="Times New Roman"/>
                <a:cs typeface="Times New Roman"/>
              </a:rPr>
              <a:t>T:</a:t>
            </a:r>
            <a:r>
              <a:rPr lang="en-US" sz="1500" dirty="0">
                <a:latin typeface="Times New Roman"/>
                <a:cs typeface="Times New Roman"/>
              </a:rPr>
              <a:t> Generalized </a:t>
            </a:r>
            <a:r>
              <a:rPr lang="en-US" sz="1500" dirty="0" smtClean="0">
                <a:latin typeface="Times New Roman"/>
                <a:cs typeface="Times New Roman"/>
              </a:rPr>
              <a:t>Pareto</a:t>
            </a:r>
            <a:endParaRPr lang="en-US" sz="1500" dirty="0">
              <a:latin typeface="Times New Roman"/>
              <a:cs typeface="Times New Roman"/>
            </a:endParaRPr>
          </a:p>
        </p:txBody>
      </p:sp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152400" y="457200"/>
            <a:ext cx="6781499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7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DOMAIN-BASED TRAFFIC MODELING</a:t>
            </a:r>
            <a:r>
              <a:rPr lang="en-US" sz="1900" baseline="300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*</a:t>
            </a:r>
            <a:endParaRPr lang="en-US" sz="1900" baseline="30000" dirty="0">
              <a:solidFill>
                <a:srgbClr val="1D2C64"/>
              </a:solidFill>
              <a:latin typeface="Times New Roman"/>
              <a:cs typeface="Times New Roman"/>
            </a:endParaRPr>
          </a:p>
        </p:txBody>
      </p:sp>
      <p:pic>
        <p:nvPicPr>
          <p:cNvPr id="12" name="Picture 11" descr="Mac HD 1:Users:Aeon:Desktop:New Charts:dom1.tif"/>
          <p:cNvPicPr/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-14941" y="1118462"/>
            <a:ext cx="9144000" cy="174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 descr="Mac HD 1:Users:Aeon:Desktop:New Charts:dom2.tif"/>
          <p:cNvPicPr/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0" y="2805957"/>
            <a:ext cx="9144000" cy="171748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4"/>
          <p:cNvSpPr/>
          <p:nvPr/>
        </p:nvSpPr>
        <p:spPr>
          <a:xfrm>
            <a:off x="213960" y="5001556"/>
            <a:ext cx="6071794" cy="8925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800000"/>
                </a:solidFill>
                <a:latin typeface="Times New Roman"/>
                <a:cs typeface="Times New Roman"/>
              </a:rPr>
              <a:t>Weibull</a:t>
            </a:r>
            <a:r>
              <a:rPr lang="en-US" sz="20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:</a:t>
            </a:r>
            <a:r>
              <a:rPr lang="en-US" sz="2000" dirty="0" smtClean="0">
                <a:latin typeface="Times New Roman"/>
                <a:cs typeface="Times New Roman"/>
              </a:rPr>
              <a:t> 25%     </a:t>
            </a:r>
            <a:r>
              <a:rPr lang="en-US" sz="20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Lognormal:</a:t>
            </a:r>
            <a:r>
              <a:rPr lang="en-US" sz="2000" dirty="0" smtClean="0">
                <a:latin typeface="Times New Roman"/>
                <a:cs typeface="Times New Roman"/>
              </a:rPr>
              <a:t> 23% </a:t>
            </a:r>
          </a:p>
          <a:p>
            <a:r>
              <a:rPr lang="en-US" sz="20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Generalized Extreme Value: </a:t>
            </a:r>
            <a:r>
              <a:rPr lang="en-US" sz="2000" dirty="0" smtClean="0">
                <a:latin typeface="Times New Roman"/>
                <a:cs typeface="Times New Roman"/>
              </a:rPr>
              <a:t>21%</a:t>
            </a:r>
          </a:p>
          <a:p>
            <a:endParaRPr lang="en-US" sz="1200" dirty="0">
              <a:latin typeface="Times New Roman"/>
              <a:cs typeface="Times New Roman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12789" y="5738139"/>
            <a:ext cx="49636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dirty="0">
                <a:latin typeface="Times New Roman"/>
                <a:cs typeface="Times New Roman"/>
              </a:rPr>
              <a:t>More </a:t>
            </a:r>
            <a:r>
              <a:rPr lang="en-US" sz="2200" b="1" dirty="0">
                <a:solidFill>
                  <a:srgbClr val="800000"/>
                </a:solidFill>
                <a:latin typeface="Times New Roman"/>
                <a:cs typeface="Times New Roman"/>
              </a:rPr>
              <a:t>Stable:</a:t>
            </a:r>
            <a:r>
              <a:rPr lang="en-US" sz="2200" dirty="0">
                <a:latin typeface="Times New Roman"/>
                <a:cs typeface="Times New Roman"/>
              </a:rPr>
              <a:t> 43% follow the same best fit across different days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5625" y="4556623"/>
            <a:ext cx="619012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Times New Roman"/>
                <a:cs typeface="Times New Roman"/>
              </a:rPr>
              <a:t>Best fits for </a:t>
            </a:r>
            <a:r>
              <a:rPr lang="en-US" sz="2200" dirty="0" smtClean="0">
                <a:latin typeface="Times New Roman"/>
                <a:cs typeface="Times New Roman"/>
              </a:rPr>
              <a:t>different domains during 3 different days </a:t>
            </a:r>
            <a:endParaRPr lang="en-US" sz="2200" dirty="0">
              <a:latin typeface="Times New Roman"/>
              <a:cs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827" y="6464808"/>
            <a:ext cx="89291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/>
                <a:cs typeface="Times New Roman"/>
              </a:rPr>
              <a:t>* S. </a:t>
            </a:r>
            <a:r>
              <a:rPr lang="en-US" sz="1200" dirty="0" err="1" smtClean="0">
                <a:latin typeface="Times New Roman"/>
                <a:cs typeface="Times New Roman"/>
              </a:rPr>
              <a:t>Moghaddam</a:t>
            </a:r>
            <a:r>
              <a:rPr lang="en-US" sz="1200" dirty="0" smtClean="0">
                <a:latin typeface="Times New Roman"/>
                <a:cs typeface="Times New Roman"/>
              </a:rPr>
              <a:t>, </a:t>
            </a:r>
            <a:r>
              <a:rPr lang="en-US" sz="1200" dirty="0" err="1" smtClean="0">
                <a:latin typeface="Times New Roman"/>
                <a:cs typeface="Times New Roman"/>
              </a:rPr>
              <a:t>A.Helmy</a:t>
            </a:r>
            <a:r>
              <a:rPr lang="en-US" sz="1200" dirty="0" smtClean="0">
                <a:latin typeface="Times New Roman"/>
                <a:cs typeface="Times New Roman"/>
              </a:rPr>
              <a:t>, S. </a:t>
            </a:r>
            <a:r>
              <a:rPr lang="en-US" sz="1200" dirty="0" err="1" smtClean="0">
                <a:latin typeface="Times New Roman"/>
                <a:cs typeface="Times New Roman"/>
              </a:rPr>
              <a:t>Ranka</a:t>
            </a:r>
            <a:r>
              <a:rPr lang="en-US" sz="1200" dirty="0" smtClean="0">
                <a:latin typeface="Times New Roman"/>
                <a:cs typeface="Times New Roman"/>
              </a:rPr>
              <a:t>, “Behavior-aware Traffic Modeling of Mobile Internet”, SRC, </a:t>
            </a:r>
            <a:r>
              <a:rPr lang="en-US" sz="1200" b="1" i="1" dirty="0" smtClean="0">
                <a:latin typeface="Times New Roman"/>
                <a:cs typeface="Times New Roman"/>
              </a:rPr>
              <a:t>ACM MOBICOM </a:t>
            </a:r>
            <a:r>
              <a:rPr lang="en-US" sz="1200" b="1" dirty="0" smtClean="0">
                <a:latin typeface="Times New Roman"/>
                <a:cs typeface="Times New Roman"/>
              </a:rPr>
              <a:t>2011</a:t>
            </a:r>
            <a:r>
              <a:rPr lang="en-US" sz="1200" dirty="0" smtClean="0">
                <a:latin typeface="Times New Roman"/>
                <a:cs typeface="Times New Roman"/>
              </a:rPr>
              <a:t> </a:t>
            </a:r>
          </a:p>
          <a:p>
            <a:r>
              <a:rPr lang="en-US" sz="1200" dirty="0" smtClean="0">
                <a:latin typeface="Times New Roman"/>
                <a:cs typeface="Times New Roman"/>
              </a:rPr>
              <a:t>* </a:t>
            </a:r>
            <a:r>
              <a:rPr lang="en-US" sz="1200" dirty="0" err="1" smtClean="0">
                <a:latin typeface="Times New Roman"/>
                <a:cs typeface="Times New Roman"/>
              </a:rPr>
              <a:t>S.Moghaddam</a:t>
            </a:r>
            <a:r>
              <a:rPr lang="en-US" sz="1200" dirty="0" smtClean="0">
                <a:latin typeface="Times New Roman"/>
                <a:cs typeface="Times New Roman"/>
              </a:rPr>
              <a:t>, Y. </a:t>
            </a:r>
            <a:r>
              <a:rPr lang="en-US" sz="1200" dirty="0" err="1" smtClean="0">
                <a:latin typeface="Times New Roman"/>
                <a:cs typeface="Times New Roman"/>
              </a:rPr>
              <a:t>Parthasarathy</a:t>
            </a:r>
            <a:r>
              <a:rPr lang="en-US" sz="1200" dirty="0" smtClean="0">
                <a:latin typeface="Times New Roman"/>
                <a:cs typeface="Times New Roman"/>
              </a:rPr>
              <a:t>, A. Dobra, A. Helmy, “Efficient Large-Scale Data-driven Network Mining”, demo, </a:t>
            </a:r>
            <a:r>
              <a:rPr lang="en-US" sz="1200" b="1" i="1" dirty="0" smtClean="0">
                <a:latin typeface="Times New Roman"/>
                <a:cs typeface="Times New Roman"/>
              </a:rPr>
              <a:t>IEEE INFOCOM</a:t>
            </a:r>
            <a:r>
              <a:rPr lang="en-US" sz="1200" b="1" dirty="0" smtClean="0">
                <a:latin typeface="Times New Roman"/>
                <a:cs typeface="Times New Roman"/>
              </a:rPr>
              <a:t> 2012</a:t>
            </a:r>
            <a:r>
              <a:rPr lang="en-US" sz="1200" dirty="0" smtClean="0">
                <a:latin typeface="Times New Roman"/>
                <a:cs typeface="Times New Roman"/>
              </a:rPr>
              <a:t/>
            </a:r>
            <a:br>
              <a:rPr lang="en-US" sz="1200" dirty="0" smtClean="0">
                <a:latin typeface="Times New Roman"/>
                <a:cs typeface="Times New Roman"/>
              </a:rPr>
            </a:br>
            <a:endParaRPr lang="en-US" sz="1200" dirty="0" smtClean="0">
              <a:latin typeface="Times New Roman"/>
              <a:cs typeface="Times New Roman"/>
            </a:endParaRPr>
          </a:p>
          <a:p>
            <a:endParaRPr lang="en-US" dirty="0"/>
          </a:p>
        </p:txBody>
      </p:sp>
    </p:spTree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evice-2012-10-24-1632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217532" y="1694288"/>
            <a:ext cx="2698279" cy="47969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Times New Roman"/>
                <a:cs typeface="Times New Roman"/>
              </a:rPr>
              <a:t>Social Discovery: </a:t>
            </a:r>
            <a:r>
              <a:rPr lang="en-US" sz="3600" i="1" dirty="0" err="1" smtClean="0">
                <a:latin typeface="Times New Roman"/>
                <a:cs typeface="Times New Roman"/>
              </a:rPr>
              <a:t>iTrust/ConnectEnc</a:t>
            </a:r>
            <a:r>
              <a:rPr lang="en-US" sz="2000" i="1" baseline="30000" dirty="0" smtClean="0">
                <a:latin typeface="Times New Roman"/>
                <a:cs typeface="Times New Roman"/>
              </a:rPr>
              <a:t>*</a:t>
            </a:r>
            <a:r>
              <a:rPr lang="en-US" sz="3600" i="1" dirty="0" smtClean="0">
                <a:latin typeface="Times New Roman"/>
                <a:cs typeface="Times New Roman"/>
              </a:rPr>
              <a:t/>
            </a:r>
            <a:br>
              <a:rPr lang="en-US" sz="3600" i="1" dirty="0" smtClean="0">
                <a:latin typeface="Times New Roman"/>
                <a:cs typeface="Times New Roman"/>
              </a:rPr>
            </a:br>
            <a:r>
              <a:rPr lang="en-US" sz="2000" dirty="0" smtClean="0">
                <a:latin typeface="Times New Roman"/>
                <a:cs typeface="Times New Roman"/>
              </a:rPr>
              <a:t>(downloadable from </a:t>
            </a:r>
            <a:r>
              <a:rPr lang="en-US" sz="2000" i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www.cise.ufl.edu/~helmy</a:t>
            </a:r>
            <a:r>
              <a:rPr lang="en-US" sz="2000" i="1" dirty="0" smtClean="0">
                <a:latin typeface="Times New Roman"/>
                <a:cs typeface="Times New Roman"/>
              </a:rPr>
              <a:t> , or </a:t>
            </a:r>
            <a:r>
              <a:rPr lang="en-US" sz="2000" i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google</a:t>
            </a:r>
            <a:r>
              <a:rPr lang="en-US" sz="2000" i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2000" i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itrust-uf</a:t>
            </a:r>
            <a:r>
              <a:rPr lang="en-US" sz="2000" i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)</a:t>
            </a:r>
            <a:endParaRPr lang="en-US" sz="20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BC92-980E-7A40-A635-4234B7FFB091}" type="slidenum">
              <a:rPr lang="en-US" smtClean="0"/>
              <a:pPr/>
              <a:t>58</a:t>
            </a:fld>
            <a:endParaRPr lang="en-US"/>
          </a:p>
        </p:txBody>
      </p:sp>
      <p:pic>
        <p:nvPicPr>
          <p:cNvPr id="5" name="Picture 4" descr="screenshot_itrust_12_annot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943600" y="1694288"/>
            <a:ext cx="2672440" cy="471607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 descr="screenshot_itrust_1_annot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7199" y="1694287"/>
            <a:ext cx="2760333" cy="4871175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4419600" y="2057400"/>
            <a:ext cx="1524000" cy="990600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419598" y="3352800"/>
            <a:ext cx="1524001" cy="990600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352800" y="5562600"/>
            <a:ext cx="2438400" cy="381000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419599" y="4495800"/>
            <a:ext cx="1444256" cy="381000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3168495" y="2376644"/>
            <a:ext cx="1181899" cy="2137721"/>
          </a:xfrm>
          <a:prstGeom prst="straightConnector1">
            <a:avLst/>
          </a:prstGeom>
          <a:ln w="9525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33400" y="6550223"/>
            <a:ext cx="77187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/>
                <a:cs typeface="Times New Roman"/>
              </a:rPr>
              <a:t>*</a:t>
            </a:r>
            <a:r>
              <a:rPr lang="en-US" sz="1400" dirty="0" smtClean="0">
                <a:latin typeface="Times New Roman"/>
                <a:cs typeface="Times New Roman"/>
              </a:rPr>
              <a:t> U. Kumar, A. Helmy, “Discovering Trustworthy Social Spaces", </a:t>
            </a:r>
            <a:r>
              <a:rPr lang="en-US" sz="1400" i="1" dirty="0" smtClean="0">
                <a:latin typeface="Times New Roman"/>
                <a:cs typeface="Times New Roman"/>
              </a:rPr>
              <a:t>ACM </a:t>
            </a:r>
            <a:r>
              <a:rPr lang="en-US" sz="1400" i="1" dirty="0" err="1" smtClean="0">
                <a:latin typeface="Times New Roman"/>
                <a:cs typeface="Times New Roman"/>
              </a:rPr>
              <a:t>SenSys</a:t>
            </a:r>
            <a:r>
              <a:rPr lang="en-US" sz="1400" i="1" dirty="0" smtClean="0">
                <a:latin typeface="Times New Roman"/>
                <a:cs typeface="Times New Roman"/>
              </a:rPr>
              <a:t> - </a:t>
            </a:r>
            <a:r>
              <a:rPr lang="en-US" sz="1400" i="1" dirty="0" err="1" smtClean="0">
                <a:latin typeface="Times New Roman"/>
                <a:cs typeface="Times New Roman"/>
              </a:rPr>
              <a:t>PhoneSense</a:t>
            </a:r>
            <a:r>
              <a:rPr lang="en-US" sz="1400" dirty="0" smtClean="0">
                <a:latin typeface="Times New Roman"/>
                <a:cs typeface="Times New Roman"/>
              </a:rPr>
              <a:t>, Nov 2012.</a:t>
            </a:r>
            <a:endParaRPr lang="en-US" sz="1400" dirty="0">
              <a:latin typeface="Times New Roman"/>
              <a:cs typeface="Times New Roman"/>
            </a:endParaRPr>
          </a:p>
        </p:txBody>
      </p:sp>
      <p:pic>
        <p:nvPicPr>
          <p:cNvPr id="15" name="Picture 14" descr="screenshot_graphs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388310" y="1425596"/>
            <a:ext cx="2755690" cy="4899004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070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1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228600" y="457200"/>
            <a:ext cx="6553200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7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EXTENTION 1: FEATURE CLUSTERING</a:t>
            </a:r>
            <a:endParaRPr lang="en-US" sz="2700" dirty="0">
              <a:solidFill>
                <a:srgbClr val="1D2C64"/>
              </a:solidFill>
              <a:latin typeface="Times New Roman"/>
              <a:cs typeface="Times New Roman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59976" y="1186490"/>
            <a:ext cx="3245224" cy="455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  <a:buFont typeface="Arial"/>
              <a:buChar char="•"/>
            </a:pPr>
            <a:r>
              <a:rPr lang="en-US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A quantitative way for finding correlations among features</a:t>
            </a:r>
          </a:p>
          <a:p>
            <a:pPr>
              <a:spcAft>
                <a:spcPts val="1800"/>
              </a:spcAft>
              <a:buFont typeface="Arial"/>
              <a:buChar char="•"/>
            </a:pPr>
            <a:r>
              <a:rPr lang="en-US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Based on feature vectors, hierarchical clustering &amp; correlation function</a:t>
            </a:r>
          </a:p>
          <a:p>
            <a:pPr>
              <a:buFont typeface="Arial"/>
              <a:buChar char="•"/>
            </a:pPr>
            <a:r>
              <a:rPr lang="en-US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Many of buildings in same category are clustered together.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1186490"/>
            <a:ext cx="5342964" cy="462784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505200" y="5814334"/>
            <a:ext cx="53429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Clustered </a:t>
            </a:r>
            <a:r>
              <a:rPr lang="en-US" sz="20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heatmap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of pair-wise correlation matrix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1"/>
          <p:cNvSpPr>
            <a:spLocks noGrp="1"/>
          </p:cNvSpPr>
          <p:nvPr>
            <p:ph type="title"/>
          </p:nvPr>
        </p:nvSpPr>
        <p:spPr>
          <a:xfrm>
            <a:off x="609600" y="152400"/>
            <a:ext cx="8229600" cy="1143000"/>
          </a:xfrm>
        </p:spPr>
        <p:txBody>
          <a:bodyPr/>
          <a:lstStyle/>
          <a:p>
            <a:r>
              <a:rPr lang="en-US" sz="36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Emerging Behavior-Aware Services</a:t>
            </a:r>
          </a:p>
        </p:txBody>
      </p:sp>
      <p:sp>
        <p:nvSpPr>
          <p:cNvPr id="21507" name="Content Placeholder 12"/>
          <p:cNvSpPr>
            <a:spLocks noGrp="1"/>
          </p:cNvSpPr>
          <p:nvPr>
            <p:ph idx="1"/>
          </p:nvPr>
        </p:nvSpPr>
        <p:spPr>
          <a:xfrm>
            <a:off x="381000" y="1905000"/>
            <a:ext cx="7924800" cy="4525963"/>
          </a:xfrm>
        </p:spPr>
        <p:txBody>
          <a:bodyPr/>
          <a:lstStyle/>
          <a:p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Tight coupling between users, devices</a:t>
            </a:r>
          </a:p>
          <a:p>
            <a:pPr lvl="1"/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Devices can infer user preferences, behavior</a:t>
            </a:r>
          </a:p>
          <a:p>
            <a:pPr lvl="1"/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Capabilities: </a:t>
            </a:r>
            <a:r>
              <a:rPr lang="en-US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comm.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comp.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dirty="0" smtClean="0">
                <a:solidFill>
                  <a:srgbClr val="456B4F"/>
                </a:solidFill>
                <a:latin typeface="Times New Roman" pitchFamily="-111" charset="0"/>
                <a:ea typeface="ＭＳ Ｐゴシック" pitchFamily="-111" charset="-128"/>
              </a:rPr>
              <a:t>storage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dirty="0" smtClean="0">
                <a:solidFill>
                  <a:srgbClr val="CC00CC"/>
                </a:solidFill>
                <a:latin typeface="Times New Roman" pitchFamily="-111" charset="0"/>
                <a:ea typeface="ＭＳ Ｐゴシック" pitchFamily="-111" charset="-128"/>
              </a:rPr>
              <a:t>sensing</a:t>
            </a:r>
          </a:p>
          <a:p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New generation of behavior-aware protocols</a:t>
            </a:r>
          </a:p>
          <a:p>
            <a:pPr lvl="1"/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Behavior: mobility, interest, trust, friendship,… </a:t>
            </a:r>
          </a:p>
          <a:p>
            <a:pPr lvl="1"/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Applications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: interest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-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based broadcast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, alerts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 &amp; 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safety,  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participatory sensing,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 mobile social nets</a:t>
            </a:r>
            <a:endParaRPr lang="en-US" dirty="0" smtClean="0">
              <a:latin typeface="Times New Roman" pitchFamily="-111" charset="0"/>
              <a:ea typeface="ＭＳ Ｐゴシック" pitchFamily="-111" charset="-128"/>
            </a:endParaRPr>
          </a:p>
        </p:txBody>
      </p:sp>
      <p:pic>
        <p:nvPicPr>
          <p:cNvPr id="21509" name="Picture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11811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5638800"/>
            <a:ext cx="1778649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5623339"/>
            <a:ext cx="1981200" cy="123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TextBox 9"/>
          <p:cNvSpPr txBox="1">
            <a:spLocks noChangeArrowheads="1"/>
          </p:cNvSpPr>
          <p:nvPr/>
        </p:nvSpPr>
        <p:spPr bwMode="auto">
          <a:xfrm>
            <a:off x="2362200" y="5638800"/>
            <a:ext cx="4671472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i="1" dirty="0">
                <a:solidFill>
                  <a:srgbClr val="0000FF"/>
                </a:solidFill>
                <a:latin typeface="Times New Roman" pitchFamily="-111" charset="0"/>
              </a:rPr>
              <a:t>New paradigms of 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-111" charset="0"/>
              </a:rPr>
              <a:t>communication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-111" charset="0"/>
              </a:rPr>
              <a:t>,</a:t>
            </a:r>
          </a:p>
          <a:p>
            <a:r>
              <a:rPr lang="en-US" sz="2400" i="1" dirty="0" smtClean="0">
                <a:solidFill>
                  <a:srgbClr val="0000FF"/>
                </a:solidFill>
                <a:latin typeface="Times New Roman" pitchFamily="-111" charset="0"/>
              </a:rPr>
              <a:t>computation, storage and 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-111" charset="0"/>
              </a:rPr>
              <a:t>sensing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-111" charset="0"/>
              </a:rPr>
              <a:t>?!</a:t>
            </a:r>
            <a:endParaRPr lang="en-US" sz="2400" i="1" dirty="0">
              <a:solidFill>
                <a:srgbClr val="0000FF"/>
              </a:solidFill>
              <a:latin typeface="Times New Roman" pitchFamily="-111" charset="0"/>
            </a:endParaRPr>
          </a:p>
        </p:txBody>
      </p:sp>
      <p:pic>
        <p:nvPicPr>
          <p:cNvPr id="18" name="Picture 17" descr="card-wearabl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8150" y="1066800"/>
            <a:ext cx="2025850" cy="1143000"/>
          </a:xfrm>
          <a:prstGeom prst="rect">
            <a:avLst/>
          </a:prstGeom>
        </p:spPr>
      </p:pic>
      <p:pic>
        <p:nvPicPr>
          <p:cNvPr id="17" name="Picture 16" descr="card-wearabl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6224" y="1143000"/>
            <a:ext cx="6617776" cy="3733800"/>
          </a:xfrm>
          <a:prstGeom prst="rect">
            <a:avLst/>
          </a:prstGeom>
        </p:spPr>
      </p:pic>
      <p:pic>
        <p:nvPicPr>
          <p:cNvPr id="19" name="Picture 18" descr="Screen Shot 2015-12-09 at 2.32.14 A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600" y="1371600"/>
            <a:ext cx="2292350" cy="1807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Mac HD 1:Users:Aeon:Desktop:All:Tarffic-p:New Charts:dom-18.png"/>
          <p:cNvPicPr/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2302" t="1707" r="2704" b="2120"/>
          <a:stretch/>
        </p:blipFill>
        <p:spPr bwMode="auto">
          <a:xfrm>
            <a:off x="3757314" y="1176867"/>
            <a:ext cx="5257800" cy="5257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</a:ext>
          </a:extLst>
        </p:spPr>
      </p:pic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0" y="457200"/>
            <a:ext cx="6692600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6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TRAFFIC SIMILARITY GRAPH - DOMAINS</a:t>
            </a:r>
            <a:endParaRPr lang="en-US" sz="2600" dirty="0">
              <a:solidFill>
                <a:srgbClr val="1D2C64"/>
              </a:solidFill>
              <a:latin typeface="Times New Roman"/>
              <a:cs typeface="Times New Roman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48152" y="1221630"/>
            <a:ext cx="389352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Similarity </a:t>
            </a:r>
            <a:r>
              <a:rPr lang="en-US" sz="2400" dirty="0">
                <a:latin typeface="Times New Roman"/>
                <a:cs typeface="Times New Roman"/>
              </a:rPr>
              <a:t>is determined using two-sample KS-test</a:t>
            </a:r>
          </a:p>
          <a:p>
            <a:endParaRPr lang="en-US" sz="1600" dirty="0">
              <a:latin typeface="Times New Roman"/>
              <a:cs typeface="Times New Roman"/>
            </a:endParaRPr>
          </a:p>
          <a:p>
            <a:r>
              <a:rPr lang="en-US" sz="2400" dirty="0" smtClean="0">
                <a:latin typeface="Times New Roman"/>
                <a:cs typeface="Times New Roman"/>
              </a:rPr>
              <a:t>12 Cliques detected </a:t>
            </a:r>
            <a:r>
              <a:rPr lang="en-US" sz="2400" dirty="0">
                <a:latin typeface="Times New Roman"/>
                <a:cs typeface="Times New Roman"/>
              </a:rPr>
              <a:t>in </a:t>
            </a:r>
            <a:r>
              <a:rPr lang="en-US" sz="2400" dirty="0" smtClean="0">
                <a:latin typeface="Times New Roman"/>
                <a:cs typeface="Times New Roman"/>
              </a:rPr>
              <a:t>similarity graph</a:t>
            </a:r>
          </a:p>
          <a:p>
            <a:endParaRPr lang="en-US" sz="800" dirty="0">
              <a:latin typeface="Times New Roman"/>
              <a:cs typeface="Times New Roman"/>
            </a:endParaRPr>
          </a:p>
          <a:p>
            <a:pPr lvl="1"/>
            <a:r>
              <a:rPr lang="en-US" sz="2000" b="1" dirty="0" smtClean="0">
                <a:latin typeface="Times New Roman"/>
                <a:cs typeface="Times New Roman"/>
              </a:rPr>
              <a:t>Video</a:t>
            </a:r>
            <a:r>
              <a:rPr lang="en-US" sz="2000" b="1" dirty="0">
                <a:latin typeface="Times New Roman"/>
                <a:cs typeface="Times New Roman"/>
              </a:rPr>
              <a:t>: </a:t>
            </a:r>
            <a:r>
              <a:rPr lang="en-US" sz="2000" dirty="0" err="1" smtClean="0">
                <a:latin typeface="Times New Roman"/>
                <a:cs typeface="Times New Roman"/>
              </a:rPr>
              <a:t>Youtube</a:t>
            </a:r>
            <a:r>
              <a:rPr lang="en-US" sz="2000" dirty="0">
                <a:latin typeface="Times New Roman"/>
                <a:cs typeface="Times New Roman"/>
              </a:rPr>
              <a:t>, ‘</a:t>
            </a:r>
            <a:r>
              <a:rPr lang="en-US" sz="2000" dirty="0" err="1">
                <a:latin typeface="Times New Roman"/>
                <a:cs typeface="Times New Roman"/>
              </a:rPr>
              <a:t>cnn</a:t>
            </a:r>
            <a:r>
              <a:rPr lang="en-US" sz="2000" dirty="0">
                <a:latin typeface="Times New Roman"/>
                <a:cs typeface="Times New Roman"/>
              </a:rPr>
              <a:t>’, ‘</a:t>
            </a:r>
            <a:r>
              <a:rPr lang="en-US" sz="2000" dirty="0" err="1">
                <a:latin typeface="Times New Roman"/>
                <a:cs typeface="Times New Roman"/>
              </a:rPr>
              <a:t>msnbcsport</a:t>
            </a:r>
            <a:r>
              <a:rPr lang="en-US" sz="2000" dirty="0" smtClean="0">
                <a:latin typeface="Times New Roman"/>
                <a:cs typeface="Times New Roman"/>
              </a:rPr>
              <a:t>’</a:t>
            </a:r>
          </a:p>
          <a:p>
            <a:pPr lvl="1"/>
            <a:endParaRPr lang="en-US" sz="800" dirty="0">
              <a:latin typeface="Times New Roman"/>
              <a:cs typeface="Times New Roman"/>
            </a:endParaRPr>
          </a:p>
          <a:p>
            <a:pPr lvl="1"/>
            <a:r>
              <a:rPr lang="en-US" sz="2000" b="1" dirty="0" smtClean="0">
                <a:latin typeface="Times New Roman"/>
                <a:cs typeface="Times New Roman"/>
              </a:rPr>
              <a:t>Internet</a:t>
            </a:r>
            <a:r>
              <a:rPr lang="en-US" sz="2000" b="1" dirty="0">
                <a:latin typeface="Times New Roman"/>
                <a:cs typeface="Times New Roman"/>
              </a:rPr>
              <a:t>, phone, </a:t>
            </a:r>
            <a:r>
              <a:rPr lang="en-US" sz="2000" b="1" dirty="0" smtClean="0">
                <a:latin typeface="Times New Roman"/>
                <a:cs typeface="Times New Roman"/>
              </a:rPr>
              <a:t>radio: </a:t>
            </a:r>
            <a:r>
              <a:rPr lang="en-US" sz="2000" dirty="0">
                <a:latin typeface="Times New Roman"/>
                <a:cs typeface="Times New Roman"/>
              </a:rPr>
              <a:t>Comcast, Charter, Qwest, </a:t>
            </a:r>
            <a:r>
              <a:rPr lang="en-US" sz="2000" dirty="0" err="1">
                <a:latin typeface="Times New Roman"/>
                <a:cs typeface="Times New Roman"/>
              </a:rPr>
              <a:t>Shoutcast</a:t>
            </a:r>
            <a:r>
              <a:rPr lang="en-US" sz="2000" dirty="0">
                <a:latin typeface="Times New Roman"/>
                <a:cs typeface="Times New Roman"/>
              </a:rPr>
              <a:t> (follow Rayleigh during all days)</a:t>
            </a:r>
            <a:r>
              <a:rPr lang="en-US" sz="2000" dirty="0" smtClean="0">
                <a:latin typeface="Times New Roman"/>
                <a:cs typeface="Times New Roman"/>
              </a:rPr>
              <a:t> </a:t>
            </a:r>
            <a:endParaRPr lang="en-US" dirty="0" smtClean="0">
              <a:latin typeface="Times New Roman"/>
              <a:cs typeface="Times New Roman"/>
            </a:endParaRPr>
          </a:p>
          <a:p>
            <a:r>
              <a:rPr lang="en-US" sz="2400" i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High </a:t>
            </a:r>
            <a:r>
              <a:rPr lang="en-US" sz="2400" i="1" dirty="0">
                <a:solidFill>
                  <a:srgbClr val="0000FF"/>
                </a:solidFill>
                <a:latin typeface="Times New Roman"/>
                <a:cs typeface="Times New Roman"/>
              </a:rPr>
              <a:t>traffic domains </a:t>
            </a:r>
            <a:r>
              <a:rPr lang="en-US" sz="2400" i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follow unique distributions (are not            similar to others) </a:t>
            </a:r>
            <a:endParaRPr lang="en-US" sz="2400" i="1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lvl="1"/>
            <a:endParaRPr lang="en-US" sz="1400" dirty="0" smtClean="0">
              <a:latin typeface="Times New Roman"/>
              <a:cs typeface="Times New Roman"/>
            </a:endParaRPr>
          </a:p>
          <a:p>
            <a:pPr lvl="1"/>
            <a:r>
              <a:rPr lang="en-US" sz="2000" dirty="0" smtClean="0">
                <a:latin typeface="Times New Roman"/>
                <a:cs typeface="Times New Roman"/>
              </a:rPr>
              <a:t> </a:t>
            </a:r>
            <a:endParaRPr lang="en-US"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88984462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c HD 1:Users:Aeon:Desktop:New Charts:loc-18.png"/>
          <p:cNvPicPr/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2072" r="2196"/>
          <a:stretch/>
        </p:blipFill>
        <p:spPr bwMode="auto">
          <a:xfrm>
            <a:off x="3653864" y="1155700"/>
            <a:ext cx="5372100" cy="5232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</a:ext>
          </a:extLst>
        </p:spPr>
      </p:pic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343201" y="328185"/>
            <a:ext cx="5929104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1D2C64"/>
                </a:solidFill>
              </a:rPr>
              <a:t>GRAPH-BASED ANALYSIS</a:t>
            </a:r>
            <a:endParaRPr lang="en-US" sz="2800" dirty="0">
              <a:solidFill>
                <a:srgbClr val="1D2C6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27FE6-708D-744E-9AAA-9F7FB9B49A59}" type="datetime1">
              <a:rPr lang="en-US" smtClean="0"/>
              <a:pPr/>
              <a:t>12/8/15</a:t>
            </a:fld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97471" y="1221630"/>
            <a:ext cx="37220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70% </a:t>
            </a:r>
            <a:r>
              <a:rPr lang="en-US" sz="2400" dirty="0">
                <a:latin typeface="Times New Roman"/>
                <a:cs typeface="Times New Roman"/>
              </a:rPr>
              <a:t>of buildings in Music, Cinema and Auditorium categories are in </a:t>
            </a:r>
            <a:r>
              <a:rPr lang="en-US" sz="2400" dirty="0" smtClean="0">
                <a:latin typeface="Times New Roman"/>
                <a:cs typeface="Times New Roman"/>
              </a:rPr>
              <a:t>red group </a:t>
            </a:r>
          </a:p>
          <a:p>
            <a:endParaRPr lang="en-US" sz="2400" dirty="0">
              <a:latin typeface="Times New Roman"/>
              <a:cs typeface="Times New Roman"/>
            </a:endParaRPr>
          </a:p>
          <a:p>
            <a:r>
              <a:rPr lang="en-US" sz="2400" dirty="0">
                <a:latin typeface="Times New Roman"/>
                <a:cs typeface="Times New Roman"/>
              </a:rPr>
              <a:t>M</a:t>
            </a:r>
            <a:r>
              <a:rPr lang="en-US" sz="2400" dirty="0" smtClean="0">
                <a:latin typeface="Times New Roman"/>
                <a:cs typeface="Times New Roman"/>
              </a:rPr>
              <a:t>ost </a:t>
            </a:r>
            <a:r>
              <a:rPr lang="en-US" sz="2400" dirty="0">
                <a:latin typeface="Times New Roman"/>
                <a:cs typeface="Times New Roman"/>
              </a:rPr>
              <a:t>of fraternities (</a:t>
            </a:r>
            <a:r>
              <a:rPr lang="en-US" sz="2400" dirty="0" smtClean="0">
                <a:latin typeface="Times New Roman"/>
                <a:cs typeface="Times New Roman"/>
              </a:rPr>
              <a:t>9) </a:t>
            </a:r>
            <a:r>
              <a:rPr lang="en-US" sz="2400" dirty="0">
                <a:latin typeface="Times New Roman"/>
                <a:cs typeface="Times New Roman"/>
              </a:rPr>
              <a:t>are in </a:t>
            </a:r>
            <a:r>
              <a:rPr lang="en-US" sz="2400" dirty="0" smtClean="0">
                <a:latin typeface="Times New Roman"/>
                <a:cs typeface="Times New Roman"/>
              </a:rPr>
              <a:t>blue group</a:t>
            </a:r>
            <a:endParaRPr lang="en-US"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77049192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279701" y="328185"/>
            <a:ext cx="6533476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1D2C64"/>
                </a:solidFill>
              </a:rPr>
              <a:t>HUMAN-CENTERED MODELING</a:t>
            </a:r>
            <a:endParaRPr lang="en-US" sz="2800" dirty="0">
              <a:solidFill>
                <a:srgbClr val="1D2C6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27FE6-708D-744E-9AAA-9F7FB9B49A59}" type="datetime1">
              <a:rPr lang="en-US" smtClean="0"/>
              <a:pPr/>
              <a:t>12/8/15</a:t>
            </a:fld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9973" y="1221630"/>
            <a:ext cx="5671673" cy="510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Goal: not only considering groups of domains, but also classes of </a:t>
            </a:r>
            <a:r>
              <a:rPr lang="en-US" sz="2400" dirty="0" smtClean="0">
                <a:solidFill>
                  <a:srgbClr val="800000"/>
                </a:solidFill>
                <a:latin typeface="Times New Roman"/>
                <a:cs typeface="Times New Roman"/>
              </a:rPr>
              <a:t>users</a:t>
            </a:r>
          </a:p>
          <a:p>
            <a:endParaRPr lang="en-US" sz="2400" dirty="0" smtClean="0">
              <a:latin typeface="Times New Roman"/>
              <a:cs typeface="Times New Roman"/>
            </a:endParaRPr>
          </a:p>
          <a:p>
            <a:r>
              <a:rPr lang="en-US" sz="2400" dirty="0" smtClean="0">
                <a:latin typeface="Times New Roman"/>
                <a:cs typeface="Times New Roman"/>
              </a:rPr>
              <a:t>Challenges:</a:t>
            </a:r>
            <a:endParaRPr lang="en-US" sz="2400" dirty="0">
              <a:latin typeface="Times New Roman"/>
              <a:cs typeface="Times New Roman"/>
            </a:endParaRPr>
          </a:p>
          <a:p>
            <a:pPr marL="342900" indent="-342900">
              <a:buFont typeface="Arial"/>
              <a:buChar char="•"/>
            </a:pPr>
            <a:r>
              <a:rPr lang="en-US" sz="2200" dirty="0" smtClean="0">
                <a:latin typeface="Times New Roman"/>
                <a:cs typeface="Times New Roman"/>
              </a:rPr>
              <a:t>Considering individual users needs advanced </a:t>
            </a:r>
            <a:r>
              <a:rPr lang="en-US" sz="2200" dirty="0" smtClean="0">
                <a:solidFill>
                  <a:srgbClr val="800000"/>
                </a:solidFill>
                <a:latin typeface="Times New Roman"/>
                <a:cs typeface="Times New Roman"/>
              </a:rPr>
              <a:t>processing</a:t>
            </a:r>
            <a:r>
              <a:rPr lang="en-US" sz="2200" dirty="0" smtClean="0">
                <a:latin typeface="Times New Roman"/>
                <a:cs typeface="Times New Roman"/>
              </a:rPr>
              <a:t> engines (</a:t>
            </a:r>
            <a:r>
              <a:rPr lang="en-US" sz="2200" dirty="0" err="1" smtClean="0">
                <a:latin typeface="Times New Roman"/>
                <a:cs typeface="Times New Roman"/>
              </a:rPr>
              <a:t>Datapath</a:t>
            </a:r>
            <a:r>
              <a:rPr lang="en-US" sz="2200" dirty="0" smtClean="0">
                <a:latin typeface="Times New Roman"/>
                <a:cs typeface="Times New Roman"/>
              </a:rPr>
              <a:t>[8]) </a:t>
            </a:r>
            <a:endParaRPr lang="en-US" sz="2200" dirty="0">
              <a:latin typeface="Times New Roman"/>
              <a:cs typeface="Times New Roman"/>
            </a:endParaRPr>
          </a:p>
          <a:p>
            <a:pPr marL="342900" indent="-342900">
              <a:buFont typeface="Arial"/>
              <a:buChar char="•"/>
            </a:pPr>
            <a:r>
              <a:rPr lang="en-US" sz="2200" dirty="0" smtClean="0">
                <a:latin typeface="Times New Roman"/>
                <a:cs typeface="Times New Roman"/>
              </a:rPr>
              <a:t>We need to </a:t>
            </a:r>
            <a:r>
              <a:rPr lang="en-US" sz="2200" dirty="0" smtClean="0">
                <a:solidFill>
                  <a:srgbClr val="800000"/>
                </a:solidFill>
                <a:latin typeface="Times New Roman"/>
                <a:cs typeface="Times New Roman"/>
              </a:rPr>
              <a:t>integrate</a:t>
            </a:r>
            <a:r>
              <a:rPr lang="en-US" sz="2200" dirty="0" smtClean="0">
                <a:latin typeface="Times New Roman"/>
                <a:cs typeface="Times New Roman"/>
              </a:rPr>
              <a:t> different domain, location or user specific models</a:t>
            </a:r>
          </a:p>
          <a:p>
            <a:endParaRPr lang="en-US" sz="2400" dirty="0" smtClean="0">
              <a:latin typeface="Times New Roman"/>
              <a:cs typeface="Times New Roman"/>
            </a:endParaRPr>
          </a:p>
          <a:p>
            <a:r>
              <a:rPr lang="en-US" sz="2400" dirty="0" smtClean="0">
                <a:latin typeface="Times New Roman"/>
                <a:cs typeface="Times New Roman"/>
              </a:rPr>
              <a:t>Co-clustering detects Interest subspaces (in terms of users’ domain or location visitation)</a:t>
            </a:r>
          </a:p>
          <a:p>
            <a:pPr marL="800100" lvl="1" indent="-342900">
              <a:buFont typeface="Arial"/>
              <a:buChar char="•"/>
            </a:pPr>
            <a:r>
              <a:rPr lang="en-US" sz="2200" dirty="0" smtClean="0">
                <a:latin typeface="Times New Roman"/>
                <a:cs typeface="Times New Roman"/>
              </a:rPr>
              <a:t> based </a:t>
            </a:r>
            <a:r>
              <a:rPr lang="en-US" sz="2200" dirty="0">
                <a:latin typeface="Times New Roman"/>
                <a:cs typeface="Times New Roman"/>
              </a:rPr>
              <a:t>on </a:t>
            </a:r>
            <a:r>
              <a:rPr lang="en-US" sz="2200" dirty="0" smtClean="0">
                <a:latin typeface="Times New Roman"/>
                <a:cs typeface="Times New Roman"/>
              </a:rPr>
              <a:t>aggregate flow-level traffic</a:t>
            </a:r>
          </a:p>
          <a:p>
            <a:endParaRPr lang="en-US" sz="2400" dirty="0">
              <a:latin typeface="Times New Roman"/>
              <a:cs typeface="Times New Roman"/>
            </a:endParaRPr>
          </a:p>
          <a:p>
            <a:r>
              <a:rPr lang="en-US" sz="2400" dirty="0" smtClean="0">
                <a:latin typeface="Times New Roman"/>
                <a:cs typeface="Times New Roman"/>
              </a:rPr>
              <a:t>Traffic modeling is performed for subspaces</a:t>
            </a:r>
            <a:endParaRPr lang="en-US" sz="2400" dirty="0">
              <a:latin typeface="Times New Roman"/>
              <a:cs typeface="Times New Roman"/>
            </a:endParaRPr>
          </a:p>
        </p:txBody>
      </p:sp>
      <p:pic>
        <p:nvPicPr>
          <p:cNvPr id="8" name="Picture 7" descr="Mac HD 1:Users:Aeon:Desktop:New Charts:hdom18.tif"/>
          <p:cNvPicPr/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8315" t="4308" r="6230" b="5206"/>
          <a:stretch/>
        </p:blipFill>
        <p:spPr bwMode="auto">
          <a:xfrm>
            <a:off x="5931647" y="1346694"/>
            <a:ext cx="3212352" cy="33149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</a:ext>
          </a:extLst>
        </p:spPr>
      </p:pic>
      <p:sp>
        <p:nvSpPr>
          <p:cNvPr id="3" name="Rectangle 2"/>
          <p:cNvSpPr/>
          <p:nvPr/>
        </p:nvSpPr>
        <p:spPr>
          <a:xfrm>
            <a:off x="6546233" y="1124405"/>
            <a:ext cx="13592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Domain clusters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16200000">
            <a:off x="5259815" y="2994851"/>
            <a:ext cx="11967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Users clusters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186531" y="4707265"/>
            <a:ext cx="26616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/>
                <a:cs typeface="Times New Roman"/>
              </a:rPr>
              <a:t>Lognormal:</a:t>
            </a:r>
            <a:r>
              <a:rPr lang="en-US" sz="2000" dirty="0" smtClean="0">
                <a:latin typeface="Times New Roman"/>
                <a:cs typeface="Times New Roman"/>
              </a:rPr>
              <a:t>    27%</a:t>
            </a:r>
          </a:p>
          <a:p>
            <a:r>
              <a:rPr lang="en-US" sz="2000" b="1" dirty="0" err="1" smtClean="0">
                <a:latin typeface="Times New Roman"/>
                <a:cs typeface="Times New Roman"/>
              </a:rPr>
              <a:t>Weibull</a:t>
            </a:r>
            <a:r>
              <a:rPr lang="en-US" sz="2000" b="1" dirty="0" smtClean="0">
                <a:latin typeface="Times New Roman"/>
                <a:cs typeface="Times New Roman"/>
              </a:rPr>
              <a:t>:</a:t>
            </a:r>
            <a:r>
              <a:rPr lang="en-US" sz="2000" dirty="0" smtClean="0">
                <a:latin typeface="Times New Roman"/>
                <a:cs typeface="Times New Roman"/>
              </a:rPr>
              <a:t>          25%</a:t>
            </a:r>
          </a:p>
          <a:p>
            <a:r>
              <a:rPr lang="en-US" sz="2000" b="1" dirty="0" smtClean="0">
                <a:latin typeface="Times New Roman"/>
                <a:cs typeface="Times New Roman"/>
              </a:rPr>
              <a:t>Generalized Extreme Value:              </a:t>
            </a:r>
            <a:r>
              <a:rPr lang="en-US" sz="2000" dirty="0" smtClean="0">
                <a:latin typeface="Times New Roman"/>
                <a:cs typeface="Times New Roman"/>
              </a:rPr>
              <a:t>24%</a:t>
            </a:r>
            <a:endParaRPr lang="en-US"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6896123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305101" y="328185"/>
            <a:ext cx="5929104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>
                <a:solidFill>
                  <a:srgbClr val="1D2C64"/>
                </a:solidFill>
              </a:rPr>
              <a:t>HUMAN-CENTERED MODELING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27FE6-708D-744E-9AAA-9F7FB9B49A59}" type="datetime1">
              <a:rPr lang="en-US" smtClean="0"/>
              <a:pPr/>
              <a:t>12/8/15</a:t>
            </a:fld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92884" y="1249460"/>
            <a:ext cx="878676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Scalable</a:t>
            </a:r>
            <a:r>
              <a:rPr lang="en-US" sz="2400" b="1" dirty="0">
                <a:solidFill>
                  <a:srgbClr val="800000"/>
                </a:solidFill>
                <a:latin typeface="Times New Roman"/>
                <a:cs typeface="Times New Roman"/>
              </a:rPr>
              <a:t>:</a:t>
            </a:r>
            <a:r>
              <a:rPr lang="en-US" sz="2400" dirty="0">
                <a:latin typeface="Times New Roman"/>
                <a:cs typeface="Times New Roman"/>
              </a:rPr>
              <a:t> </a:t>
            </a:r>
            <a:r>
              <a:rPr lang="en-US" sz="2400" dirty="0" smtClean="0">
                <a:latin typeface="Times New Roman"/>
                <a:cs typeface="Times New Roman"/>
              </a:rPr>
              <a:t>supports many </a:t>
            </a:r>
            <a:r>
              <a:rPr lang="en-US" sz="2400" dirty="0">
                <a:latin typeface="Times New Roman"/>
                <a:cs typeface="Times New Roman"/>
              </a:rPr>
              <a:t>users and </a:t>
            </a:r>
            <a:r>
              <a:rPr lang="en-US" sz="2400" dirty="0" smtClean="0">
                <a:latin typeface="Times New Roman"/>
                <a:cs typeface="Times New Roman"/>
              </a:rPr>
              <a:t>domains</a:t>
            </a:r>
          </a:p>
          <a:p>
            <a:pPr marL="342900" lvl="2" indent="-342900">
              <a:buFont typeface="Arial"/>
              <a:buChar char="•"/>
            </a:pPr>
            <a:endParaRPr lang="en-US" sz="1100" dirty="0">
              <a:latin typeface="Times New Roman"/>
              <a:cs typeface="Times New Roman"/>
            </a:endParaRPr>
          </a:p>
          <a:p>
            <a:pPr marL="0" lvl="2"/>
            <a:r>
              <a:rPr lang="en-US" sz="2400" dirty="0" smtClean="0">
                <a:latin typeface="Times New Roman"/>
                <a:cs typeface="Times New Roman"/>
              </a:rPr>
              <a:t>Fewer </a:t>
            </a:r>
            <a:r>
              <a:rPr lang="en-US" sz="2400" dirty="0">
                <a:latin typeface="Times New Roman"/>
                <a:cs typeface="Times New Roman"/>
              </a:rPr>
              <a:t>number of </a:t>
            </a:r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Parameters</a:t>
            </a:r>
          </a:p>
          <a:p>
            <a:pPr marL="342900" lvl="2" indent="-342900">
              <a:buFont typeface="Arial"/>
              <a:buChar char="•"/>
            </a:pPr>
            <a:endParaRPr lang="en-US" sz="1100" b="1" dirty="0" smtClean="0">
              <a:latin typeface="Times New Roman"/>
              <a:cs typeface="Times New Roman"/>
            </a:endParaRPr>
          </a:p>
          <a:p>
            <a:pPr marL="0" lvl="2"/>
            <a:r>
              <a:rPr lang="en-US" sz="2400" dirty="0" smtClean="0">
                <a:latin typeface="Times New Roman"/>
                <a:cs typeface="Times New Roman"/>
              </a:rPr>
              <a:t>Less computational </a:t>
            </a:r>
            <a:r>
              <a:rPr lang="en-US" sz="2400" b="1" dirty="0">
                <a:solidFill>
                  <a:srgbClr val="800000"/>
                </a:solidFill>
                <a:latin typeface="Times New Roman"/>
                <a:cs typeface="Times New Roman"/>
              </a:rPr>
              <a:t>R</a:t>
            </a:r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esources</a:t>
            </a:r>
            <a:r>
              <a:rPr lang="en-US" sz="2400" dirty="0" smtClean="0">
                <a:latin typeface="Times New Roman"/>
                <a:cs typeface="Times New Roman"/>
              </a:rPr>
              <a:t> needed </a:t>
            </a:r>
          </a:p>
          <a:p>
            <a:pPr marL="0" lvl="2"/>
            <a:endParaRPr lang="en-US" sz="1100" dirty="0">
              <a:latin typeface="Times New Roman"/>
              <a:cs typeface="Times New Roman"/>
            </a:endParaRPr>
          </a:p>
          <a:p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More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Stable</a:t>
            </a:r>
            <a:r>
              <a:rPr lang="en-US" sz="2400" dirty="0" smtClean="0">
                <a:latin typeface="Times New Roman"/>
                <a:cs typeface="Times New Roman"/>
              </a:rPr>
              <a:t>: ~50% of </a:t>
            </a:r>
            <a:r>
              <a:rPr lang="en-US" sz="2400" dirty="0">
                <a:latin typeface="Times New Roman"/>
                <a:cs typeface="Times New Roman"/>
              </a:rPr>
              <a:t>subspaces </a:t>
            </a:r>
            <a:r>
              <a:rPr lang="en-US" sz="2400" dirty="0" smtClean="0">
                <a:latin typeface="Times New Roman"/>
                <a:cs typeface="Times New Roman"/>
              </a:rPr>
              <a:t>follow same </a:t>
            </a:r>
            <a:r>
              <a:rPr lang="en-US" sz="2400" dirty="0">
                <a:latin typeface="Times New Roman"/>
                <a:cs typeface="Times New Roman"/>
              </a:rPr>
              <a:t>best fit </a:t>
            </a:r>
            <a:r>
              <a:rPr lang="en-US" sz="2400" dirty="0" smtClean="0">
                <a:latin typeface="Times New Roman"/>
                <a:cs typeface="Times New Roman"/>
              </a:rPr>
              <a:t>across days</a:t>
            </a:r>
            <a:endParaRPr lang="en-US" sz="1400" dirty="0">
              <a:latin typeface="Times New Roman"/>
              <a:cs typeface="Times New Roman"/>
            </a:endParaRPr>
          </a:p>
        </p:txBody>
      </p:sp>
      <p:pic>
        <p:nvPicPr>
          <p:cNvPr id="8" name="Picture 7" descr="Mac HD 1:Users:Aeon:Desktop:New Charts:hdom18.tif"/>
          <p:cNvPicPr/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8315" t="4308" r="6230" b="5206"/>
          <a:stretch/>
        </p:blipFill>
        <p:spPr bwMode="auto">
          <a:xfrm>
            <a:off x="3255825" y="3528371"/>
            <a:ext cx="2973898" cy="29262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</a:ext>
          </a:extLst>
        </p:spPr>
      </p:pic>
      <p:pic>
        <p:nvPicPr>
          <p:cNvPr id="10" name="Picture 9" descr="Mac HD 1:Users:Aeon:Desktop:All:Tarffic-p:New Charts:hdom14.tif"/>
          <p:cNvPicPr/>
          <p:nvPr/>
        </p:nvPicPr>
        <p:blipFill rotWithShape="1"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9011" t="5234" r="6460" b="5232"/>
          <a:stretch/>
        </p:blipFill>
        <p:spPr bwMode="auto">
          <a:xfrm>
            <a:off x="6199840" y="3557505"/>
            <a:ext cx="2884396" cy="28921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</a:ext>
          </a:extLst>
        </p:spPr>
      </p:pic>
      <p:pic>
        <p:nvPicPr>
          <p:cNvPr id="11" name="Picture 10" descr="Mac HD 1:Users:Aeon:Desktop:All:Tarffic-p:New Charts:hdom19.tif"/>
          <p:cNvPicPr/>
          <p:nvPr/>
        </p:nvPicPr>
        <p:blipFill rotWithShape="1"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7623" t="5231" r="7153" b="6135"/>
          <a:stretch/>
        </p:blipFill>
        <p:spPr bwMode="auto">
          <a:xfrm>
            <a:off x="282530" y="3562485"/>
            <a:ext cx="2973294" cy="28721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</a:ext>
          </a:extLst>
        </p:spPr>
      </p:pic>
      <p:sp>
        <p:nvSpPr>
          <p:cNvPr id="3" name="Rectangle 2"/>
          <p:cNvSpPr/>
          <p:nvPr/>
        </p:nvSpPr>
        <p:spPr>
          <a:xfrm>
            <a:off x="6965943" y="3329414"/>
            <a:ext cx="13592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Domain clusters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16200000">
            <a:off x="-339899" y="4757912"/>
            <a:ext cx="11967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Users clusters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45049" y="3333892"/>
            <a:ext cx="13592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Domain clusters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41871" y="3333892"/>
            <a:ext cx="13592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Domain clusters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9786701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292401" y="328185"/>
            <a:ext cx="5929104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1D2C64"/>
                </a:solidFill>
              </a:rPr>
              <a:t>ACCURACY ANALYSIS</a:t>
            </a:r>
            <a:endParaRPr lang="en-US" sz="2800" dirty="0">
              <a:solidFill>
                <a:srgbClr val="1D2C6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27FE6-708D-744E-9AAA-9F7FB9B49A59}" type="datetime1">
              <a:rPr lang="en-US" smtClean="0"/>
              <a:pPr/>
              <a:t>12/8/15</a:t>
            </a:fld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34471" y="1267285"/>
            <a:ext cx="88750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Original: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best customized type of fit/parameters for different subspaces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 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endParaRPr lang="en-US" sz="1200" dirty="0" smtClean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r>
              <a:rPr lang="en-US" sz="2400" dirty="0" smtClean="0">
                <a:solidFill>
                  <a:srgbClr val="953735"/>
                </a:solidFill>
                <a:latin typeface="Times New Roman"/>
                <a:cs typeface="Times New Roman"/>
              </a:rPr>
              <a:t>Simplified: </a:t>
            </a:r>
            <a:r>
              <a:rPr lang="en-US" sz="2400" dirty="0" smtClean="0">
                <a:latin typeface="Times New Roman"/>
                <a:cs typeface="Times New Roman"/>
              </a:rPr>
              <a:t>best same type of fit, </a:t>
            </a:r>
            <a:r>
              <a:rPr lang="en-US" sz="2400" dirty="0">
                <a:latin typeface="Times New Roman"/>
                <a:cs typeface="Times New Roman"/>
              </a:rPr>
              <a:t>but </a:t>
            </a:r>
            <a:r>
              <a:rPr lang="en-US" sz="2400" dirty="0" smtClean="0">
                <a:latin typeface="Times New Roman"/>
                <a:cs typeface="Times New Roman"/>
              </a:rPr>
              <a:t>with different parameters </a:t>
            </a:r>
            <a:endParaRPr lang="en-US" sz="2400" dirty="0">
              <a:latin typeface="Times New Roman"/>
              <a:cs typeface="Times New Roman"/>
            </a:endParaRPr>
          </a:p>
          <a:p>
            <a:endParaRPr lang="en-US" sz="1200" dirty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Adjusted:</a:t>
            </a:r>
            <a:r>
              <a:rPr lang="en-US" sz="2400" dirty="0" smtClean="0">
                <a:latin typeface="Times New Roman"/>
                <a:cs typeface="Times New Roman"/>
              </a:rPr>
              <a:t> generic fit with customized parameters  </a:t>
            </a:r>
          </a:p>
          <a:p>
            <a:endParaRPr lang="en-US" sz="1200" dirty="0" smtClean="0">
              <a:latin typeface="Times New Roman"/>
              <a:cs typeface="Times New Roman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0371197"/>
              </p:ext>
            </p:extLst>
          </p:nvPr>
        </p:nvGraphicFramePr>
        <p:xfrm>
          <a:off x="604585" y="3021610"/>
          <a:ext cx="8718552" cy="3104271"/>
        </p:xfrm>
        <a:graphic>
          <a:graphicData uri="http://schemas.openxmlformats.org/presentationml/2006/ole">
            <p:oleObj spid="_x0000_s424962" name="Document" r:id="rId3" imgW="6096000" imgH="2171700" progId="Word.Document.12">
              <p:embed/>
            </p:oleObj>
          </a:graphicData>
        </a:graphic>
      </p:graphicFrame>
      <p:sp>
        <p:nvSpPr>
          <p:cNvPr id="10" name="Rectangle 9"/>
          <p:cNvSpPr/>
          <p:nvPr/>
        </p:nvSpPr>
        <p:spPr>
          <a:xfrm>
            <a:off x="1533783" y="5925826"/>
            <a:ext cx="6429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/>
                <a:cs typeface="Times New Roman"/>
              </a:rPr>
              <a:t>Comparison of different </a:t>
            </a:r>
            <a:r>
              <a:rPr lang="en-US" sz="2000" dirty="0" smtClean="0">
                <a:latin typeface="Times New Roman"/>
                <a:cs typeface="Times New Roman"/>
              </a:rPr>
              <a:t>modeling approaches using </a:t>
            </a:r>
            <a:r>
              <a:rPr lang="en-US" sz="2000" dirty="0">
                <a:latin typeface="Times New Roman"/>
                <a:cs typeface="Times New Roman"/>
              </a:rPr>
              <a:t>KS test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0699860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Example of Nodes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48376114"/>
              </p:ext>
            </p:extLst>
          </p:nvPr>
        </p:nvGraphicFramePr>
        <p:xfrm>
          <a:off x="457200" y="1600200"/>
          <a:ext cx="8229600" cy="4547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Node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Role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Availability and Time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Main place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Allowed 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Destinations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Restricted Destinations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Doctors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Based on hospital Shift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[ automatic generation of schedules]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Their specialized areas. ex. Their offices. 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patient rooms.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[Their own research labs]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---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may be others research labs…!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Nurses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Office manger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Shift..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//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//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Research Labs?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Rays. section: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[more information in about that]?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Patient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from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Tmin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to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Tmax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Tmin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 patient comes and go for appointment.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Tmax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 patient with admission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Their doctors office.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Their rooms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Emergency rooms.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 </a:t>
                      </a: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The facility for patient.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Special places where there only  one patient at a time: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Ex.Surgery Room. 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Visitors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from 9:00am to 6:00pm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reception; 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patient room.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patient area.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reception.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other hospital sections.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Other node.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Janitors?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On shifts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---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by floors, or by sections?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research labs?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63500" marR="63500" marT="63500" marB="63500">
                    <a:gradFill flip="none" rotWithShape="1">
                      <a:gsLst>
                        <a:gs pos="26000">
                          <a:schemeClr val="bg1">
                            <a:tint val="80000"/>
                            <a:satMod val="250000"/>
                          </a:schemeClr>
                        </a:gs>
                        <a:gs pos="65000">
                          <a:schemeClr val="bg1">
                            <a:tint val="90000"/>
                            <a:shade val="90000"/>
                            <a:satMod val="200000"/>
                          </a:schemeClr>
                        </a:gs>
                        <a:gs pos="93000">
                          <a:schemeClr val="bg1">
                            <a:tint val="90000"/>
                            <a:shade val="70000"/>
                            <a:satMod val="25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4160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Opportunities &amp; Challenges</a:t>
            </a:r>
            <a:endParaRPr lang="en-US" u="sng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Example areas of impact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Behavioral modeling,</a:t>
            </a:r>
            <a:r>
              <a:rPr lang="en-US" dirty="0" smtClean="0">
                <a:latin typeface="Times New Roman"/>
                <a:cs typeface="Times New Roman"/>
              </a:rPr>
              <a:t> public safety,</a:t>
            </a:r>
            <a:r>
              <a:rPr lang="en-US" dirty="0" smtClean="0">
                <a:latin typeface="Times New Roman"/>
                <a:cs typeface="Times New Roman"/>
              </a:rPr>
              <a:t> transportation, emergency management, improved </a:t>
            </a:r>
            <a:r>
              <a:rPr lang="en-US" dirty="0" smtClean="0">
                <a:latin typeface="Times New Roman"/>
                <a:cs typeface="Times New Roman"/>
              </a:rPr>
              <a:t>interaction, security, resource</a:t>
            </a:r>
            <a:r>
              <a:rPr lang="en-US" dirty="0" smtClean="0">
                <a:latin typeface="Times New Roman"/>
                <a:cs typeface="Times New Roman"/>
              </a:rPr>
              <a:t>-efficiency (sustainability), health-care, education,</a:t>
            </a:r>
            <a:r>
              <a:rPr lang="en-US" dirty="0" smtClean="0">
                <a:latin typeface="Times New Roman"/>
                <a:cs typeface="Times New Roman"/>
              </a:rPr>
              <a:t> productivity</a:t>
            </a:r>
            <a:r>
              <a:rPr lang="en-US" dirty="0" smtClean="0">
                <a:latin typeface="Times New Roman"/>
                <a:cs typeface="Times New Roman"/>
              </a:rPr>
              <a:t>, smart-</a:t>
            </a:r>
            <a:r>
              <a:rPr lang="en-US" dirty="0" err="1" smtClean="0">
                <a:latin typeface="Times New Roman"/>
                <a:cs typeface="Times New Roman"/>
              </a:rPr>
              <a:t>x</a:t>
            </a:r>
            <a:r>
              <a:rPr lang="en-US" dirty="0" smtClean="0">
                <a:latin typeface="Times New Roman"/>
                <a:cs typeface="Times New Roman"/>
              </a:rPr>
              <a:t>…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Human-centric data-rich society [Big People Data]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Scale, computational complexity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Big privacy issues [Wild Wild Web!]</a:t>
            </a:r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Data-driven/Sensing </a:t>
            </a:r>
            <a:r>
              <a:rPr lang="en-US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Taxonomy</a:t>
            </a:r>
            <a:endParaRPr lang="en-US" u="sng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Architecture: centralized, 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distributed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Scale: </a:t>
            </a:r>
            <a:r>
              <a:rPr lang="en-US" dirty="0" err="1" smtClean="0">
                <a:latin typeface="Times New Roman"/>
                <a:cs typeface="Times New Roman"/>
              </a:rPr>
              <a:t>spatio</a:t>
            </a:r>
            <a:r>
              <a:rPr lang="en-US" dirty="0" smtClean="0">
                <a:latin typeface="Times New Roman"/>
                <a:cs typeface="Times New Roman"/>
              </a:rPr>
              <a:t>-temporal, size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Time: sec – 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min</a:t>
            </a:r>
            <a:r>
              <a:rPr lang="en-US" dirty="0" smtClean="0">
                <a:latin typeface="Times New Roman"/>
                <a:cs typeface="Times New Roman"/>
              </a:rPr>
              <a:t> – 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months - yrs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Space: room, 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bldg</a:t>
            </a:r>
            <a:r>
              <a:rPr lang="en-US" dirty="0" smtClean="0">
                <a:latin typeface="Times New Roman"/>
                <a:cs typeface="Times New Roman"/>
              </a:rPr>
              <a:t>, 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campus</a:t>
            </a:r>
            <a:r>
              <a:rPr lang="en-US" dirty="0" smtClean="0">
                <a:latin typeface="Times New Roman"/>
                <a:cs typeface="Times New Roman"/>
              </a:rPr>
              <a:t>/</a:t>
            </a:r>
            <a:r>
              <a:rPr lang="en-US" dirty="0" err="1" smtClean="0">
                <a:latin typeface="Times New Roman"/>
                <a:cs typeface="Times New Roman"/>
              </a:rPr>
              <a:t>nbrhd</a:t>
            </a:r>
            <a:r>
              <a:rPr lang="en-US" dirty="0" smtClean="0">
                <a:latin typeface="Times New Roman"/>
                <a:cs typeface="Times New Roman"/>
              </a:rPr>
              <a:t>, 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city</a:t>
            </a:r>
            <a:r>
              <a:rPr lang="en-US" dirty="0" smtClean="0">
                <a:latin typeface="Times New Roman"/>
                <a:cs typeface="Times New Roman"/>
              </a:rPr>
              <a:t>, 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planet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Size: </a:t>
            </a:r>
            <a:r>
              <a:rPr lang="en-US" dirty="0" err="1" smtClean="0">
                <a:latin typeface="Times New Roman"/>
                <a:cs typeface="Times New Roman"/>
              </a:rPr>
              <a:t>Ths</a:t>
            </a:r>
            <a:r>
              <a:rPr lang="en-US" dirty="0" smtClean="0">
                <a:latin typeface="Times New Roman"/>
                <a:cs typeface="Times New Roman"/>
              </a:rPr>
              <a:t>, 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Mills</a:t>
            </a:r>
            <a:r>
              <a:rPr lang="en-US" dirty="0" smtClean="0">
                <a:latin typeface="Times New Roman"/>
                <a:cs typeface="Times New Roman"/>
              </a:rPr>
              <a:t>, 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Bills</a:t>
            </a:r>
            <a:r>
              <a:rPr lang="en-US" dirty="0" smtClean="0">
                <a:latin typeface="Times New Roman"/>
                <a:cs typeface="Times New Roman"/>
              </a:rPr>
              <a:t> records, MB, 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GB</a:t>
            </a:r>
            <a:r>
              <a:rPr lang="en-US" dirty="0" smtClean="0">
                <a:latin typeface="Times New Roman"/>
                <a:cs typeface="Times New Roman"/>
              </a:rPr>
              <a:t>, 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TB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Who is sensing?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Sensing the Society …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The Sensing Society</a:t>
            </a:r>
          </a:p>
          <a:p>
            <a:pPr lvl="2"/>
            <a:r>
              <a:rPr lang="en-US" i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Society is the Sensor </a:t>
            </a:r>
            <a:r>
              <a:rPr lang="en-US" dirty="0" smtClean="0">
                <a:latin typeface="Times New Roman"/>
                <a:cs typeface="Times New Roman"/>
              </a:rPr>
              <a:t>- </a:t>
            </a:r>
            <a:r>
              <a:rPr lang="en-US" i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Society is the Network</a:t>
            </a:r>
            <a:endParaRPr lang="en-US" i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sz="36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Emerging </a:t>
            </a:r>
            <a:r>
              <a:rPr lang="en-US" sz="3600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Human</a:t>
            </a:r>
            <a:r>
              <a:rPr lang="en-US" sz="36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Sensor Networks</a:t>
            </a:r>
            <a:endParaRPr lang="en-US" sz="36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382000" cy="556260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Sensing the Society:</a:t>
            </a:r>
          </a:p>
          <a:p>
            <a:pPr lvl="1"/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Characterizing human behavior</a:t>
            </a:r>
          </a:p>
          <a:p>
            <a:pPr lvl="2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Mobility, location visitation, encounters, activity patterns (network-related or otherwise), health related, ...</a:t>
            </a:r>
          </a:p>
          <a:p>
            <a:pPr lvl="2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At the individual, pair-wise, community, city levels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Mostly facilitated using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smartphones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The Sensing Society:</a:t>
            </a:r>
          </a:p>
          <a:p>
            <a:pPr lvl="1"/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Participatory sensing, crowd sourcing</a:t>
            </a:r>
          </a:p>
          <a:p>
            <a:pPr lvl="1"/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Utilizing sensors carried to sense environment</a:t>
            </a:r>
          </a:p>
          <a:p>
            <a:pPr lvl="2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Pollution, crime-watch, re-cycling, traffic/congestion…</a:t>
            </a:r>
          </a:p>
          <a:p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Use behavioral (from 1) to recruit human sensors (in 2)?</a:t>
            </a:r>
            <a:r>
              <a:rPr lang="en-US" sz="2700" baseline="30000" dirty="0" smtClean="0">
                <a:latin typeface="Times New Roman" pitchFamily="18" charset="0"/>
                <a:cs typeface="Times New Roman" pitchFamily="18" charset="0"/>
              </a:rPr>
              <a:t>*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6400800"/>
            <a:ext cx="83820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62000" y="6488668"/>
            <a:ext cx="55771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Times New Roman"/>
                <a:cs typeface="Times New Roman"/>
              </a:rPr>
              <a:t>* G. </a:t>
            </a:r>
            <a:r>
              <a:rPr lang="en-US" sz="1400" dirty="0" err="1" smtClean="0">
                <a:latin typeface="Times New Roman"/>
                <a:cs typeface="Times New Roman"/>
              </a:rPr>
              <a:t>Tuncay</a:t>
            </a:r>
            <a:r>
              <a:rPr lang="en-US" sz="1400" dirty="0" smtClean="0">
                <a:latin typeface="Times New Roman"/>
                <a:cs typeface="Times New Roman"/>
              </a:rPr>
              <a:t>, G. </a:t>
            </a:r>
            <a:r>
              <a:rPr lang="en-US" sz="1400" dirty="0" err="1" smtClean="0">
                <a:latin typeface="Times New Roman"/>
                <a:cs typeface="Times New Roman"/>
              </a:rPr>
              <a:t>Benincasa</a:t>
            </a:r>
            <a:r>
              <a:rPr lang="en-US" sz="1400" dirty="0" smtClean="0">
                <a:latin typeface="Times New Roman"/>
                <a:cs typeface="Times New Roman"/>
              </a:rPr>
              <a:t>, A. </a:t>
            </a:r>
            <a:r>
              <a:rPr lang="en-US" sz="1400" dirty="0" err="1" smtClean="0">
                <a:latin typeface="Times New Roman"/>
                <a:cs typeface="Times New Roman"/>
              </a:rPr>
              <a:t>Helmy</a:t>
            </a:r>
            <a:r>
              <a:rPr lang="en-US" sz="1400" dirty="0" smtClean="0">
                <a:latin typeface="Times New Roman"/>
                <a:cs typeface="Times New Roman"/>
              </a:rPr>
              <a:t>, </a:t>
            </a:r>
            <a:r>
              <a:rPr lang="en-US" sz="1400" i="1" dirty="0" smtClean="0">
                <a:latin typeface="Times New Roman"/>
                <a:cs typeface="Times New Roman"/>
              </a:rPr>
              <a:t>ACM </a:t>
            </a:r>
            <a:r>
              <a:rPr lang="en-US" sz="1400" i="1" dirty="0" err="1" smtClean="0">
                <a:latin typeface="Times New Roman"/>
                <a:cs typeface="Times New Roman"/>
              </a:rPr>
              <a:t>MobiCom</a:t>
            </a:r>
            <a:r>
              <a:rPr lang="en-US" sz="1400" i="1" dirty="0" smtClean="0">
                <a:latin typeface="Times New Roman"/>
                <a:cs typeface="Times New Roman"/>
              </a:rPr>
              <a:t> CHANTS</a:t>
            </a:r>
            <a:r>
              <a:rPr lang="en-US" sz="1400" dirty="0" smtClean="0">
                <a:latin typeface="Times New Roman"/>
                <a:cs typeface="Times New Roman"/>
              </a:rPr>
              <a:t>, Oct</a:t>
            </a:r>
            <a:r>
              <a:rPr lang="en-US" sz="1400" i="1" dirty="0" smtClean="0">
                <a:latin typeface="Times New Roman"/>
                <a:cs typeface="Times New Roman"/>
              </a:rPr>
              <a:t> </a:t>
            </a:r>
            <a:r>
              <a:rPr lang="en-US" sz="1400" dirty="0" smtClean="0">
                <a:latin typeface="Times New Roman"/>
                <a:cs typeface="Times New Roman"/>
              </a:rPr>
              <a:t>2013.</a:t>
            </a:r>
            <a:endParaRPr lang="en-US" sz="1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89689</TotalTime>
  <Words>4748</Words>
  <Application>Microsoft Macintosh PowerPoint</Application>
  <PresentationFormat>On-screen Show (4:3)</PresentationFormat>
  <Paragraphs>719</Paragraphs>
  <Slides>65</Slides>
  <Notes>17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5</vt:i4>
      </vt:variant>
      <vt:variant>
        <vt:lpstr>Slide Titles</vt:lpstr>
      </vt:variant>
      <vt:variant>
        <vt:i4>65</vt:i4>
      </vt:variant>
    </vt:vector>
  </HeadingPairs>
  <TitlesOfParts>
    <vt:vector size="71" baseType="lpstr">
      <vt:lpstr>Default Design</vt:lpstr>
      <vt:lpstr>Equation</vt:lpstr>
      <vt:lpstr>方程式</vt:lpstr>
      <vt:lpstr>Visio</vt:lpstr>
      <vt:lpstr>Image</vt:lpstr>
      <vt:lpstr>Microsoft Word Document</vt:lpstr>
      <vt:lpstr>   Data-Driven Social Sensor Networks (with applications in Mobile Health, Transportation &amp;Public Safety) [Cyber-Social vs. Cyber-Physical Systems]   </vt:lpstr>
      <vt:lpstr>Networked Mobile Societies Anywhere, Anytime</vt:lpstr>
      <vt:lpstr>Slide 3</vt:lpstr>
      <vt:lpstr>What Makes Us Ubiquitously Sensable?</vt:lpstr>
      <vt:lpstr>Slide 5</vt:lpstr>
      <vt:lpstr>Emerging Behavior-Aware Services</vt:lpstr>
      <vt:lpstr>Opportunities &amp; Challenges</vt:lpstr>
      <vt:lpstr>Data-driven/Sensing Taxonomy</vt:lpstr>
      <vt:lpstr>Emerging Human Sensor Networks</vt:lpstr>
      <vt:lpstr>Systematic TRACE framework</vt:lpstr>
      <vt:lpstr>Community-wide Mobile Library</vt:lpstr>
      <vt:lpstr>Individual Mobility Model: The TVC Model</vt:lpstr>
      <vt:lpstr>Behavior-based Community Analysis</vt:lpstr>
      <vt:lpstr>Eigen-behaviors &amp; Behavioral Similarity Distance</vt:lpstr>
      <vt:lpstr>Eigen-behaviors &amp; Behavioral Similarity Distance</vt:lpstr>
      <vt:lpstr>User Groups in WLANs - Observations</vt:lpstr>
      <vt:lpstr>Slide 17</vt:lpstr>
      <vt:lpstr>Mining for Interest: Behavior Beyond Mobility</vt:lpstr>
      <vt:lpstr>Slide 19</vt:lpstr>
      <vt:lpstr>Slide 20</vt:lpstr>
      <vt:lpstr>Slide 21</vt:lpstr>
      <vt:lpstr>Slide 22</vt:lpstr>
      <vt:lpstr>Slide 23</vt:lpstr>
      <vt:lpstr>Vehicular Mobility Sensing at Planet Scale</vt:lpstr>
      <vt:lpstr>Traffic Modeling</vt:lpstr>
      <vt:lpstr>Scaling of stochastic self similar traffic</vt:lpstr>
      <vt:lpstr>Percentage locations with Self-similar traffic</vt:lpstr>
      <vt:lpstr>Application: Mobile Health Care</vt:lpstr>
      <vt:lpstr>mhealth Apps: HealthAppy*</vt:lpstr>
      <vt:lpstr>i-Hospital: The Intelligent Hospital Tracking Disease Spread Using Device Encounters  UF-KACST Collaboration</vt:lpstr>
      <vt:lpstr>Slide 31</vt:lpstr>
      <vt:lpstr>Research Directions</vt:lpstr>
      <vt:lpstr>Modeling</vt:lpstr>
      <vt:lpstr>Slide 34</vt:lpstr>
      <vt:lpstr>Slide 35</vt:lpstr>
      <vt:lpstr>Slide 36</vt:lpstr>
      <vt:lpstr>Slide 37</vt:lpstr>
      <vt:lpstr>Slide 38</vt:lpstr>
      <vt:lpstr>Application: Mobile Health Care</vt:lpstr>
      <vt:lpstr>Application:  Mobile Education</vt:lpstr>
      <vt:lpstr>Slide 41</vt:lpstr>
      <vt:lpstr>Contextual City Safety Maps</vt:lpstr>
      <vt:lpstr>Ideas on Security &amp; Privacy/Trust</vt:lpstr>
      <vt:lpstr>Slide 44</vt:lpstr>
      <vt:lpstr>SaViNet: Saudi’s Vehicular Network for Reporting Road Conditions: Focus on Accident and Congestion Mitigation </vt:lpstr>
      <vt:lpstr>Slide 46</vt:lpstr>
      <vt:lpstr>Thank you!</vt:lpstr>
      <vt:lpstr>Slide 48</vt:lpstr>
      <vt:lpstr>Slide 49</vt:lpstr>
      <vt:lpstr>Slide 50</vt:lpstr>
      <vt:lpstr>Slide 51</vt:lpstr>
      <vt:lpstr>Scaling Computation over Big Data</vt:lpstr>
      <vt:lpstr>Slide 53</vt:lpstr>
      <vt:lpstr>Slide 54</vt:lpstr>
      <vt:lpstr>Slide 55</vt:lpstr>
      <vt:lpstr>Slide 56</vt:lpstr>
      <vt:lpstr>Slide 57</vt:lpstr>
      <vt:lpstr>Social Discovery: iTrust/ConnectEnc* (downloadable from www.cise.ufl.edu/~helmy , or google itrust-uf )</vt:lpstr>
      <vt:lpstr>Slide 59</vt:lpstr>
      <vt:lpstr>Slide 60</vt:lpstr>
      <vt:lpstr>Slide 61</vt:lpstr>
      <vt:lpstr>Slide 62</vt:lpstr>
      <vt:lpstr>Slide 63</vt:lpstr>
      <vt:lpstr>Slide 64</vt:lpstr>
      <vt:lpstr>Example of Nodes</vt:lpstr>
    </vt:vector>
  </TitlesOfParts>
  <Company>University of Florida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Ahmed Helmy</dc:creator>
  <cp:lastModifiedBy>Ahmed Helmy</cp:lastModifiedBy>
  <cp:revision>260</cp:revision>
  <dcterms:created xsi:type="dcterms:W3CDTF">2015-12-08T13:39:08Z</dcterms:created>
  <dcterms:modified xsi:type="dcterms:W3CDTF">2015-12-09T06:58:14Z</dcterms:modified>
</cp:coreProperties>
</file>