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49.xml" ContentType="application/vnd.openxmlformats-officedocument.presentationml.slide+xml"/>
  <Override PartName="/ppt/embeddings/oleObject10.bin" ContentType="application/vnd.openxmlformats-officedocument.oleObject"/>
  <Default Extension="bin" ContentType="application/vnd.openxmlformats-officedocument.presentationml.printerSettings"/>
  <Override PartName="/ppt/embeddings/oleObject5.bin" ContentType="application/vnd.openxmlformats-officedocument.oleObject"/>
  <Override PartName="/ppt/notesSlides/notesSlide13.xml" ContentType="application/vnd.openxmlformats-officedocument.presentationml.notesSlide+xml"/>
  <Default Extension="wmf" ContentType="image/x-wmf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3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embeddings/oleObject9.bin" ContentType="application/vnd.openxmlformats-officedocument.oleObject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Default Extension="gif" ContentType="image/gif"/>
  <Override PartName="/ppt/slides/slide27.xml" ContentType="application/vnd.openxmlformats-officedocument.presentationml.slide+xml"/>
  <Override PartName="/ppt/slides/slide11.xml" ContentType="application/vnd.openxmlformats-officedocument.presentationml.slide+xml"/>
  <Default Extension="tiff" ContentType="image/tiff"/>
  <Override PartName="/ppt/embeddings/Microsoft_Equation2.bin" ContentType="application/vnd.openxmlformats-officedocument.oleObject"/>
  <Override PartName="/ppt/notesSlides/notesSlide8.xml" ContentType="application/vnd.openxmlformats-officedocument.presentationml.notesSlide+xml"/>
  <Override PartName="/ppt/embeddings/oleObject2.bin" ContentType="application/vnd.openxmlformats-officedocument.oleObject"/>
  <Override PartName="/ppt/slides/slide46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15.xml" ContentType="application/vnd.openxmlformats-officedocument.presentationml.slide+xml"/>
  <Override PartName="/ppt/embeddings/oleObject11.bin" ContentType="application/vnd.openxmlformats-officedocument.oleObject"/>
  <Override PartName="/ppt/slides/slide20.xml" ContentType="application/vnd.openxmlformats-officedocument.presentationml.slide+xml"/>
  <Override PartName="/ppt/embeddings/oleObject6.bin" ContentType="application/vnd.openxmlformats-officedocument.oleObject"/>
  <Override PartName="/ppt/presProps.xml" ContentType="application/vnd.openxmlformats-officedocument.presentationml.presProps+xml"/>
  <Override PartName="/ppt/embeddings/oleObject13.bin" ContentType="application/vnd.openxmlformats-officedocument.oleObject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Default Extension="vml" ContentType="application/vnd.openxmlformats-officedocument.vmlDrawing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8.xml" ContentType="application/vnd.openxmlformats-officedocument.presentationml.slide+xml"/>
  <Override PartName="/ppt/slides/slide50.xml" ContentType="application/vnd.openxmlformats-officedocument.presentationml.slide+xml"/>
  <Override PartName="/ppt/slides/slide47.xml" ContentType="application/vnd.openxmlformats-officedocument.presentationml.slide+xml"/>
  <Override PartName="/ppt/slides/slide31.xml" ContentType="application/vnd.openxmlformats-officedocument.presentationml.slide+xml"/>
  <Override PartName="/ppt/embeddings/Microsoft_Equation3.bin" ContentType="application/vnd.openxmlformats-officedocument.oleObject"/>
  <Override PartName="/ppt/notesSlides/notesSlide9.xml" ContentType="application/vnd.openxmlformats-officedocument.presentationml.notesSlide+xml"/>
  <Override PartName="/ppt/embeddings/oleObject3.bin" ContentType="application/vnd.openxmlformats-officedocument.oleObject"/>
  <Override PartName="/ppt/slideLayouts/slideLayout15.xml" ContentType="application/vnd.openxmlformats-officedocument.presentationml.slideLayout+xml"/>
  <Default Extension="emf" ContentType="image/x-emf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embeddings/oleObject12.bin" ContentType="application/vnd.openxmlformats-officedocument.oleObject"/>
  <Override PartName="/ppt/slides/slide1.xml" ContentType="application/vnd.openxmlformats-officedocument.presentationml.slide+xml"/>
  <Override PartName="/ppt/slides/slide21.xml" ContentType="application/vnd.openxmlformats-officedocument.presentationml.slide+xml"/>
  <Override PartName="/ppt/embeddings/oleObject7.bin" ContentType="application/vnd.openxmlformats-officedocument.oleObject"/>
  <Override PartName="/ppt/slides/slide40.xml" ContentType="application/vnd.openxmlformats-officedocument.presentationml.slide+xml"/>
  <Override PartName="/ppt/embeddings/oleObject14.bin" ContentType="application/vnd.openxmlformats-officedocument.oleObject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4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slides/slide29.xml" ContentType="application/vnd.openxmlformats-officedocument.presentationml.slide+xml"/>
  <Override PartName="/ppt/embeddings/oleObject4.bin" ContentType="application/vnd.openxmlformats-officedocument.oleObject"/>
  <Override PartName="/ppt/viewProps.xml" ContentType="application/vnd.openxmlformats-officedocument.presentationml.viewProps+xml"/>
  <Override PartName="/ppt/slideLayouts/slideLayout16.xml" ContentType="application/vnd.openxmlformats-officedocument.presentationml.slideLayout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22.xml" ContentType="application/vnd.openxmlformats-officedocument.presentationml.slide+xml"/>
  <Override PartName="/ppt/embeddings/oleObject8.bin" ContentType="application/vnd.openxmlformats-officedocument.oleObject"/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embeddings/Microsoft_Equation1.bin" ContentType="application/vnd.openxmlformats-officedocument.oleObject"/>
  <Override PartName="/ppt/embeddings/oleObject1.bin" ContentType="application/vnd.openxmlformats-officedocument.oleObject"/>
  <Override PartName="/ppt/slideLayouts/slideLayout13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485" r:id="rId2"/>
    <p:sldId id="486" r:id="rId3"/>
    <p:sldId id="729" r:id="rId4"/>
    <p:sldId id="730" r:id="rId5"/>
    <p:sldId id="610" r:id="rId6"/>
    <p:sldId id="712" r:id="rId7"/>
    <p:sldId id="701" r:id="rId8"/>
    <p:sldId id="514" r:id="rId9"/>
    <p:sldId id="716" r:id="rId10"/>
    <p:sldId id="755" r:id="rId11"/>
    <p:sldId id="719" r:id="rId12"/>
    <p:sldId id="747" r:id="rId13"/>
    <p:sldId id="738" r:id="rId14"/>
    <p:sldId id="739" r:id="rId15"/>
    <p:sldId id="740" r:id="rId16"/>
    <p:sldId id="741" r:id="rId17"/>
    <p:sldId id="742" r:id="rId18"/>
    <p:sldId id="743" r:id="rId19"/>
    <p:sldId id="744" r:id="rId20"/>
    <p:sldId id="745" r:id="rId21"/>
    <p:sldId id="748" r:id="rId22"/>
    <p:sldId id="737" r:id="rId23"/>
    <p:sldId id="728" r:id="rId24"/>
    <p:sldId id="722" r:id="rId25"/>
    <p:sldId id="723" r:id="rId26"/>
    <p:sldId id="724" r:id="rId27"/>
    <p:sldId id="753" r:id="rId28"/>
    <p:sldId id="389" r:id="rId29"/>
    <p:sldId id="390" r:id="rId30"/>
    <p:sldId id="696" r:id="rId31"/>
    <p:sldId id="506" r:id="rId32"/>
    <p:sldId id="651" r:id="rId33"/>
    <p:sldId id="750" r:id="rId34"/>
    <p:sldId id="751" r:id="rId35"/>
    <p:sldId id="752" r:id="rId36"/>
    <p:sldId id="582" r:id="rId37"/>
    <p:sldId id="552" r:id="rId38"/>
    <p:sldId id="481" r:id="rId39"/>
    <p:sldId id="754" r:id="rId40"/>
    <p:sldId id="749" r:id="rId41"/>
    <p:sldId id="704" r:id="rId42"/>
    <p:sldId id="705" r:id="rId43"/>
    <p:sldId id="706" r:id="rId44"/>
    <p:sldId id="707" r:id="rId45"/>
    <p:sldId id="708" r:id="rId46"/>
    <p:sldId id="709" r:id="rId47"/>
    <p:sldId id="710" r:id="rId48"/>
    <p:sldId id="711" r:id="rId49"/>
    <p:sldId id="488" r:id="rId50"/>
    <p:sldId id="662" r:id="rId5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FF"/>
    <a:srgbClr val="0054A8"/>
    <a:srgbClr val="0066CC"/>
    <a:srgbClr val="003399"/>
    <a:srgbClr val="456B4F"/>
    <a:srgbClr val="339933"/>
    <a:srgbClr val="CC00CC"/>
    <a:srgbClr val="238D44"/>
    <a:srgbClr val="ED0000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napVertSplitter="1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handoutMaster" Target="handoutMasters/handoutMaster1.xml"/><Relationship Id="rId54" Type="http://schemas.openxmlformats.org/officeDocument/2006/relationships/printerSettings" Target="printerSettings/printerSettings1.bin"/><Relationship Id="rId55" Type="http://schemas.openxmlformats.org/officeDocument/2006/relationships/presProps" Target="presProps.xml"/><Relationship Id="rId56" Type="http://schemas.openxmlformats.org/officeDocument/2006/relationships/viewProps" Target="viewProps.xml"/><Relationship Id="rId57" Type="http://schemas.openxmlformats.org/officeDocument/2006/relationships/theme" Target="theme/theme1.xml"/><Relationship Id="rId58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259A86E-E5DD-46BF-A002-4F02CFB49E57}" type="datetime1">
              <a:rPr lang="en-US"/>
              <a:pPr/>
              <a:t>12/9/15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0507173-43E1-4031-ACE8-02DC29F9EA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54FD17-8542-49F2-8103-FF5E55564C8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36B101-5F39-482E-B16B-5CFF054B04AC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table shows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, 2</a:t>
            </a:r>
            <a:r>
              <a:rPr lang="en-US" baseline="30000" dirty="0" smtClean="0"/>
              <a:t>nd</a:t>
            </a:r>
            <a:r>
              <a:rPr lang="en-US" baseline="0" dirty="0" smtClean="0"/>
              <a:t> and 3</a:t>
            </a:r>
            <a:r>
              <a:rPr lang="en-US" baseline="30000" dirty="0" smtClean="0"/>
              <a:t>rd</a:t>
            </a:r>
            <a:r>
              <a:rPr lang="en-US" baseline="0" dirty="0" smtClean="0"/>
              <a:t> best fits and last two columns shows the models at 3 and 5% deviation.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find that memory less models failed to capture the statistical properties of empirical distribution and heavy tailed distributions like Weibull are better at modeling the densities.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Btw, many current studies assume exponential or Poisson process.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2B234-3914-DE41-B072-23D4CA3260F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7619174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does it mean to be invariant ? and why does it is have an effect ? why its important 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Network performance degrades gradually with increasing self-similarity. The more self-similar the traffic, the longer the queue size. The queue length distribution of self-similar traffic decays more slowly than with Poisson sources.</a:t>
            </a:r>
          </a:p>
          <a:p>
            <a:endParaRPr lang="en-US" dirty="0" smtClean="0"/>
          </a:p>
          <a:p>
            <a:r>
              <a:rPr lang="en-US" dirty="0" smtClean="0"/>
              <a:t>Self-similar traffic exhibits the persistence of clustering which has a negative impact on network performance.</a:t>
            </a:r>
          </a:p>
          <a:p>
            <a:endParaRPr lang="en-US" dirty="0" smtClean="0"/>
          </a:p>
          <a:p>
            <a:r>
              <a:rPr lang="en-US" dirty="0" smtClean="0"/>
              <a:t>With Poisson traffic (found in conventional telephony networks), clustering occurs in the short term but </a:t>
            </a:r>
            <a:r>
              <a:rPr lang="en-US" dirty="0" err="1" smtClean="0"/>
              <a:t>smooths</a:t>
            </a:r>
            <a:r>
              <a:rPr lang="en-US" dirty="0" smtClean="0"/>
              <a:t> out over the long term.</a:t>
            </a:r>
          </a:p>
          <a:p>
            <a:r>
              <a:rPr lang="en-US" dirty="0" smtClean="0"/>
              <a:t>With self-similar traffic, the bursty </a:t>
            </a:r>
            <a:r>
              <a:rPr lang="en-US" dirty="0" err="1" smtClean="0"/>
              <a:t>behaviour</a:t>
            </a:r>
            <a:r>
              <a:rPr lang="en-US" dirty="0" smtClean="0"/>
              <a:t> may itself be bursty, which exacerbates the clustering phenomena, and degrades network performance. [11]</a:t>
            </a:r>
          </a:p>
          <a:p>
            <a:r>
              <a:rPr lang="en-US" dirty="0" smtClean="0"/>
              <a:t>Many aspects of network quality of service depend on coping with traffic peaks that might cause network failures, such as</a:t>
            </a:r>
            <a:r>
              <a:rPr lang="en-US" baseline="0" dirty="0" smtClean="0"/>
              <a:t> </a:t>
            </a:r>
            <a:r>
              <a:rPr lang="en-US" dirty="0" smtClean="0"/>
              <a:t>Cell/packet loss and queue overflow</a:t>
            </a:r>
            <a:r>
              <a:rPr lang="en-US" baseline="0" dirty="0" smtClean="0"/>
              <a:t> </a:t>
            </a:r>
            <a:r>
              <a:rPr lang="en-US" dirty="0" smtClean="0"/>
              <a:t>Violation of delay bounds e.g. in video</a:t>
            </a:r>
          </a:p>
          <a:p>
            <a:r>
              <a:rPr lang="en-US" dirty="0" smtClean="0"/>
              <a:t>Worst cases in statistical multiplexing</a:t>
            </a:r>
            <a:r>
              <a:rPr lang="en-US" baseline="0" dirty="0" smtClean="0"/>
              <a:t> </a:t>
            </a:r>
            <a:r>
              <a:rPr lang="en-US" dirty="0" smtClean="0"/>
              <a:t>Poisson processes are well-behaved because they are stateless, and peak loading is not sustained, so queues do not fill. With long-range order, peaks last longer and have greater impact: the equilibrium shifts for a while. [12]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general,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 range dependence 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referred when the auto-correlation function decays </a:t>
            </a:r>
            <a:r>
              <a:rPr lang="en-US" sz="120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polynomially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as opposed to exponential as a function of time.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7887154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B0E6F3-7C75-40D8-A283-1B3867997804}" type="slidenum">
              <a:rPr lang="en-US"/>
              <a:pPr/>
              <a:t>28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E42525-87FE-4B69-8403-FC6A6A2144EF}" type="slidenum">
              <a:rPr lang="en-US"/>
              <a:pPr/>
              <a:t>29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E42525-87FE-4B69-8403-FC6A6A2144EF}" type="slidenum">
              <a:rPr lang="en-US"/>
              <a:pPr/>
              <a:t>30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E136D5-D352-4840-BC29-D75313D34420}" type="slidenum">
              <a:rPr lang="en-US"/>
              <a:pPr/>
              <a:t>31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www.clemson.edu</a:t>
            </a:r>
            <a:r>
              <a:rPr lang="en-US" dirty="0" smtClean="0"/>
              <a:t>/glimpse/?p=1179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811C6-9D04-F040-8A3B-9DA46AD5A445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11803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832F2-755C-46E0-A5CD-840528FA3E1D}" type="slidenum">
              <a:rPr lang="en-US"/>
              <a:pPr/>
              <a:t>38</a:t>
            </a:fld>
            <a:endParaRPr lang="en-US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4FD17-8542-49F2-8103-FF5E55564C84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table shows the 1</a:t>
            </a:r>
            <a:r>
              <a:rPr lang="en-US" baseline="30000" dirty="0" smtClean="0"/>
              <a:t>st</a:t>
            </a:r>
            <a:r>
              <a:rPr lang="en-US" baseline="0" dirty="0" smtClean="0"/>
              <a:t>, 2</a:t>
            </a:r>
            <a:r>
              <a:rPr lang="en-US" baseline="30000" dirty="0" smtClean="0"/>
              <a:t>nd</a:t>
            </a:r>
            <a:r>
              <a:rPr lang="en-US" baseline="0" dirty="0" smtClean="0"/>
              <a:t> and 3</a:t>
            </a:r>
            <a:r>
              <a:rPr lang="en-US" baseline="30000" dirty="0" smtClean="0"/>
              <a:t>rd</a:t>
            </a:r>
            <a:r>
              <a:rPr lang="en-US" baseline="0" dirty="0" smtClean="0"/>
              <a:t> best fits and last two columns shows the models at 3 and 5% deviation.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find that memory less models failed to capture the statistical properties of empirical distribution and heavy tailed distributions like Weibull are better at modeling the densities.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Btw, many current studies assume exponential or Poisson process.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92B234-3914-DE41-B072-23D4CA3260FA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761917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BFEE3D-79F8-4476-AE07-31357164C92F}" type="slidenum">
              <a:rPr lang="en-US"/>
              <a:pPr/>
              <a:t>2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does it mean to be invariant ? and why does it is have an effect ? why its important 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Network performance degrades gradually with increasing self-similarity. The more self-similar the traffic, the longer the queue size. The queue length distribution of self-similar traffic decays more slowly than with Poisson sources.</a:t>
            </a:r>
          </a:p>
          <a:p>
            <a:endParaRPr lang="en-US" dirty="0" smtClean="0"/>
          </a:p>
          <a:p>
            <a:r>
              <a:rPr lang="en-US" dirty="0" smtClean="0"/>
              <a:t>Self-similar traffic exhibits the persistence of clustering which has a negative impact on network performance.</a:t>
            </a:r>
          </a:p>
          <a:p>
            <a:endParaRPr lang="en-US" dirty="0" smtClean="0"/>
          </a:p>
          <a:p>
            <a:r>
              <a:rPr lang="en-US" dirty="0" smtClean="0"/>
              <a:t>With Poisson traffic (found in conventional telephony networks), clustering occurs in the short term but </a:t>
            </a:r>
            <a:r>
              <a:rPr lang="en-US" dirty="0" err="1" smtClean="0"/>
              <a:t>smooths</a:t>
            </a:r>
            <a:r>
              <a:rPr lang="en-US" dirty="0" smtClean="0"/>
              <a:t> out over the long term.</a:t>
            </a:r>
          </a:p>
          <a:p>
            <a:r>
              <a:rPr lang="en-US" dirty="0" smtClean="0"/>
              <a:t>With self-similar traffic, the bursty </a:t>
            </a:r>
            <a:r>
              <a:rPr lang="en-US" dirty="0" err="1" smtClean="0"/>
              <a:t>behaviour</a:t>
            </a:r>
            <a:r>
              <a:rPr lang="en-US" dirty="0" smtClean="0"/>
              <a:t> may itself be bursty, which exacerbates the clustering phenomena, and degrades network performance. [11]</a:t>
            </a:r>
          </a:p>
          <a:p>
            <a:r>
              <a:rPr lang="en-US" dirty="0" smtClean="0"/>
              <a:t>Many aspects of network quality of service depend on coping with traffic peaks that might cause network failures, such as</a:t>
            </a:r>
            <a:r>
              <a:rPr lang="en-US" baseline="0" dirty="0" smtClean="0"/>
              <a:t> </a:t>
            </a:r>
            <a:r>
              <a:rPr lang="en-US" dirty="0" smtClean="0"/>
              <a:t>Cell/packet loss and queue overflow</a:t>
            </a:r>
            <a:r>
              <a:rPr lang="en-US" baseline="0" dirty="0" smtClean="0"/>
              <a:t> </a:t>
            </a:r>
            <a:r>
              <a:rPr lang="en-US" dirty="0" smtClean="0"/>
              <a:t>Violation of delay bounds e.g. in video</a:t>
            </a:r>
          </a:p>
          <a:p>
            <a:r>
              <a:rPr lang="en-US" dirty="0" smtClean="0"/>
              <a:t>Worst cases in statistical multiplexing</a:t>
            </a:r>
            <a:r>
              <a:rPr lang="en-US" baseline="0" dirty="0" smtClean="0"/>
              <a:t> </a:t>
            </a:r>
            <a:r>
              <a:rPr lang="en-US" dirty="0" smtClean="0"/>
              <a:t>Poisson processes are well-behaved because they are stateless, and peak loading is not sustained, so queues do not fill. With long-range order, peaks last longer and have greater impact: the equilibrium shifts for a while. [12]</a:t>
            </a:r>
          </a:p>
          <a:p>
            <a:endParaRPr lang="en-US" dirty="0" smtClean="0"/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general, a 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long range dependence 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referred when the auto-correlation function decays </a:t>
            </a:r>
            <a:r>
              <a:rPr lang="en-US" sz="120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polynomially</a:t>
            </a:r>
            <a:r>
              <a:rPr lang="en-US" sz="120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as opposed to exponential as a function of time.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BA92F-0387-9441-9633-3515EF836352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7887154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EEC632-BC95-44CC-A5CE-B8E884998582}" type="slidenum">
              <a:rPr lang="en-US"/>
              <a:pPr/>
              <a:t>49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6EC1DA-07A8-4CAA-98C3-73FB4CEE0DFB}" type="slidenum">
              <a:rPr lang="en-US"/>
              <a:pPr/>
              <a:t>5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E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BFEE3D-79F8-4476-AE07-31357164C92F}" type="slidenum">
              <a:rPr lang="en-US"/>
              <a:pPr/>
              <a:t>7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-111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92D007-71BF-4AB7-8AD1-AA5C27CA6042}" type="slidenum">
              <a:rPr lang="en-US"/>
              <a:pPr/>
              <a:t>10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04BF8D-3878-4109-BA6D-B85CA4F011A1}" type="slidenum">
              <a:rPr lang="en-US"/>
              <a:pPr/>
              <a:t>13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34A9A6-7FD3-44C6-91A1-15E4C8F386CD}" type="slidenum">
              <a:rPr lang="en-US"/>
              <a:pPr/>
              <a:t>14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0F36FE-9E26-5E4D-8930-BC7162E3AB05}" type="slidenum">
              <a:rPr lang="en-US">
                <a:latin typeface="Times New Roman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15</a:t>
            </a:fld>
            <a:endParaRPr lang="en-US">
              <a:latin typeface="Times New Roman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 New Roman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96C89D-F0C3-934F-AE43-16784E7EDCF6}" type="slidenum">
              <a:rPr lang="en-US">
                <a:latin typeface="Times New Roman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16</a:t>
            </a:fld>
            <a:endParaRPr lang="en-US">
              <a:latin typeface="Times New Roman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 New Roman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5FF9FC-9BA6-4D89-8197-5ACD7D5F71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97B010-35B1-46F7-B671-CEE4E809B0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513327-E252-4B64-93CB-96431E8A1C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AE8561-C5DE-4EB2-889B-5D77B23BAC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BEF797-752D-4C4B-8278-E2494AEF18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userDrawn="1">
  <p:cSld name="1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0865-16CC-3049-8141-3189A8060953}" type="datetime1">
              <a:rPr lang="en-US" smtClean="0"/>
              <a:pPr/>
              <a:t>12/9/15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rgbClr val="FFFFFF"/>
              </a:gs>
            </a:gsLst>
            <a:lin ang="0" scaled="1"/>
            <a:tileRect/>
          </a:gradFill>
        </p:spPr>
        <p:txBody>
          <a:bodyPr/>
          <a:lstStyle/>
          <a:p>
            <a:r>
              <a:rPr lang="en-US" dirty="0" smtClean="0"/>
              <a:t>ACM MSWIM 2010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1510-B478-B043-B86B-E3C2F526AC9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18166" y="335412"/>
            <a:ext cx="1928271" cy="54823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8636" y="6050339"/>
            <a:ext cx="601981" cy="404250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rot="10800000" flipV="1">
            <a:off x="248636" y="1099997"/>
            <a:ext cx="8633548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72B729-DB02-43EF-B2D1-DE727B3C41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3B93DE-DED9-4AA6-9933-9CAA0DE576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CBB0D8-A1DF-4A16-885A-5761A4607F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D3D98-89CB-4297-8C05-265159F71B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1954FA-012A-45ED-8324-2236770B8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7302ED-9B6E-404F-A699-C5424E0A29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8AE912-2B82-496C-939A-B9E219580E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0C2EFC-E9B5-43BF-BE46-05B353FE4D8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6E9BC5E-C7E5-4FE0-944F-291DBA8C3B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2514600" y="0"/>
            <a:ext cx="6629400" cy="457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itchFamily="-111" charset="0"/>
              <a:ea typeface="+mn-ea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2590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network-lab-logo"/>
          <p:cNvPicPr>
            <a:picLocks noChangeAspect="1" noChangeArrowheads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8610600" y="0"/>
            <a:ext cx="5334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Gators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2590800" y="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20" Type="http://schemas.openxmlformats.org/officeDocument/2006/relationships/image" Target="../media/image69.jpeg"/><Relationship Id="rId21" Type="http://schemas.openxmlformats.org/officeDocument/2006/relationships/image" Target="../media/image70.jpeg"/><Relationship Id="rId22" Type="http://schemas.openxmlformats.org/officeDocument/2006/relationships/image" Target="../media/image71.gif"/><Relationship Id="rId23" Type="http://schemas.openxmlformats.org/officeDocument/2006/relationships/image" Target="../media/image72.png"/><Relationship Id="rId24" Type="http://schemas.openxmlformats.org/officeDocument/2006/relationships/image" Target="../media/image73.png"/><Relationship Id="rId25" Type="http://schemas.openxmlformats.org/officeDocument/2006/relationships/image" Target="../media/image74.png"/><Relationship Id="rId26" Type="http://schemas.openxmlformats.org/officeDocument/2006/relationships/image" Target="../media/image75.jpeg"/><Relationship Id="rId27" Type="http://schemas.openxmlformats.org/officeDocument/2006/relationships/image" Target="../media/image76.png"/><Relationship Id="rId10" Type="http://schemas.openxmlformats.org/officeDocument/2006/relationships/image" Target="../media/image59.png"/><Relationship Id="rId11" Type="http://schemas.openxmlformats.org/officeDocument/2006/relationships/image" Target="../media/image60.png"/><Relationship Id="rId12" Type="http://schemas.openxmlformats.org/officeDocument/2006/relationships/image" Target="../media/image61.png"/><Relationship Id="rId13" Type="http://schemas.openxmlformats.org/officeDocument/2006/relationships/image" Target="../media/image62.png"/><Relationship Id="rId14" Type="http://schemas.openxmlformats.org/officeDocument/2006/relationships/image" Target="../media/image63.jpeg"/><Relationship Id="rId15" Type="http://schemas.openxmlformats.org/officeDocument/2006/relationships/image" Target="../media/image64.jpeg"/><Relationship Id="rId16" Type="http://schemas.openxmlformats.org/officeDocument/2006/relationships/image" Target="../media/image65.jpeg"/><Relationship Id="rId17" Type="http://schemas.openxmlformats.org/officeDocument/2006/relationships/image" Target="../media/image66.png"/><Relationship Id="rId18" Type="http://schemas.openxmlformats.org/officeDocument/2006/relationships/image" Target="../media/image67.png"/><Relationship Id="rId19" Type="http://schemas.openxmlformats.org/officeDocument/2006/relationships/image" Target="../media/image68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Relationship Id="rId4" Type="http://schemas.openxmlformats.org/officeDocument/2006/relationships/oleObject" Target="../embeddings/Microsoft_Equation1.bin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4" Type="http://schemas.openxmlformats.org/officeDocument/2006/relationships/image" Target="../media/image78.png"/><Relationship Id="rId5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wmf"/><Relationship Id="rId5" Type="http://schemas.openxmlformats.org/officeDocument/2006/relationships/image" Target="../media/image82.wmf"/><Relationship Id="rId6" Type="http://schemas.openxmlformats.org/officeDocument/2006/relationships/image" Target="../media/image83.w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4" Type="http://schemas.openxmlformats.org/officeDocument/2006/relationships/image" Target="../media/image87.png"/><Relationship Id="rId5" Type="http://schemas.openxmlformats.org/officeDocument/2006/relationships/image" Target="../media/image88.png"/><Relationship Id="rId6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4" Type="http://schemas.openxmlformats.org/officeDocument/2006/relationships/image" Target="../media/image9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9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4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4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4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4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4" Type="http://schemas.openxmlformats.org/officeDocument/2006/relationships/image" Target="../media/image11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4" Type="http://schemas.openxmlformats.org/officeDocument/2006/relationships/image" Target="../media/image113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image" Target="../media/image115.png"/><Relationship Id="rId5" Type="http://schemas.openxmlformats.org/officeDocument/2006/relationships/oleObject" Target="../embeddings/Microsoft_Equation2.bin"/><Relationship Id="rId6" Type="http://schemas.openxmlformats.org/officeDocument/2006/relationships/image" Target="../media/image116.png"/><Relationship Id="rId7" Type="http://schemas.openxmlformats.org/officeDocument/2006/relationships/image" Target="../media/image117.png"/><Relationship Id="rId8" Type="http://schemas.openxmlformats.org/officeDocument/2006/relationships/image" Target="../media/image118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image" Target="../media/image115.png"/><Relationship Id="rId5" Type="http://schemas.openxmlformats.org/officeDocument/2006/relationships/oleObject" Target="../embeddings/Microsoft_Equation3.bin"/><Relationship Id="rId6" Type="http://schemas.openxmlformats.org/officeDocument/2006/relationships/image" Target="../media/image116.png"/><Relationship Id="rId7" Type="http://schemas.openxmlformats.org/officeDocument/2006/relationships/image" Target="../media/image117.png"/><Relationship Id="rId8" Type="http://schemas.openxmlformats.org/officeDocument/2006/relationships/image" Target="../media/image118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wmf"/><Relationship Id="rId4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2.jpeg"/><Relationship Id="rId3" Type="http://schemas.openxmlformats.org/officeDocument/2006/relationships/image" Target="../media/image1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4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8.jpeg"/><Relationship Id="rId3" Type="http://schemas.openxmlformats.org/officeDocument/2006/relationships/image" Target="../media/image129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30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4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37.tiff"/><Relationship Id="rId3" Type="http://schemas.openxmlformats.org/officeDocument/2006/relationships/image" Target="../media/image138.tif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138.tiff"/><Relationship Id="rId3" Type="http://schemas.openxmlformats.org/officeDocument/2006/relationships/image" Target="../media/image13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png"/><Relationship Id="rId3" Type="http://schemas.openxmlformats.org/officeDocument/2006/relationships/image" Target="../media/image14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4" Type="http://schemas.openxmlformats.org/officeDocument/2006/relationships/image" Target="../media/image9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5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92.emf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.bin"/><Relationship Id="rId20" Type="http://schemas.openxmlformats.org/officeDocument/2006/relationships/oleObject" Target="../embeddings/oleObject12.bin"/><Relationship Id="rId21" Type="http://schemas.openxmlformats.org/officeDocument/2006/relationships/oleObject" Target="../embeddings/oleObject13.bin"/><Relationship Id="rId22" Type="http://schemas.openxmlformats.org/officeDocument/2006/relationships/oleObject" Target="../embeddings/oleObject14.bin"/><Relationship Id="rId23" Type="http://schemas.openxmlformats.org/officeDocument/2006/relationships/image" Target="../media/image148.png"/><Relationship Id="rId24" Type="http://schemas.openxmlformats.org/officeDocument/2006/relationships/image" Target="../media/image149.jpeg"/><Relationship Id="rId25" Type="http://schemas.openxmlformats.org/officeDocument/2006/relationships/image" Target="../media/image150.jpeg"/><Relationship Id="rId10" Type="http://schemas.openxmlformats.org/officeDocument/2006/relationships/oleObject" Target="../embeddings/oleObject2.bin"/><Relationship Id="rId11" Type="http://schemas.openxmlformats.org/officeDocument/2006/relationships/oleObject" Target="../embeddings/oleObject3.bin"/><Relationship Id="rId12" Type="http://schemas.openxmlformats.org/officeDocument/2006/relationships/oleObject" Target="../embeddings/oleObject4.bin"/><Relationship Id="rId13" Type="http://schemas.openxmlformats.org/officeDocument/2006/relationships/oleObject" Target="../embeddings/oleObject5.bin"/><Relationship Id="rId14" Type="http://schemas.openxmlformats.org/officeDocument/2006/relationships/oleObject" Target="../embeddings/oleObject6.bin"/><Relationship Id="rId15" Type="http://schemas.openxmlformats.org/officeDocument/2006/relationships/oleObject" Target="../embeddings/oleObject7.bin"/><Relationship Id="rId16" Type="http://schemas.openxmlformats.org/officeDocument/2006/relationships/oleObject" Target="../embeddings/oleObject8.bin"/><Relationship Id="rId17" Type="http://schemas.openxmlformats.org/officeDocument/2006/relationships/oleObject" Target="../embeddings/oleObject9.bin"/><Relationship Id="rId18" Type="http://schemas.openxmlformats.org/officeDocument/2006/relationships/oleObject" Target="../embeddings/oleObject10.bin"/><Relationship Id="rId19" Type="http://schemas.openxmlformats.org/officeDocument/2006/relationships/oleObject" Target="../embeddings/oleObject11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1.xml"/><Relationship Id="rId4" Type="http://schemas.openxmlformats.org/officeDocument/2006/relationships/image" Target="../media/image143.wmf"/><Relationship Id="rId5" Type="http://schemas.openxmlformats.org/officeDocument/2006/relationships/image" Target="../media/image144.wmf"/><Relationship Id="rId6" Type="http://schemas.openxmlformats.org/officeDocument/2006/relationships/image" Target="../media/image145.wmf"/><Relationship Id="rId7" Type="http://schemas.openxmlformats.org/officeDocument/2006/relationships/image" Target="../media/image146.wmf"/><Relationship Id="rId8" Type="http://schemas.openxmlformats.org/officeDocument/2006/relationships/image" Target="../media/image14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1.jpeg"/><Relationship Id="rId3" Type="http://schemas.openxmlformats.org/officeDocument/2006/relationships/image" Target="../media/image15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3.png"/><Relationship Id="rId1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jpe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31.jpeg"/><Relationship Id="rId10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4.jpeg"/><Relationship Id="rId12" Type="http://schemas.openxmlformats.org/officeDocument/2006/relationships/image" Target="../media/image45.jpeg"/><Relationship Id="rId13" Type="http://schemas.openxmlformats.org/officeDocument/2006/relationships/image" Target="../media/image46.jpeg"/><Relationship Id="rId14" Type="http://schemas.openxmlformats.org/officeDocument/2006/relationships/image" Target="../media/image47.jpeg"/><Relationship Id="rId15" Type="http://schemas.openxmlformats.org/officeDocument/2006/relationships/image" Target="../media/image48.jpeg"/><Relationship Id="rId16" Type="http://schemas.openxmlformats.org/officeDocument/2006/relationships/image" Target="../media/image49.png"/><Relationship Id="rId17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jpeg"/><Relationship Id="rId5" Type="http://schemas.openxmlformats.org/officeDocument/2006/relationships/image" Target="../media/image38.png"/><Relationship Id="rId6" Type="http://schemas.openxmlformats.org/officeDocument/2006/relationships/image" Target="../media/image39.jpeg"/><Relationship Id="rId7" Type="http://schemas.openxmlformats.org/officeDocument/2006/relationships/image" Target="../media/image40.jpeg"/><Relationship Id="rId8" Type="http://schemas.openxmlformats.org/officeDocument/2006/relationships/image" Target="../media/image41.jpeg"/><Relationship Id="rId9" Type="http://schemas.openxmlformats.org/officeDocument/2006/relationships/image" Target="../media/image42.jpeg"/><Relationship Id="rId10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200400"/>
            <a:ext cx="8686800" cy="3048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Ahmed </a:t>
            </a:r>
            <a:r>
              <a:rPr lang="en-US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</a:t>
            </a:r>
            <a:endParaRPr lang="en-US" baseline="30000" dirty="0" smtClean="0"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Computer and Information Science and Engineering (</a:t>
            </a:r>
            <a:r>
              <a:rPr lang="en-US" sz="3000" baseline="30000" dirty="0" err="1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CISE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) Department</a:t>
            </a:r>
            <a:r>
              <a:rPr lang="en-US" sz="3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University of Florida</a:t>
            </a:r>
          </a:p>
          <a:p>
            <a:pPr eaLnBrk="1" hangingPunct="1"/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helmy@ufl.edu , </a:t>
            </a:r>
            <a:r>
              <a:rPr lang="en-US" sz="3000" i="1" baseline="30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http://www.cise.ufl.edu/~helmy</a:t>
            </a:r>
            <a:r>
              <a:rPr lang="en-US" sz="30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</a:p>
          <a:p>
            <a:pPr eaLnBrk="1" hangingPunct="1"/>
            <a:r>
              <a:rPr lang="en-US" sz="2800" baseline="30000" dirty="0" smtClean="0"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Founder &amp; Director: Wireless Mobile Networking Lab</a:t>
            </a:r>
            <a:endParaRPr lang="en-US" sz="2800" i="1" baseline="30000" dirty="0" smtClean="0">
              <a:solidFill>
                <a:srgbClr val="CC0000"/>
              </a:solidFill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</p:txBody>
      </p:sp>
      <p:sp>
        <p:nvSpPr>
          <p:cNvPr id="17411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0" y="1143000"/>
            <a:ext cx="9144000" cy="1752600"/>
          </a:xfrm>
          <a:noFill/>
        </p:spPr>
        <p:txBody>
          <a:bodyPr/>
          <a:lstStyle/>
          <a:p>
            <a:r>
              <a:rPr lang="en-US" i="1" dirty="0" smtClean="0">
                <a:ea typeface="ＭＳ Ｐゴシック" pitchFamily="-111" charset="-128"/>
              </a:rPr>
              <a:t/>
            </a:r>
            <a:br>
              <a:rPr lang="en-US" i="1" dirty="0" smtClean="0">
                <a:ea typeface="ＭＳ Ｐゴシック" pitchFamily="-111" charset="-128"/>
              </a:rPr>
            </a:br>
            <a:r>
              <a:rPr lang="en-US" sz="4000" i="1" dirty="0" smtClean="0"/>
              <a:t>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3800" dirty="0" smtClean="0">
                <a:latin typeface="Times New Roman"/>
                <a:cs typeface="Times New Roman"/>
              </a:rPr>
              <a:t>Towards the Future Mobile Internet of Intelligent Things</a:t>
            </a:r>
            <a:br>
              <a:rPr lang="en-US" sz="3800" dirty="0" smtClean="0">
                <a:latin typeface="Times New Roman"/>
                <a:cs typeface="Times New Roman"/>
              </a:rPr>
            </a:br>
            <a:r>
              <a:rPr lang="en-US" sz="2600" dirty="0" smtClean="0">
                <a:latin typeface="Times New Roman"/>
                <a:cs typeface="Times New Roman"/>
              </a:rPr>
              <a:t>(Issues in IoT, Vehicular Networks and Security)</a:t>
            </a:r>
            <a:r>
              <a:rPr lang="en-US" sz="2800" dirty="0" smtClean="0"/>
              <a:t>	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i="1" u="sng" dirty="0" smtClean="0">
              <a:solidFill>
                <a:srgbClr val="0000FF"/>
              </a:solidFill>
              <a:latin typeface="Times New Roman" pitchFamily="18" charset="0"/>
              <a:ea typeface="ＭＳ Ｐゴシック" pitchFamily="-111" charset="-128"/>
              <a:cs typeface="Times New Roman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2400" y="5562600"/>
            <a:ext cx="7239001" cy="914400"/>
            <a:chOff x="1142999" y="5715000"/>
            <a:chExt cx="7239001" cy="914400"/>
          </a:xfrm>
        </p:grpSpPr>
        <p:grpSp>
          <p:nvGrpSpPr>
            <p:cNvPr id="17412" name="Group 8"/>
            <p:cNvGrpSpPr>
              <a:grpSpLocks/>
            </p:cNvGrpSpPr>
            <p:nvPr/>
          </p:nvGrpSpPr>
          <p:grpSpPr bwMode="auto">
            <a:xfrm>
              <a:off x="1142999" y="5715000"/>
              <a:ext cx="6037263" cy="914400"/>
              <a:chOff x="685805" y="5791200"/>
              <a:chExt cx="6036799" cy="914400"/>
            </a:xfrm>
          </p:grpSpPr>
          <p:pic>
            <p:nvPicPr>
              <p:cNvPr id="17413" name="Picture 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133600" y="5791200"/>
                <a:ext cx="876300" cy="876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4" name="Picture 4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352800" y="5943600"/>
                <a:ext cx="1054100" cy="5665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5" name="Picture 5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724400" y="5943600"/>
                <a:ext cx="822731" cy="68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6" name="Picture 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715000" y="5943600"/>
                <a:ext cx="1007604" cy="76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17" name="TextBox 7"/>
              <p:cNvSpPr txBox="1">
                <a:spLocks noChangeArrowheads="1"/>
              </p:cNvSpPr>
              <p:nvPr/>
            </p:nvSpPr>
            <p:spPr bwMode="auto">
              <a:xfrm>
                <a:off x="685805" y="6019800"/>
                <a:ext cx="122983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latin typeface="Times New Roman" pitchFamily="-111" charset="0"/>
                  </a:rPr>
                  <a:t>Funded by:</a:t>
                </a:r>
              </a:p>
            </p:txBody>
          </p:sp>
        </p:grpSp>
        <p:pic>
          <p:nvPicPr>
            <p:cNvPr id="10" name="Picture 9" descr="t-labs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239000" y="6019801"/>
              <a:ext cx="1143000" cy="508804"/>
            </a:xfrm>
            <a:prstGeom prst="rect">
              <a:avLst/>
            </a:prstGeom>
          </p:spPr>
        </p:pic>
      </p:grpSp>
      <p:pic>
        <p:nvPicPr>
          <p:cNvPr id="12" name="Picture 11" descr="Screen Shot 2014-03-11 at 12.19.26 AM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7600" y="5791200"/>
            <a:ext cx="609600" cy="512496"/>
          </a:xfrm>
          <a:prstGeom prst="rect">
            <a:avLst/>
          </a:prstGeom>
        </p:spPr>
      </p:pic>
      <p:pic>
        <p:nvPicPr>
          <p:cNvPr id="13" name="Picture 12" descr="Screen Shot 2014-03-11 at 12.21.51 AM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3400" y="5791200"/>
            <a:ext cx="762000" cy="5433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63120" y="1828800"/>
            <a:ext cx="1380880" cy="12687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05200" y="457200"/>
            <a:ext cx="1295400" cy="8636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43800" y="4343400"/>
            <a:ext cx="1524000" cy="87232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200" y="2971800"/>
            <a:ext cx="1600200" cy="896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pPr eaLnBrk="1" hangingPunct="1"/>
            <a:r>
              <a:rPr lang="en-US" u="sng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Paradigm Shift in Protocol Design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3810000"/>
            <a:ext cx="7543800" cy="9144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Use of unrealistic models results in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suboptimal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 performance or 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failures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 due to lack of context in the design phase</a:t>
            </a:r>
          </a:p>
        </p:txBody>
      </p:sp>
      <p:graphicFrame>
        <p:nvGraphicFramePr>
          <p:cNvPr id="94255" name="Group 47"/>
          <p:cNvGraphicFramePr>
            <a:graphicFrameLocks noGrp="1"/>
          </p:cNvGraphicFramePr>
          <p:nvPr>
            <p:ph sz="quarter" idx="2"/>
          </p:nvPr>
        </p:nvGraphicFramePr>
        <p:xfrm>
          <a:off x="2971800" y="1600200"/>
          <a:ext cx="4038600" cy="2239328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Design general purpose protocols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Evaluate using generic models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(random mobility, exp. traffic, …)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Deployment context: Modify to improve performance and failures for specific context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4268" name="Group 60"/>
          <p:cNvGraphicFramePr>
            <a:graphicFrameLocks noGrp="1"/>
          </p:cNvGraphicFramePr>
          <p:nvPr>
            <p:ph sz="quarter" idx="3"/>
          </p:nvPr>
        </p:nvGraphicFramePr>
        <p:xfrm>
          <a:off x="3048000" y="4419600"/>
          <a:ext cx="4038600" cy="1982153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92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Trace, analyze deployment </a:t>
                      </a: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context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Drive design of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‘application class’-specific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 parameterized protocols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9933"/>
                          </a:solidFill>
                          <a:effectLst/>
                          <a:latin typeface="Times New Roman" pitchFamily="-111" charset="0"/>
                          <a:ea typeface="ＭＳ Ｐゴシック" pitchFamily="-111" charset="-128"/>
                        </a:rPr>
                        <a:t>Utilize insights from context analysis to fine-tune protocol parameters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52" name="Rectangle 50"/>
          <p:cNvSpPr>
            <a:spLocks noChangeArrowheads="1"/>
          </p:cNvSpPr>
          <p:nvPr/>
        </p:nvSpPr>
        <p:spPr bwMode="auto">
          <a:xfrm>
            <a:off x="685800" y="15240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>
                <a:latin typeface="Times New Roman" pitchFamily="-111" charset="0"/>
              </a:rPr>
              <a:t>Used to:</a:t>
            </a:r>
          </a:p>
        </p:txBody>
      </p:sp>
      <p:sp>
        <p:nvSpPr>
          <p:cNvPr id="94259" name="Rectangle 51"/>
          <p:cNvSpPr>
            <a:spLocks noChangeArrowheads="1"/>
          </p:cNvSpPr>
          <p:nvPr/>
        </p:nvSpPr>
        <p:spPr bwMode="auto">
          <a:xfrm>
            <a:off x="685800" y="4343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>
                <a:latin typeface="Times New Roman" pitchFamily="-111" charset="0"/>
              </a:rPr>
              <a:t>Propose to:</a:t>
            </a:r>
          </a:p>
        </p:txBody>
      </p:sp>
      <p:sp>
        <p:nvSpPr>
          <p:cNvPr id="94260" name="AutoShape 52"/>
          <p:cNvSpPr>
            <a:spLocks noChangeArrowheads="1"/>
          </p:cNvSpPr>
          <p:nvPr/>
        </p:nvSpPr>
        <p:spPr bwMode="auto">
          <a:xfrm>
            <a:off x="7239000" y="1524000"/>
            <a:ext cx="533400" cy="2438400"/>
          </a:xfrm>
          <a:prstGeom prst="curvedLeftArrow">
            <a:avLst>
              <a:gd name="adj1" fmla="val 91429"/>
              <a:gd name="adj2" fmla="val 1828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62" name="AutoShape 54"/>
          <p:cNvSpPr>
            <a:spLocks noChangeArrowheads="1"/>
          </p:cNvSpPr>
          <p:nvPr/>
        </p:nvSpPr>
        <p:spPr bwMode="auto">
          <a:xfrm flipH="1" flipV="1">
            <a:off x="2286000" y="1371600"/>
            <a:ext cx="533400" cy="2438400"/>
          </a:xfrm>
          <a:prstGeom prst="curvedLeftArrow">
            <a:avLst>
              <a:gd name="adj1" fmla="val 91429"/>
              <a:gd name="adj2" fmla="val 18285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94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9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4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  <p:bldP spid="94259" grpId="0"/>
      <p:bldP spid="94260" grpId="0" animBg="1"/>
      <p:bldP spid="942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100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VANET</a:t>
            </a:r>
            <a:r>
              <a:rPr lang="en-US" sz="4100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 Vehicular </a:t>
            </a:r>
            <a:r>
              <a:rPr lang="en-US" sz="4100" u="sng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Adhoc</a:t>
            </a:r>
            <a:r>
              <a:rPr lang="en-US" sz="4100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 Networks</a:t>
            </a:r>
            <a:endParaRPr lang="en-US" sz="4100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953000"/>
            <a:ext cx="8229600" cy="1325563"/>
          </a:xfrm>
        </p:spPr>
        <p:txBody>
          <a:bodyPr/>
          <a:lstStyle/>
          <a:p>
            <a:r>
              <a:rPr lang="en-US" i="1" dirty="0" smtClean="0">
                <a:latin typeface="Times New Roman"/>
                <a:cs typeface="Times New Roman"/>
              </a:rPr>
              <a:t>V</a:t>
            </a:r>
            <a:r>
              <a:rPr lang="en-US" dirty="0" smtClean="0">
                <a:latin typeface="Times New Roman"/>
                <a:cs typeface="Times New Roman"/>
              </a:rPr>
              <a:t>: Vehicle, </a:t>
            </a:r>
            <a:r>
              <a:rPr lang="en-US" i="1" dirty="0" smtClean="0">
                <a:latin typeface="Times New Roman"/>
                <a:cs typeface="Times New Roman"/>
              </a:rPr>
              <a:t>R</a:t>
            </a:r>
            <a:r>
              <a:rPr lang="en-US" dirty="0" smtClean="0">
                <a:latin typeface="Times New Roman"/>
                <a:cs typeface="Times New Roman"/>
              </a:rPr>
              <a:t>: Road-side, </a:t>
            </a:r>
            <a:r>
              <a:rPr lang="en-US" i="1" dirty="0" smtClean="0">
                <a:latin typeface="Times New Roman"/>
                <a:cs typeface="Times New Roman"/>
              </a:rPr>
              <a:t>C</a:t>
            </a:r>
            <a:r>
              <a:rPr lang="en-US" dirty="0" smtClean="0">
                <a:latin typeface="Times New Roman"/>
                <a:cs typeface="Times New Roman"/>
              </a:rPr>
              <a:t>: Cloud, 2: to</a:t>
            </a:r>
            <a:endParaRPr lang="en-US" dirty="0" smtClean="0">
              <a:latin typeface="Times New Roman"/>
              <a:cs typeface="Times New Roman"/>
            </a:endParaRPr>
          </a:p>
          <a:p>
            <a:r>
              <a:rPr lang="en-US" dirty="0" smtClean="0">
                <a:latin typeface="Times New Roman"/>
                <a:cs typeface="Times New Roman"/>
              </a:rPr>
              <a:t>Architectures: V2V</a:t>
            </a:r>
            <a:r>
              <a:rPr lang="en-US" dirty="0" smtClean="0">
                <a:latin typeface="Times New Roman"/>
                <a:cs typeface="Times New Roman"/>
              </a:rPr>
              <a:t>, V2R2V, V2R2C, V2C2V V2R2C2R2V, … </a:t>
            </a:r>
          </a:p>
          <a:p>
            <a:endParaRPr lang="en-US" dirty="0"/>
          </a:p>
        </p:txBody>
      </p:sp>
      <p:pic>
        <p:nvPicPr>
          <p:cNvPr id="4" name="Content Placeholder 3" descr="VANET-2.jpg"/>
          <p:cNvPicPr>
            <a:picLocks noChangeAspect="1"/>
          </p:cNvPicPr>
          <p:nvPr/>
        </p:nvPicPr>
        <p:blipFill>
          <a:blip r:embed="rId2"/>
          <a:srcRect l="-15459" r="-15459"/>
          <a:stretch>
            <a:fillRect/>
          </a:stretch>
        </p:blipFill>
        <p:spPr bwMode="auto">
          <a:xfrm>
            <a:off x="1447800" y="1676400"/>
            <a:ext cx="5867400" cy="3226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Example VANET Scenario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5" name="Picture 4" descr="VANETs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524000"/>
            <a:ext cx="5819775" cy="508593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6324600"/>
            <a:ext cx="6096000" cy="5334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Systematic </a:t>
            </a:r>
            <a:r>
              <a:rPr lang="en-US" altLang="zh-TW" sz="2800" i="1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TRACE</a:t>
            </a:r>
            <a:r>
              <a:rPr lang="en-US" altLang="zh-TW" sz="28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framework</a:t>
            </a:r>
          </a:p>
        </p:txBody>
      </p:sp>
      <p:sp>
        <p:nvSpPr>
          <p:cNvPr id="26630" name="Line 3"/>
          <p:cNvSpPr>
            <a:spLocks noChangeShapeType="1"/>
          </p:cNvSpPr>
          <p:nvPr/>
        </p:nvSpPr>
        <p:spPr bwMode="auto">
          <a:xfrm>
            <a:off x="4876800" y="4572000"/>
            <a:ext cx="304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1" name="Line 4"/>
          <p:cNvSpPr>
            <a:spLocks noChangeShapeType="1"/>
          </p:cNvSpPr>
          <p:nvPr/>
        </p:nvSpPr>
        <p:spPr bwMode="auto">
          <a:xfrm>
            <a:off x="3429000" y="2590800"/>
            <a:ext cx="7620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2" name="Line 5"/>
          <p:cNvSpPr>
            <a:spLocks noChangeShapeType="1"/>
          </p:cNvSpPr>
          <p:nvPr/>
        </p:nvSpPr>
        <p:spPr bwMode="auto">
          <a:xfrm flipH="1">
            <a:off x="2819400" y="3810000"/>
            <a:ext cx="0" cy="3810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6096000" y="3124200"/>
            <a:ext cx="1057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A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nalyze</a:t>
            </a:r>
          </a:p>
        </p:txBody>
      </p:sp>
      <p:sp>
        <p:nvSpPr>
          <p:cNvPr id="26634" name="Text Box 14"/>
          <p:cNvSpPr txBox="1">
            <a:spLocks noChangeArrowheads="1"/>
          </p:cNvSpPr>
          <p:nvPr/>
        </p:nvSpPr>
        <p:spPr bwMode="auto">
          <a:xfrm>
            <a:off x="4876800" y="5181600"/>
            <a:ext cx="27029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TW" sz="2000" b="1" i="1" dirty="0" smtClean="0">
                <a:latin typeface="Times New Roman" pitchFamily="-111" charset="0"/>
                <a:cs typeface="Times New Roman" pitchFamily="-111" charset="0"/>
              </a:rPr>
              <a:t>E</a:t>
            </a:r>
            <a:r>
              <a:rPr lang="en-US" altLang="zh-TW" sz="2000" dirty="0" smtClean="0">
                <a:latin typeface="Times New Roman" pitchFamily="-111" charset="0"/>
                <a:cs typeface="Times New Roman" pitchFamily="-111" charset="0"/>
              </a:rPr>
              <a:t>mploy(Model, Design</a:t>
            </a:r>
            <a:r>
              <a:rPr lang="en-US" altLang="zh-TW" sz="2000" dirty="0">
                <a:latin typeface="Times New Roman" pitchFamily="-111" charset="0"/>
                <a:cs typeface="Times New Roman" pitchFamily="-111" charset="0"/>
              </a:rPr>
              <a:t>)</a:t>
            </a:r>
          </a:p>
        </p:txBody>
      </p:sp>
      <p:grpSp>
        <p:nvGrpSpPr>
          <p:cNvPr id="3" name="Group 58"/>
          <p:cNvGrpSpPr>
            <a:grpSpLocks/>
          </p:cNvGrpSpPr>
          <p:nvPr/>
        </p:nvGrpSpPr>
        <p:grpSpPr bwMode="auto">
          <a:xfrm>
            <a:off x="1960563" y="4114800"/>
            <a:ext cx="2454275" cy="1314450"/>
            <a:chOff x="1961131" y="4038600"/>
            <a:chExt cx="2453583" cy="1314510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2286000" y="4038600"/>
              <a:ext cx="990600" cy="838200"/>
              <a:chOff x="2640" y="2112"/>
              <a:chExt cx="1152" cy="960"/>
            </a:xfrm>
          </p:grpSpPr>
          <p:grpSp>
            <p:nvGrpSpPr>
              <p:cNvPr id="5" name="Group 17"/>
              <p:cNvGrpSpPr>
                <a:grpSpLocks/>
              </p:cNvGrpSpPr>
              <p:nvPr/>
            </p:nvGrpSpPr>
            <p:grpSpPr bwMode="auto">
              <a:xfrm>
                <a:off x="2640" y="2112"/>
                <a:ext cx="624" cy="624"/>
                <a:chOff x="3024" y="3264"/>
                <a:chExt cx="624" cy="624"/>
              </a:xfrm>
            </p:grpSpPr>
            <p:sp>
              <p:nvSpPr>
                <p:cNvPr id="26676" name="Rectangle 18"/>
                <p:cNvSpPr>
                  <a:spLocks noChangeArrowheads="1"/>
                </p:cNvSpPr>
                <p:nvPr/>
              </p:nvSpPr>
              <p:spPr bwMode="auto">
                <a:xfrm>
                  <a:off x="3216" y="336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7" name="Rectangle 19"/>
                <p:cNvSpPr>
                  <a:spLocks noChangeArrowheads="1"/>
                </p:cNvSpPr>
                <p:nvPr/>
              </p:nvSpPr>
              <p:spPr bwMode="auto">
                <a:xfrm>
                  <a:off x="307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8" name="Rectangle 20"/>
                <p:cNvSpPr>
                  <a:spLocks noChangeArrowheads="1"/>
                </p:cNvSpPr>
                <p:nvPr/>
              </p:nvSpPr>
              <p:spPr bwMode="auto">
                <a:xfrm>
                  <a:off x="3456" y="3408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9" name="Rectangle 21"/>
                <p:cNvSpPr>
                  <a:spLocks noChangeArrowheads="1"/>
                </p:cNvSpPr>
                <p:nvPr/>
              </p:nvSpPr>
              <p:spPr bwMode="auto">
                <a:xfrm>
                  <a:off x="3312" y="3600"/>
                  <a:ext cx="144" cy="144"/>
                </a:xfrm>
                <a:prstGeom prst="rect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80" name="Oval 22"/>
                <p:cNvSpPr>
                  <a:spLocks noChangeArrowheads="1"/>
                </p:cNvSpPr>
                <p:nvPr/>
              </p:nvSpPr>
              <p:spPr bwMode="auto">
                <a:xfrm>
                  <a:off x="3024" y="3264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" name="Group 23"/>
              <p:cNvGrpSpPr>
                <a:grpSpLocks/>
              </p:cNvGrpSpPr>
              <p:nvPr/>
            </p:nvGrpSpPr>
            <p:grpSpPr bwMode="auto">
              <a:xfrm>
                <a:off x="3168" y="2448"/>
                <a:ext cx="624" cy="624"/>
                <a:chOff x="3072" y="3120"/>
                <a:chExt cx="624" cy="624"/>
              </a:xfrm>
            </p:grpSpPr>
            <p:sp>
              <p:nvSpPr>
                <p:cNvPr id="26672" name="Oval 24"/>
                <p:cNvSpPr>
                  <a:spLocks noChangeArrowheads="1"/>
                </p:cNvSpPr>
                <p:nvPr/>
              </p:nvSpPr>
              <p:spPr bwMode="auto">
                <a:xfrm>
                  <a:off x="3072" y="3120"/>
                  <a:ext cx="624" cy="624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3" name="Oval 25"/>
                <p:cNvSpPr>
                  <a:spLocks noChangeArrowheads="1"/>
                </p:cNvSpPr>
                <p:nvPr/>
              </p:nvSpPr>
              <p:spPr bwMode="auto">
                <a:xfrm>
                  <a:off x="3168" y="3408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4" name="Oval 26"/>
                <p:cNvSpPr>
                  <a:spLocks noChangeArrowheads="1"/>
                </p:cNvSpPr>
                <p:nvPr/>
              </p:nvSpPr>
              <p:spPr bwMode="auto">
                <a:xfrm>
                  <a:off x="3408" y="350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5" name="Oval 27"/>
                <p:cNvSpPr>
                  <a:spLocks noChangeArrowheads="1"/>
                </p:cNvSpPr>
                <p:nvPr/>
              </p:nvSpPr>
              <p:spPr bwMode="auto">
                <a:xfrm>
                  <a:off x="3360" y="3264"/>
                  <a:ext cx="144" cy="144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8"/>
              <p:cNvGrpSpPr>
                <a:grpSpLocks/>
              </p:cNvGrpSpPr>
              <p:nvPr/>
            </p:nvGrpSpPr>
            <p:grpSpPr bwMode="auto">
              <a:xfrm>
                <a:off x="2736" y="2784"/>
                <a:ext cx="480" cy="288"/>
                <a:chOff x="2928" y="3216"/>
                <a:chExt cx="480" cy="288"/>
              </a:xfrm>
            </p:grpSpPr>
            <p:sp>
              <p:nvSpPr>
                <p:cNvPr id="26669" name="AutoShape 29"/>
                <p:cNvSpPr>
                  <a:spLocks noChangeArrowheads="1"/>
                </p:cNvSpPr>
                <p:nvPr/>
              </p:nvSpPr>
              <p:spPr bwMode="auto">
                <a:xfrm>
                  <a:off x="2976" y="3216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0" name="AutoShape 30"/>
                <p:cNvSpPr>
                  <a:spLocks noChangeArrowheads="1"/>
                </p:cNvSpPr>
                <p:nvPr/>
              </p:nvSpPr>
              <p:spPr bwMode="auto">
                <a:xfrm>
                  <a:off x="3168" y="3264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3333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671" name="Oval 31"/>
                <p:cNvSpPr>
                  <a:spLocks noChangeArrowheads="1"/>
                </p:cNvSpPr>
                <p:nvPr/>
              </p:nvSpPr>
              <p:spPr bwMode="auto">
                <a:xfrm>
                  <a:off x="2928" y="3216"/>
                  <a:ext cx="480" cy="288"/>
                </a:xfrm>
                <a:prstGeom prst="ellipse">
                  <a:avLst/>
                </a:prstGeom>
                <a:noFill/>
                <a:ln w="317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6661" name="Text Box 32"/>
            <p:cNvSpPr txBox="1">
              <a:spLocks noChangeArrowheads="1"/>
            </p:cNvSpPr>
            <p:nvPr/>
          </p:nvSpPr>
          <p:spPr bwMode="auto">
            <a:xfrm>
              <a:off x="1961131" y="4953000"/>
              <a:ext cx="245358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haracterize, </a:t>
              </a:r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C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luster</a:t>
              </a:r>
            </a:p>
          </p:txBody>
        </p:sp>
      </p:grpSp>
      <p:sp>
        <p:nvSpPr>
          <p:cNvPr id="26636" name="Line 37"/>
          <p:cNvSpPr>
            <a:spLocks noChangeShapeType="1"/>
          </p:cNvSpPr>
          <p:nvPr/>
        </p:nvSpPr>
        <p:spPr bwMode="auto">
          <a:xfrm>
            <a:off x="5410200" y="2590800"/>
            <a:ext cx="5334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637" name="Text Box 40"/>
          <p:cNvSpPr txBox="1">
            <a:spLocks noChangeArrowheads="1"/>
          </p:cNvSpPr>
          <p:nvPr/>
        </p:nvSpPr>
        <p:spPr bwMode="auto">
          <a:xfrm>
            <a:off x="4191000" y="3276600"/>
            <a:ext cx="1228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b="1" i="1">
                <a:latin typeface="Times New Roman" pitchFamily="-111" charset="0"/>
                <a:cs typeface="Times New Roman" pitchFamily="-111" charset="0"/>
              </a:rPr>
              <a:t>R</a:t>
            </a:r>
            <a:r>
              <a:rPr lang="en-US" altLang="zh-TW" sz="2000">
                <a:latin typeface="Times New Roman" pitchFamily="-111" charset="0"/>
                <a:cs typeface="Times New Roman" pitchFamily="-111" charset="0"/>
              </a:rPr>
              <a:t>epresent</a:t>
            </a:r>
          </a:p>
        </p:txBody>
      </p: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4191000" y="1981200"/>
            <a:ext cx="1219200" cy="1219200"/>
            <a:chOff x="4114800" y="1752600"/>
            <a:chExt cx="1219200" cy="1219200"/>
          </a:xfrm>
        </p:grpSpPr>
        <p:sp>
          <p:nvSpPr>
            <p:cNvPr id="26659" name="AutoShape 39"/>
            <p:cNvSpPr>
              <a:spLocks noChangeArrowheads="1"/>
            </p:cNvSpPr>
            <p:nvPr/>
          </p:nvSpPr>
          <p:spPr bwMode="auto">
            <a:xfrm>
              <a:off x="4114800" y="1752600"/>
              <a:ext cx="1219200" cy="1219200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26628" name="Object 4"/>
            <p:cNvGraphicFramePr>
              <a:graphicFrameLocks noChangeAspect="1"/>
            </p:cNvGraphicFramePr>
            <p:nvPr/>
          </p:nvGraphicFramePr>
          <p:xfrm>
            <a:off x="4114800" y="1836738"/>
            <a:ext cx="1193800" cy="1100137"/>
          </p:xfrm>
          <a:graphic>
            <a:graphicData uri="http://schemas.openxmlformats.org/presentationml/2006/ole">
              <p:oleObj spid="_x0000_s405506" name="Equation" r:id="rId4" imgW="838080" imgH="698400" progId="Equation.3">
                <p:embed/>
              </p:oleObj>
            </a:graphicData>
          </a:graphic>
        </p:graphicFrame>
      </p:grpSp>
      <p:grpSp>
        <p:nvGrpSpPr>
          <p:cNvPr id="9" name="Group 49"/>
          <p:cNvGrpSpPr>
            <a:grpSpLocks/>
          </p:cNvGrpSpPr>
          <p:nvPr/>
        </p:nvGrpSpPr>
        <p:grpSpPr bwMode="auto">
          <a:xfrm>
            <a:off x="2057400" y="2057400"/>
            <a:ext cx="1371600" cy="1619250"/>
            <a:chOff x="1828800" y="1981200"/>
            <a:chExt cx="1371600" cy="1619310"/>
          </a:xfrm>
        </p:grpSpPr>
        <p:sp>
          <p:nvSpPr>
            <p:cNvPr id="26655" name="Text Box 8"/>
            <p:cNvSpPr txBox="1">
              <a:spLocks noChangeArrowheads="1"/>
            </p:cNvSpPr>
            <p:nvPr/>
          </p:nvSpPr>
          <p:spPr bwMode="auto">
            <a:xfrm>
              <a:off x="1905000" y="3200400"/>
              <a:ext cx="115022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  <p:grpSp>
          <p:nvGrpSpPr>
            <p:cNvPr id="10" name="Group 48"/>
            <p:cNvGrpSpPr>
              <a:grpSpLocks/>
            </p:cNvGrpSpPr>
            <p:nvPr/>
          </p:nvGrpSpPr>
          <p:grpSpPr bwMode="auto">
            <a:xfrm>
              <a:off x="1828800" y="1981200"/>
              <a:ext cx="1371600" cy="1295400"/>
              <a:chOff x="1828800" y="1981200"/>
              <a:chExt cx="1371600" cy="1295400"/>
            </a:xfrm>
          </p:grpSpPr>
          <p:sp>
            <p:nvSpPr>
              <p:cNvPr id="26657" name="AutoShape 7"/>
              <p:cNvSpPr>
                <a:spLocks noChangeArrowheads="1"/>
              </p:cNvSpPr>
              <p:nvPr/>
            </p:nvSpPr>
            <p:spPr bwMode="auto">
              <a:xfrm>
                <a:off x="1828800" y="1981200"/>
                <a:ext cx="1371600" cy="1295400"/>
              </a:xfrm>
              <a:prstGeom prst="flowChartMultidocumen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658" name="Text Box 42"/>
              <p:cNvSpPr txBox="1">
                <a:spLocks noChangeArrowheads="1"/>
              </p:cNvSpPr>
              <p:nvPr/>
            </p:nvSpPr>
            <p:spPr bwMode="auto">
              <a:xfrm>
                <a:off x="1905000" y="2362200"/>
                <a:ext cx="1006475" cy="376238"/>
              </a:xfrm>
              <a:prstGeom prst="rect">
                <a:avLst/>
              </a:prstGeom>
              <a:noFill/>
              <a:ln w="9525">
                <a:solidFill>
                  <a:srgbClr val="000080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 i="1" dirty="0" err="1">
                    <a:solidFill>
                      <a:srgbClr val="0000FF"/>
                    </a:solidFill>
                    <a:latin typeface="Times New Roman" pitchFamily="-111" charset="0"/>
                  </a:rPr>
                  <a:t>MobiLib</a:t>
                </a:r>
                <a:endParaRPr lang="en-US" b="1" i="1" dirty="0">
                  <a:solidFill>
                    <a:srgbClr val="0000FF"/>
                  </a:solidFill>
                  <a:latin typeface="Times New Roman" pitchFamily="-111" charset="0"/>
                </a:endParaRPr>
              </a:p>
            </p:txBody>
          </p:sp>
        </p:grpSp>
      </p:grp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362200"/>
            <a:ext cx="1530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" name="Straight Arrow Connector 44"/>
          <p:cNvCxnSpPr>
            <a:cxnSpLocks noChangeShapeType="1"/>
          </p:cNvCxnSpPr>
          <p:nvPr/>
        </p:nvCxnSpPr>
        <p:spPr bwMode="auto">
          <a:xfrm rot="5400000" flipH="1" flipV="1">
            <a:off x="914400" y="1905000"/>
            <a:ext cx="457200" cy="304800"/>
          </a:xfrm>
          <a:prstGeom prst="straightConnector1">
            <a:avLst/>
          </a:prstGeom>
          <a:noFill/>
          <a:ln w="25400">
            <a:solidFill>
              <a:schemeClr val="bg2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000" y="990600"/>
            <a:ext cx="337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3" name="Line 5"/>
          <p:cNvSpPr>
            <a:spLocks noChangeShapeType="1"/>
          </p:cNvSpPr>
          <p:nvPr/>
        </p:nvSpPr>
        <p:spPr bwMode="auto">
          <a:xfrm flipH="1">
            <a:off x="2819400" y="3810000"/>
            <a:ext cx="3733800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644" name="Line 5"/>
          <p:cNvSpPr>
            <a:spLocks noChangeShapeType="1"/>
          </p:cNvSpPr>
          <p:nvPr/>
        </p:nvSpPr>
        <p:spPr bwMode="auto">
          <a:xfrm flipH="1">
            <a:off x="6553200" y="3505200"/>
            <a:ext cx="0" cy="3048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1" name="Group 52"/>
          <p:cNvGrpSpPr>
            <a:grpSpLocks/>
          </p:cNvGrpSpPr>
          <p:nvPr/>
        </p:nvGrpSpPr>
        <p:grpSpPr bwMode="auto">
          <a:xfrm>
            <a:off x="3886200" y="1143000"/>
            <a:ext cx="1524000" cy="838200"/>
            <a:chOff x="2743200" y="2546350"/>
            <a:chExt cx="3613150" cy="1765300"/>
          </a:xfrm>
        </p:grpSpPr>
        <p:pic>
          <p:nvPicPr>
            <p:cNvPr id="26653" name="Picture 53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787650" y="2546350"/>
              <a:ext cx="3568700" cy="176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Rectangle 54"/>
            <p:cNvSpPr/>
            <p:nvPr/>
          </p:nvSpPr>
          <p:spPr>
            <a:xfrm>
              <a:off x="2743200" y="2820506"/>
              <a:ext cx="380135" cy="608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56" name="Picture 55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00800" y="838200"/>
            <a:ext cx="15303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57800" y="5486400"/>
            <a:ext cx="1295400" cy="92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3505200"/>
            <a:ext cx="17748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19200" y="5486400"/>
            <a:ext cx="205740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81800" y="3657600"/>
            <a:ext cx="21050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Rectangle 56"/>
          <p:cNvSpPr/>
          <p:nvPr/>
        </p:nvSpPr>
        <p:spPr>
          <a:xfrm>
            <a:off x="5943600" y="5715000"/>
            <a:ext cx="7620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053138" y="5751513"/>
            <a:ext cx="76200" cy="36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27882" y="1752600"/>
            <a:ext cx="1916118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Content Placeholder 3" descr="icreate.jpg"/>
          <p:cNvPicPr>
            <a:picLocks noGrp="1" noChangeAspect="1"/>
          </p:cNvPicPr>
          <p:nvPr>
            <p:ph idx="1"/>
          </p:nvPr>
        </p:nvPicPr>
        <p:blipFill>
          <a:blip r:embed="rId14" cstate="print"/>
          <a:stretch>
            <a:fillRect/>
          </a:stretch>
        </p:blipFill>
        <p:spPr>
          <a:xfrm>
            <a:off x="8001000" y="6019800"/>
            <a:ext cx="403456" cy="251056"/>
          </a:xfrm>
        </p:spPr>
      </p:pic>
      <p:pic>
        <p:nvPicPr>
          <p:cNvPr id="64" name="Content Placeholder 3" descr="icreate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 bwMode="auto">
          <a:xfrm>
            <a:off x="7467600" y="5791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65"/>
          <p:cNvGrpSpPr/>
          <p:nvPr/>
        </p:nvGrpSpPr>
        <p:grpSpPr>
          <a:xfrm>
            <a:off x="7772400" y="5334000"/>
            <a:ext cx="838200" cy="936855"/>
            <a:chOff x="4023953" y="3429000"/>
            <a:chExt cx="2171266" cy="2958933"/>
          </a:xfrm>
        </p:grpSpPr>
        <p:pic>
          <p:nvPicPr>
            <p:cNvPr id="67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4191000" y="3429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Content Placeholder 3" descr="icreate.jpg"/>
            <p:cNvPicPr>
              <a:picLocks noChangeAspect="1"/>
            </p:cNvPicPr>
            <p:nvPr/>
          </p:nvPicPr>
          <p:blipFill>
            <a:blip r:embed="rId16" cstate="print"/>
            <a:stretch>
              <a:fillRect/>
            </a:stretch>
          </p:blipFill>
          <p:spPr bwMode="auto">
            <a:xfrm>
              <a:off x="5334000" y="4572000"/>
              <a:ext cx="861219" cy="86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3850121" y="4487133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0" name="Picture 24"/>
            <p:cNvPicPr>
              <a:picLocks noChangeAspect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 rot="1036023">
              <a:off x="4454165" y="4894326"/>
              <a:ext cx="68262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964547" y="4204557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2" name="Picture 27"/>
            <p:cNvPicPr>
              <a:picLocks noChangeAspect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 rot="3447394">
              <a:off x="4203135" y="5891839"/>
              <a:ext cx="62230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3" name="Picture 23"/>
            <p:cNvPicPr>
              <a:picLocks noChangeAspect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rot="16200000" flipV="1">
              <a:off x="5464968" y="5660231"/>
              <a:ext cx="684213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5" name="Rectangle 2"/>
          <p:cNvSpPr txBox="1">
            <a:spLocks noChangeArrowheads="1"/>
          </p:cNvSpPr>
          <p:nvPr/>
        </p:nvSpPr>
        <p:spPr>
          <a:xfrm>
            <a:off x="152400" y="381000"/>
            <a:ext cx="8763000" cy="609600"/>
          </a:xfrm>
          <a:prstGeom prst="rect">
            <a:avLst/>
          </a:prstGeom>
        </p:spPr>
        <p:txBody>
          <a:bodyPr vert="horz" lIns="91440" tIns="45720" rIns="91440" bIns="45720" rtlCol="1" anchor="ctr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2800" b="0" i="1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Data-driven</a:t>
            </a:r>
            <a:r>
              <a:rPr kumimoji="0" lang="en-US" altLang="zh-TW" sz="2800" b="0" i="0" u="sng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Mobile Network Mining, Modeling and Design</a:t>
            </a:r>
            <a:endParaRPr kumimoji="0" lang="en-US" altLang="zh-TW" sz="2800" b="0" i="0" u="sng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-111" charset="0"/>
              <a:ea typeface="ＭＳ Ｐゴシック" pitchFamily="-111" charset="-128"/>
              <a:cs typeface="Times New Roman" pitchFamily="-111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676400" y="1752600"/>
            <a:ext cx="2197589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/>
              <a:t>Billions of traces since 2004</a:t>
            </a:r>
            <a:endParaRPr lang="ar-EG" sz="1400" dirty="0"/>
          </a:p>
        </p:txBody>
      </p:sp>
      <p:sp>
        <p:nvSpPr>
          <p:cNvPr id="77" name="TextBox 76"/>
          <p:cNvSpPr txBox="1"/>
          <p:nvPr/>
        </p:nvSpPr>
        <p:spPr>
          <a:xfrm>
            <a:off x="6502956" y="6119336"/>
            <a:ext cx="2343462" cy="67710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Mobility Modeling</a:t>
            </a:r>
          </a:p>
          <a:p>
            <a:pPr algn="l"/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Adhoc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&amp; Sensor Network Design</a:t>
            </a:r>
          </a:p>
          <a:p>
            <a:endParaRPr lang="ar-EG" sz="1400" dirty="0"/>
          </a:p>
        </p:txBody>
      </p:sp>
      <p:pic>
        <p:nvPicPr>
          <p:cNvPr id="78" name="Picture 77" descr="data_analysis.jp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943600" y="1981200"/>
            <a:ext cx="1219200" cy="1219200"/>
          </a:xfrm>
          <a:prstGeom prst="rect">
            <a:avLst/>
          </a:prstGeom>
        </p:spPr>
      </p:pic>
      <p:pic>
        <p:nvPicPr>
          <p:cNvPr id="79" name="Picture 78" descr="Data_Analysis_Collage_white.jp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3276600" y="3886200"/>
            <a:ext cx="1600200" cy="1219200"/>
          </a:xfrm>
          <a:prstGeom prst="rect">
            <a:avLst/>
          </a:prstGeom>
        </p:spPr>
      </p:pic>
      <p:pic>
        <p:nvPicPr>
          <p:cNvPr id="80" name="Picture 79" descr="soc02.gif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5181600" y="3886200"/>
            <a:ext cx="1698050" cy="1371600"/>
          </a:xfrm>
          <a:prstGeom prst="rect">
            <a:avLst/>
          </a:prstGeom>
        </p:spPr>
      </p:pic>
      <p:pic>
        <p:nvPicPr>
          <p:cNvPr id="81" name="Picture 11"/>
          <p:cNvPicPr>
            <a:picLocks noChangeAspect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581400" y="5486401"/>
            <a:ext cx="1676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73" descr="Screen Shot 2015-12-09 at 12.45.28 AM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447800" y="2362200"/>
            <a:ext cx="1066800" cy="1028700"/>
          </a:xfrm>
          <a:prstGeom prst="rect">
            <a:avLst/>
          </a:prstGeom>
        </p:spPr>
      </p:pic>
      <p:cxnSp>
        <p:nvCxnSpPr>
          <p:cNvPr id="82" name="Straight Arrow Connector 81"/>
          <p:cNvCxnSpPr>
            <a:cxnSpLocks noChangeShapeType="1"/>
          </p:cNvCxnSpPr>
          <p:nvPr/>
        </p:nvCxnSpPr>
        <p:spPr bwMode="auto">
          <a:xfrm rot="16200000" flipV="1">
            <a:off x="1409700" y="1943100"/>
            <a:ext cx="457200" cy="228600"/>
          </a:xfrm>
          <a:prstGeom prst="straightConnector1">
            <a:avLst/>
          </a:prstGeom>
          <a:noFill/>
          <a:ln w="25400">
            <a:solidFill>
              <a:schemeClr val="bg2"/>
            </a:solidFill>
            <a:round/>
            <a:headEnd/>
            <a:tailEnd type="arrow" w="med" len="med"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85" name="Picture 84" descr="Screen Shot 2015-12-09 at 12.54.05 AM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52400" y="5334000"/>
            <a:ext cx="1066800" cy="1306443"/>
          </a:xfrm>
          <a:prstGeom prst="rect">
            <a:avLst/>
          </a:prstGeom>
        </p:spPr>
      </p:pic>
      <p:pic>
        <p:nvPicPr>
          <p:cNvPr id="86" name="Picture 85" descr="sydney-all-new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7162800" y="2777831"/>
            <a:ext cx="1981200" cy="1065783"/>
          </a:xfrm>
          <a:prstGeom prst="rect">
            <a:avLst/>
          </a:prstGeom>
        </p:spPr>
      </p:pic>
      <p:pic>
        <p:nvPicPr>
          <p:cNvPr id="87" name="Picture 86" descr="Mac HD 1:Users:Aeon:Desktop:New Charts:loc-18.png"/>
          <p:cNvPicPr/>
          <p:nvPr/>
        </p:nvPicPr>
        <p:blipFill rotWithShape="1">
          <a:blip r:embed="rId27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072" r="2196"/>
          <a:stretch/>
        </p:blipFill>
        <p:spPr bwMode="auto">
          <a:xfrm>
            <a:off x="5410200" y="914400"/>
            <a:ext cx="948764" cy="977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6248400" cy="914400"/>
          </a:xfrm>
        </p:spPr>
        <p:txBody>
          <a:bodyPr/>
          <a:lstStyle/>
          <a:p>
            <a:pPr eaLnBrk="1" hangingPunct="1"/>
            <a:r>
              <a:rPr lang="en-US" sz="3100" b="1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Community-wide Mobile Library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90600"/>
            <a:ext cx="8763000" cy="51816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Vision: Library of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Measurements: campus, street</a:t>
            </a:r>
          </a:p>
          <a:p>
            <a:pPr lvl="1" eaLnBrk="1" hangingPunct="1"/>
            <a:r>
              <a:rPr lang="en-US" sz="2600" i="1" dirty="0" smtClean="0">
                <a:latin typeface="Times New Roman" pitchFamily="-111" charset="0"/>
                <a:ea typeface="ＭＳ Ｐゴシック" pitchFamily="-111" charset="-128"/>
              </a:rPr>
              <a:t>Realistic</a:t>
            </a:r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 models: behavior, traffic</a:t>
            </a:r>
          </a:p>
          <a:p>
            <a:pPr lvl="1" eaLnBrk="1" hangingPunct="1"/>
            <a:r>
              <a:rPr lang="en-US" sz="2600" dirty="0" smtClean="0">
                <a:latin typeface="Times New Roman" pitchFamily="-111" charset="0"/>
                <a:ea typeface="ＭＳ Ｐゴシック" pitchFamily="-111" charset="-128"/>
              </a:rPr>
              <a:t>Benchmarks – Data mining tools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Available libraries: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CRAWDAD (Dartmouth, ‘05-)</a:t>
            </a:r>
            <a:endParaRPr lang="en-US" sz="2000" i="1" dirty="0" smtClean="0">
              <a:solidFill>
                <a:srgbClr val="CC0000"/>
              </a:solidFill>
              <a:latin typeface="Times New Roman" pitchFamily="-111" charset="0"/>
              <a:ea typeface="ＭＳ Ｐゴシック" pitchFamily="-111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Pentland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(MIT) 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reality mining, etc.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MobiLib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(USC &amp; UFL, ’04-) </a:t>
            </a:r>
            <a:r>
              <a:rPr lang="en-US" sz="2000" i="1" dirty="0" err="1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cise.ufl.edu/~helmy/MobiLib</a:t>
            </a:r>
            <a:r>
              <a:rPr lang="en-US" sz="2000" i="1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 </a:t>
            </a:r>
            <a:r>
              <a:rPr lang="en-US" sz="2000" dirty="0" smtClean="0">
                <a:solidFill>
                  <a:srgbClr val="CC0000"/>
                </a:solidFill>
                <a:latin typeface="Times New Roman" pitchFamily="-111" charset="0"/>
                <a:ea typeface="ＭＳ Ｐゴシック" pitchFamily="-111" charset="-128"/>
              </a:rPr>
              <a:t>(30+TB)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65+ Traces from: USC, Dartmouth, MIT, UCSD, UCSB, UNC, UMass,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GATech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, Cambridge, UFL, …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Tools for mobility modeling (IMPORTANT, </a:t>
            </a:r>
            <a:r>
              <a:rPr lang="en-US" sz="2000" dirty="0" err="1" smtClean="0">
                <a:latin typeface="Times New Roman" pitchFamily="-111" charset="0"/>
                <a:ea typeface="ＭＳ Ｐゴシック" pitchFamily="-111" charset="-128"/>
              </a:rPr>
              <a:t>TVC</a:t>
            </a:r>
            <a:r>
              <a:rPr lang="en-US" sz="2000" dirty="0" smtClean="0">
                <a:latin typeface="Times New Roman" pitchFamily="-111" charset="0"/>
                <a:ea typeface="ＭＳ Ｐゴシック" pitchFamily="-111" charset="-128"/>
              </a:rPr>
              <a:t>), data mining</a:t>
            </a:r>
            <a:endParaRPr lang="en-US" dirty="0" smtClean="0">
              <a:latin typeface="Times New Roman" pitchFamily="-111" charset="0"/>
              <a:ea typeface="ＭＳ Ｐゴシック" pitchFamily="-111" charset="-128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latin typeface="Times New Roman" pitchFamily="-111" charset="0"/>
                <a:ea typeface="ＭＳ Ｐゴシック" pitchFamily="-111" charset="-128"/>
              </a:rPr>
              <a:t>Types of traces: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Campuses (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), Conference AP and encounter traces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Municipal (off-campus) wireless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APs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, Bus &amp; vehicular</a:t>
            </a:r>
          </a:p>
          <a:p>
            <a:pPr eaLnBrk="1" hangingPunct="1"/>
            <a:endParaRPr lang="en-US" sz="2800" i="1" dirty="0" smtClean="0">
              <a:solidFill>
                <a:schemeClr val="accent2"/>
              </a:solidFill>
              <a:latin typeface="Times New Roman" pitchFamily="-111" charset="0"/>
              <a:ea typeface="ＭＳ Ｐゴシック" pitchFamily="-111" charset="-128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235950" y="5257800"/>
            <a:ext cx="908050" cy="1282700"/>
            <a:chOff x="288" y="1056"/>
            <a:chExt cx="1196" cy="1569"/>
          </a:xfrm>
        </p:grpSpPr>
        <p:sp>
          <p:nvSpPr>
            <p:cNvPr id="28677" name="AutoShape 5"/>
            <p:cNvSpPr>
              <a:spLocks noChangeArrowheads="1"/>
            </p:cNvSpPr>
            <p:nvPr/>
          </p:nvSpPr>
          <p:spPr bwMode="auto">
            <a:xfrm>
              <a:off x="288" y="1056"/>
              <a:ext cx="1104" cy="1008"/>
            </a:xfrm>
            <a:prstGeom prst="flowChartMultidocument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8" name="Text Box 6"/>
            <p:cNvSpPr txBox="1">
              <a:spLocks noChangeArrowheads="1"/>
            </p:cNvSpPr>
            <p:nvPr/>
          </p:nvSpPr>
          <p:spPr bwMode="auto">
            <a:xfrm>
              <a:off x="480" y="2139"/>
              <a:ext cx="1004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2000" b="1" i="1">
                  <a:latin typeface="Times New Roman" pitchFamily="-111" charset="0"/>
                  <a:cs typeface="Times New Roman" pitchFamily="-111" charset="0"/>
                </a:rPr>
                <a:t>T</a:t>
              </a:r>
              <a:r>
                <a:rPr lang="en-US" altLang="zh-TW" sz="2000">
                  <a:latin typeface="Times New Roman" pitchFamily="-111" charset="0"/>
                  <a:cs typeface="Times New Roman" pitchFamily="-111" charset="0"/>
                </a:rPr>
                <a:t>race</a:t>
              </a:r>
            </a:p>
          </p:txBody>
        </p:sp>
      </p:grpSp>
      <p:pic>
        <p:nvPicPr>
          <p:cNvPr id="7" name="Picture 6" descr="ufw-wireless-cover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33400"/>
            <a:ext cx="2870216" cy="1601885"/>
          </a:xfrm>
          <a:prstGeom prst="rect">
            <a:avLst/>
          </a:prstGeom>
        </p:spPr>
      </p:pic>
      <p:pic>
        <p:nvPicPr>
          <p:cNvPr id="8" name="Picture 7" descr="Screen Shot 2015-12-05 at 3.10.31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2133600"/>
            <a:ext cx="2590800" cy="1890584"/>
          </a:xfrm>
          <a:prstGeom prst="rect">
            <a:avLst/>
          </a:prstGeom>
        </p:spPr>
      </p:pic>
      <p:pic>
        <p:nvPicPr>
          <p:cNvPr id="9" name="Picture 8" descr="Screen Shot 2015-12-09 at 12.51.36 A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2438400"/>
            <a:ext cx="1908539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6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6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67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6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E803FB7-7247-1744-A41B-1D24952D5972}" type="slidenum">
              <a:rPr lang="en-US">
                <a:latin typeface="Times New Roman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15</a:t>
            </a:fld>
            <a:endParaRPr lang="en-US">
              <a:latin typeface="Times New Roman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1658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90600"/>
            <a:ext cx="7772400" cy="914400"/>
          </a:xfrm>
        </p:spPr>
        <p:txBody>
          <a:bodyPr/>
          <a:lstStyle/>
          <a:p>
            <a:pPr eaLnBrk="1" hangingPunct="1"/>
            <a:r>
              <a:rPr lang="en-US" sz="3200">
                <a:ea typeface="ＭＳ Ｐゴシック" pitchFamily="-108" charset="-128"/>
                <a:cs typeface="ＭＳ Ｐゴシック" pitchFamily="-108" charset="-128"/>
              </a:rPr>
              <a:t>Streets - Manhattan</a:t>
            </a:r>
          </a:p>
        </p:txBody>
      </p:sp>
      <p:pic>
        <p:nvPicPr>
          <p:cNvPr id="165892" name="Picture 3" descr="LA-downtown-street-map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609600"/>
            <a:ext cx="7924800" cy="6035675"/>
          </a:xfrm>
          <a:noFill/>
        </p:spPr>
      </p:pic>
      <p:pic>
        <p:nvPicPr>
          <p:cNvPr id="759812" name="Picture 4" descr="j02334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196382">
            <a:off x="5004594" y="1320006"/>
            <a:ext cx="381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9813" name="Picture 5" descr="j02334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256686">
            <a:off x="5233194" y="1015206"/>
            <a:ext cx="381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9814" name="Picture 6" descr="j02334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196382">
            <a:off x="5461794" y="710406"/>
            <a:ext cx="381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9815" name="Picture 7" descr="j02334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42528">
            <a:off x="4114800" y="3581400"/>
            <a:ext cx="381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9816" name="Picture 8" descr="j02334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256686">
            <a:off x="4242594" y="3606006"/>
            <a:ext cx="381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9817" name="Picture 9" descr="j02334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256686">
            <a:off x="4471194" y="3301206"/>
            <a:ext cx="381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9818" name="Picture 10" descr="j02334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256686">
            <a:off x="4699794" y="2996406"/>
            <a:ext cx="381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9819" name="Picture 11" descr="j02334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42528">
            <a:off x="2133600" y="4800600"/>
            <a:ext cx="381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9820" name="Picture 12" descr="j02334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8042166">
            <a:off x="1042194" y="4291806"/>
            <a:ext cx="381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2" name="Picture 13" descr="MCj0371082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2200" y="4648200"/>
            <a:ext cx="39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3" name="Picture 14" descr="MCj0371082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8600" y="2209800"/>
            <a:ext cx="39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4" name="Picture 15" descr="j03102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5" y="1219200"/>
            <a:ext cx="39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5" name="Picture 16" descr="j03102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0" y="3733800"/>
            <a:ext cx="39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6" name="Picture 17" descr="MCj0371082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2057400"/>
            <a:ext cx="39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7" name="Picture 18" descr="MCj0371082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0400" y="4572000"/>
            <a:ext cx="39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908" name="Picture 19" descr="j03102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3400" y="3429000"/>
            <a:ext cx="395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0.14583 -0.1574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7598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-79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0139 0.1833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598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9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-4.44444E-6 L -0.10139 0.1833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59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08092E-6 L -0.07639 0.1387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598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6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1.11111E-6 L -0.07639 0.1388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598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6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44444E-6 3.33333E-6 L -0.07639 0.1388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7598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1375 -0.13518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759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6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22222E-6 L 0.121 0.12014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59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" y="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E647767-A7E0-A841-807F-34B21E3339B1}" type="slidenum">
              <a:rPr lang="en-US">
                <a:latin typeface="Times New Roman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16</a:t>
            </a:fld>
            <a:endParaRPr lang="en-US">
              <a:latin typeface="Times New Roman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167940" name="Picture 3" descr="LA-downtown-Freeway-ma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" y="762000"/>
            <a:ext cx="7848600" cy="5980113"/>
          </a:xfrm>
          <a:noFill/>
        </p:spPr>
      </p:pic>
      <p:sp>
        <p:nvSpPr>
          <p:cNvPr id="761860" name="Oval 4"/>
          <p:cNvSpPr>
            <a:spLocks noChangeArrowheads="1"/>
          </p:cNvSpPr>
          <p:nvPr/>
        </p:nvSpPr>
        <p:spPr bwMode="auto">
          <a:xfrm>
            <a:off x="2667000" y="20574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61" name="Oval 5"/>
          <p:cNvSpPr>
            <a:spLocks noChangeArrowheads="1"/>
          </p:cNvSpPr>
          <p:nvPr/>
        </p:nvSpPr>
        <p:spPr bwMode="auto">
          <a:xfrm>
            <a:off x="2819400" y="21336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62" name="Oval 6"/>
          <p:cNvSpPr>
            <a:spLocks noChangeArrowheads="1"/>
          </p:cNvSpPr>
          <p:nvPr/>
        </p:nvSpPr>
        <p:spPr bwMode="auto">
          <a:xfrm>
            <a:off x="3048000" y="2286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944" name="Oval 7"/>
          <p:cNvSpPr>
            <a:spLocks noChangeArrowheads="1"/>
          </p:cNvSpPr>
          <p:nvPr/>
        </p:nvSpPr>
        <p:spPr bwMode="auto">
          <a:xfrm>
            <a:off x="3276600" y="2286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64" name="Oval 8"/>
          <p:cNvSpPr>
            <a:spLocks noChangeArrowheads="1"/>
          </p:cNvSpPr>
          <p:nvPr/>
        </p:nvSpPr>
        <p:spPr bwMode="auto">
          <a:xfrm>
            <a:off x="3429000" y="23622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65" name="Oval 9"/>
          <p:cNvSpPr>
            <a:spLocks noChangeArrowheads="1"/>
          </p:cNvSpPr>
          <p:nvPr/>
        </p:nvSpPr>
        <p:spPr bwMode="auto">
          <a:xfrm>
            <a:off x="3581400" y="24384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66" name="Oval 10"/>
          <p:cNvSpPr>
            <a:spLocks noChangeArrowheads="1"/>
          </p:cNvSpPr>
          <p:nvPr/>
        </p:nvSpPr>
        <p:spPr bwMode="auto">
          <a:xfrm>
            <a:off x="3733800" y="25146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67" name="Oval 11"/>
          <p:cNvSpPr>
            <a:spLocks noChangeArrowheads="1"/>
          </p:cNvSpPr>
          <p:nvPr/>
        </p:nvSpPr>
        <p:spPr bwMode="auto">
          <a:xfrm>
            <a:off x="3962400" y="2667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68" name="Oval 12"/>
          <p:cNvSpPr>
            <a:spLocks noChangeArrowheads="1"/>
          </p:cNvSpPr>
          <p:nvPr/>
        </p:nvSpPr>
        <p:spPr bwMode="auto">
          <a:xfrm>
            <a:off x="3200400" y="21336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69" name="Oval 13"/>
          <p:cNvSpPr>
            <a:spLocks noChangeArrowheads="1"/>
          </p:cNvSpPr>
          <p:nvPr/>
        </p:nvSpPr>
        <p:spPr bwMode="auto">
          <a:xfrm>
            <a:off x="3352800" y="22098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70" name="Oval 14"/>
          <p:cNvSpPr>
            <a:spLocks noChangeArrowheads="1"/>
          </p:cNvSpPr>
          <p:nvPr/>
        </p:nvSpPr>
        <p:spPr bwMode="auto">
          <a:xfrm>
            <a:off x="3581400" y="23622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71" name="Oval 15"/>
          <p:cNvSpPr>
            <a:spLocks noChangeArrowheads="1"/>
          </p:cNvSpPr>
          <p:nvPr/>
        </p:nvSpPr>
        <p:spPr bwMode="auto">
          <a:xfrm>
            <a:off x="3810000" y="23622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72" name="Oval 16"/>
          <p:cNvSpPr>
            <a:spLocks noChangeArrowheads="1"/>
          </p:cNvSpPr>
          <p:nvPr/>
        </p:nvSpPr>
        <p:spPr bwMode="auto">
          <a:xfrm>
            <a:off x="3962400" y="24384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73" name="Oval 17"/>
          <p:cNvSpPr>
            <a:spLocks noChangeArrowheads="1"/>
          </p:cNvSpPr>
          <p:nvPr/>
        </p:nvSpPr>
        <p:spPr bwMode="auto">
          <a:xfrm>
            <a:off x="4114800" y="25146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74" name="Oval 18"/>
          <p:cNvSpPr>
            <a:spLocks noChangeArrowheads="1"/>
          </p:cNvSpPr>
          <p:nvPr/>
        </p:nvSpPr>
        <p:spPr bwMode="auto">
          <a:xfrm>
            <a:off x="4267200" y="25908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1875" name="Oval 19"/>
          <p:cNvSpPr>
            <a:spLocks noChangeArrowheads="1"/>
          </p:cNvSpPr>
          <p:nvPr/>
        </p:nvSpPr>
        <p:spPr bwMode="auto">
          <a:xfrm>
            <a:off x="4495800" y="2743200"/>
            <a:ext cx="76200" cy="76200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71676E-6 C 0.01285 0.00208 0.0257 0.00439 0.03333 0.0104 C 0.04097 0.01641 0.03542 0.0215 0.04618 0.03583 C 0.05695 0.05017 0.08125 0.08647 0.09844 0.09711 C 0.11563 0.10774 0.13733 0.10196 0.14931 0.09919 C 0.16129 0.09641 0.16337 0.08346 0.16997 0.08023 C 0.17656 0.07699 0.17986 0.07838 0.18889 0.08023 C 0.19792 0.08208 0.20868 0.09109 0.22396 0.09086 C 0.23924 0.09063 0.26597 0.08023 0.28108 0.07815 C 0.29618 0.07607 0.30208 0.0837 0.31441 0.07815 C 0.32674 0.0726 0.34392 0.05133 0.35556 0.04439 C 0.36719 0.03745 0.37951 0.03722 0.3842 0.03583 " pathEditMode="relative" ptsTypes="aaaaaaaaaaaA">
                                      <p:cBhvr>
                                        <p:cTn id="6" dur="5000" fill="hold"/>
                                        <p:tgtEl>
                                          <p:spTgt spid="7618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88889E-6 -3.06358E-6 C 0.02291 0.00902 0.04583 0.01804 0.05711 0.02752 C 0.0684 0.037 0.05677 0.04209 0.06823 0.05711 C 0.07968 0.07214 0.10729 0.10775 0.12552 0.11839 C 0.14375 0.12902 0.16753 0.11122 0.17777 0.1207 C 0.18802 0.13018 0.18593 0.15284 0.18732 0.1755 C 0.18871 0.19816 0.17812 0.23723 0.18576 0.25596 C 0.1934 0.27469 0.21597 0.27607 0.23333 0.28764 C 0.25069 0.2992 0.27795 0.31723 0.29045 0.32555 C 0.30295 0.33388 0.29687 0.33619 0.30798 0.33827 C 0.31909 0.34035 0.34184 0.33157 0.35711 0.33827 C 0.37239 0.34498 0.38611 0.36162 0.4 0.3785 " pathEditMode="relative" ptsTypes="aaaaaaaaaaaA">
                                      <p:cBhvr>
                                        <p:cTn id="8" dur="5000" fill="hold"/>
                                        <p:tgtEl>
                                          <p:spTgt spid="761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3333E-6 6.35838E-6 C 0.01875 0.0155 0.0375 0.03122 0.04913 0.03816 C 0.06076 0.04509 0.05503 0.0266 0.06979 0.04232 C 0.08455 0.05804 0.11372 0.12093 0.13802 0.13319 C 0.16233 0.14544 0.2 0.11954 0.2158 0.11631 C 0.2316 0.11307 0.22587 0.11284 0.23333 0.11423 C 0.2408 0.11561 0.25156 0.12348 0.26024 0.12486 C 0.26892 0.12625 0.27465 0.12533 0.28576 0.12278 C 0.29688 0.12024 0.3158 0.11261 0.32691 0.11007 C 0.33802 0.10752 0.34028 0.1133 0.35243 0.10798 C 0.36458 0.10267 0.38385 0.08694 0.4 0.07839 C 0.41615 0.06983 0.43594 0.06267 0.44913 0.05712 C 0.46233 0.05157 0.47292 0.04856 0.47934 0.0444 C 0.48576 0.04024 0.48594 0.0333 0.48733 0.03191 " pathEditMode="relative" rAng="0" ptsTypes="aaaaaaaaaaaaaA">
                                      <p:cBhvr>
                                        <p:cTn id="10" dur="5000" fill="hold"/>
                                        <p:tgtEl>
                                          <p:spTgt spid="7618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125 -0.00717 C 0.01701 0.01017 0.0467 0.02774 0.06684 0.04138 C 0.08698 0.05502 0.09357 0.07422 0.10816 0.07537 C 0.12274 0.07653 0.14218 0.06011 0.15416 0.04786 C 0.16614 0.0356 0.17048 0.01549 0.17951 0.00138 C 0.18854 -0.01272 0.20382 -0.02521 0.20816 -0.03677 C 0.2125 -0.04833 0.21076 -0.06012 0.20503 -0.06844 C 0.1993 -0.07677 0.18177 -0.07885 0.17326 -0.0874 C 0.16475 -0.09596 0.16024 -0.1096 0.15416 -0.11908 C 0.14809 -0.12856 0.14271 -0.13388 0.13663 -0.14451 C 0.13055 -0.15515 0.12187 -0.17203 0.11771 -0.18266 C 0.11354 -0.1933 0.11128 -0.19885 0.11128 -0.20787 C 0.11128 -0.21688 0.11441 -0.22729 0.11771 -0.23746 " pathEditMode="relative" ptsTypes="aaaaaaaaaaaaA">
                                      <p:cBhvr>
                                        <p:cTn id="12" dur="5000" fill="hold"/>
                                        <p:tgtEl>
                                          <p:spTgt spid="7618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1.21387E-6 C 0.02014 0.00161 0.04028 0.00346 0.05555 0.01063 C 0.07083 0.0178 0.07639 0.02936 0.09219 0.04231 C 0.10798 0.05526 0.14271 0.07722 0.15087 0.08878 C 0.15903 0.10034 0.14583 0.10335 0.14132 0.1119 C 0.1368 0.12046 0.12951 0.12855 0.12378 0.13942 C 0.11805 0.15028 0.11614 0.1667 0.10642 0.17757 C 0.0967 0.18844 0.07413 0.19167 0.0651 0.20508 C 0.05607 0.21849 0.05503 0.23468 0.05243 0.2578 C 0.04982 0.28092 0.05295 0.31976 0.0493 0.3445 C 0.04566 0.36924 0.03976 0.39791 0.03021 0.40578 C 0.02066 0.41364 -0.00156 0.39352 -0.00781 0.39098 " pathEditMode="relative" rAng="0" ptsTypes="aaaaaaaaaaaA">
                                      <p:cBhvr>
                                        <p:cTn id="14" dur="5000" fill="hold"/>
                                        <p:tgtEl>
                                          <p:spTgt spid="7618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17 0.00069 C 0.02257 0.01295 0.04514 0.0252 0.06215 0.03468 C 0.07917 0.04416 0.08698 0.04948 0.10174 0.0578 C 0.11649 0.06613 0.13941 0.07607 0.15104 0.08532 C 0.16267 0.09457 0.16458 0.10266 0.1717 0.11283 C 0.17882 0.12301 0.18594 0.13572 0.19392 0.14659 C 0.20191 0.15746 0.20625 0.17064 0.21927 0.17827 C 0.23229 0.1859 0.25799 0.19376 0.2717 0.19306 C 0.28542 0.19237 0.2901 0.17757 0.30174 0.1741 C 0.31337 0.17064 0.32934 0.17087 0.34149 0.17202 C 0.35365 0.17318 0.36406 0.1815 0.37483 0.18058 C 0.38559 0.17965 0.3974 0.16832 0.4066 0.16578 C 0.4158 0.16324 0.41892 0.17064 0.43038 0.16578 C 0.44184 0.16093 0.46233 0.14289 0.47483 0.13619 C 0.48733 0.12948 0.49497 0.13017 0.50503 0.12555 C 0.5151 0.12093 0.52691 0.11468 0.53507 0.10867 C 0.54323 0.10266 0.55104 0.09272 0.55417 0.08948 " pathEditMode="relative" rAng="0" ptsTypes="aaaaaaaaaaaaaaaaA">
                                      <p:cBhvr>
                                        <p:cTn id="16" dur="5000" fill="hold"/>
                                        <p:tgtEl>
                                          <p:spTgt spid="7618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6.94444E-6 2.71676E-6 C 0.0191 0.0111 0.03837 0.0222 0.05244 0.02959 C 0.0665 0.03699 0.07223 0.03815 0.08421 0.04439 C 0.09619 0.05064 0.10938 0.05757 0.12396 0.06751 C 0.13855 0.07746 0.16042 0.09364 0.17153 0.10358 C 0.18265 0.11353 0.17796 0.11191 0.19063 0.1267 C 0.20331 0.1415 0.23317 0.18104 0.24775 0.19237 C 0.26233 0.2037 0.26876 0.19561 0.27778 0.19445 C 0.28681 0.19329 0.29324 0.18913 0.30174 0.1859 C 0.31025 0.18266 0.32049 0.17572 0.32865 0.17549 C 0.33681 0.17526 0.34133 0.18289 0.35087 0.18381 C 0.36042 0.18474 0.37518 0.18243 0.38577 0.18173 C 0.39636 0.18104 0.40383 0.18035 0.41442 0.17965 C 0.42501 0.17896 0.43959 0.17942 0.44931 0.17757 C 0.45903 0.17572 0.46146 0.17572 0.4731 0.16902 C 0.48473 0.16231 0.50643 0.14405 0.5191 0.13734 C 0.53178 0.13064 0.54167 0.13341 0.54931 0.12879 C 0.55695 0.12416 0.56094 0.11699 0.56511 0.10983 " pathEditMode="relative" rAng="0" ptsTypes="aaaaaaaaaaaaaaaaaA">
                                      <p:cBhvr>
                                        <p:cTn id="18" dur="5000" fill="hold"/>
                                        <p:tgtEl>
                                          <p:spTgt spid="7618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504 0.00069 C -0.0066 0.00509 -0.00816 0.00971 -0.01771 0.00301 C -0.02726 -0.0037 -0.05052 -0.0252 -0.06216 -0.03931 C -0.07379 -0.05341 -0.07934 -0.06959 -0.0875 -0.08162 C -0.09566 -0.09364 -0.10382 -0.0978 -0.11129 -0.11121 C -0.11875 -0.12462 -0.12327 -0.15121 -0.13195 -0.16208 C -0.14063 -0.17295 -0.15295 -0.16948 -0.16372 -0.17688 C -0.17448 -0.18428 -0.18577 -0.19538 -0.19705 -0.20647 " pathEditMode="relative" ptsTypes="aaaaaaaA">
                                      <p:cBhvr>
                                        <p:cTn id="20" dur="5000" fill="hold"/>
                                        <p:tgtEl>
                                          <p:spTgt spid="761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33333E-7 -2.89017E-7 C -0.00416 0.00277 -0.00816 0.00555 -0.01736 0.00208 C -0.02656 -0.00139 -0.04409 -0.00948 -0.05555 -0.02104 C -0.06701 -0.0326 -0.07534 -0.05179 -0.08559 -0.06775 C -0.09583 -0.0837 -0.10972 -0.10474 -0.11736 -0.1163 C -0.125 -0.12786 -0.12656 -0.12786 -0.13159 -0.13734 C -0.13663 -0.14682 -0.14236 -0.16647 -0.14757 -0.17341 C -0.15277 -0.18035 -0.15816 -0.17688 -0.16336 -0.17965 C -0.16857 -0.18243 -0.17343 -0.18613 -0.17934 -0.19029 C -0.18524 -0.19445 -0.19184 -0.19977 -0.19826 -0.20509 " pathEditMode="relative" ptsTypes="aaaaaaaaaA">
                                      <p:cBhvr>
                                        <p:cTn id="22" dur="5000" fill="hold"/>
                                        <p:tgtEl>
                                          <p:spTgt spid="761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6 -3.2948E-6 C -0.01215 -0.00278 -0.02413 -0.00532 -0.03975 -0.0148 C -0.05538 -0.02428 -0.0802 -0.04416 -0.09374 -0.05711 C -0.10729 -0.07006 -0.11267 -0.08069 -0.12065 -0.09295 C -0.12864 -0.1052 -0.13385 -0.11885 -0.14131 -0.1311 C -0.14878 -0.14335 -0.15885 -0.15491 -0.1651 -0.16694 C -0.17135 -0.17896 -0.17465 -0.19653 -0.17934 -0.20278 C -0.18402 -0.20902 -0.18784 -0.20301 -0.19374 -0.20509 C -0.19965 -0.20717 -0.21093 -0.21341 -0.2144 -0.21549 " pathEditMode="relative" ptsTypes="aaaaaaaaA">
                                      <p:cBhvr>
                                        <p:cTn id="24" dur="5000" fill="hold"/>
                                        <p:tgtEl>
                                          <p:spTgt spid="7618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61111E-6 -9.13295E-6 C -0.00278 0.00462 -0.00556 0.00924 -0.02066 0.00208 C -0.03576 -0.00509 -0.07135 -0.02567 -0.09045 -0.04232 C -0.10955 -0.05897 -0.12066 -0.07792 -0.1349 -0.09735 C -0.14913 -0.11677 -0.16615 -0.1422 -0.17622 -0.15862 C -0.18628 -0.17503 -0.18976 -0.18844 -0.19531 -0.19654 C -0.20087 -0.20463 -0.20608 -0.20509 -0.20955 -0.20717 " pathEditMode="relative" ptsTypes="aaaaaaA">
                                      <p:cBhvr>
                                        <p:cTn id="26" dur="5000" fill="hold"/>
                                        <p:tgtEl>
                                          <p:spTgt spid="7618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6.35838E-6 C -0.00469 0.00394 -0.00938 0.00787 -0.02066 0.0044 C -0.03195 0.00093 -0.05417 -0.01017 -0.06823 -0.02103 C -0.08229 -0.0319 -0.1 -0.05664 -0.10469 -0.06126 C -0.10938 -0.06589 -0.09479 -0.04993 -0.0967 -0.04855 C -0.09861 -0.04716 -0.10729 -0.04415 -0.1158 -0.05271 C -0.12431 -0.06126 -0.13629 -0.08439 -0.14757 -0.09918 C -0.15886 -0.11398 -0.17483 -0.13132 -0.18403 -0.1415 C -0.19323 -0.15167 -0.19809 -0.15213 -0.20313 -0.16046 C -0.20816 -0.16878 -0.21129 -0.18057 -0.21424 -0.19236 " pathEditMode="relative" ptsTypes="aaaaaaaaaA">
                                      <p:cBhvr>
                                        <p:cTn id="28" dur="5000" fill="hold"/>
                                        <p:tgtEl>
                                          <p:spTgt spid="7618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6.38889E-6 -3.06358E-6 C -0.00261 0.00579 -0.00504 0.0118 -0.02067 0.0044 C -0.03629 -0.003 -0.0731 -0.02843 -0.09376 -0.04439 C -0.11442 -0.06034 -0.13212 -0.07884 -0.14445 -0.09086 C -0.15678 -0.10289 -0.16077 -0.10797 -0.16824 -0.11606 C -0.1757 -0.12416 -0.18126 -0.13063 -0.1889 -0.13942 C -0.19653 -0.1482 -0.20869 -0.163 -0.21424 -0.16901 C -0.2198 -0.17502 -0.22067 -0.17248 -0.22223 -0.17526 " pathEditMode="relative" ptsTypes="aaaaaaaA">
                                      <p:cBhvr>
                                        <p:cTn id="30" dur="5000" fill="hold"/>
                                        <p:tgtEl>
                                          <p:spTgt spid="7618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-6.35838E-7 C -0.00347 0.00486 -0.00694 0.00994 -0.01111 0.00856 C -0.01528 0.00717 -0.02291 0.0037 -0.02535 -0.00832 C -0.02778 -0.02035 -0.02535 -0.04324 -0.02535 -0.06335 C -0.02535 -0.08347 -0.02882 -0.11006 -0.02535 -0.12902 C -0.02187 -0.14798 -0.01232 -0.16324 -0.00469 -0.17757 C 0.00295 -0.19191 0.01771 -0.20601 0.02066 -0.21549 C 0.02361 -0.22497 0.01285 -0.22798 0.01268 -0.23468 C 0.0125 -0.24139 0.0158 -0.24855 0.0191 -0.2557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7618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6.94444E-6 -6.7052E-6 C -0.00503 -0.00093 -0.00989 -0.00186 -0.01892 -0.00856 C -0.02794 -0.01527 -0.04479 -0.03423 -0.05381 -0.04024 C -0.06284 -0.04625 -0.06371 -0.04093 -0.07291 -0.0444 C -0.08211 -0.04787 -0.09982 -0.05596 -0.10937 -0.06128 C -0.11892 -0.0666 -0.12152 -0.07006 -0.13003 -0.07608 C -0.13854 -0.08209 -0.15051 -0.09064 -0.16024 -0.09735 C -0.16996 -0.10405 -0.1802 -0.10798 -0.18888 -0.11631 C -0.19756 -0.12463 -0.20694 -0.14035 -0.21267 -0.14798 C -0.2184 -0.15561 -0.22013 -0.15793 -0.22378 -0.16278 C -0.22742 -0.16764 -0.23038 -0.17157 -0.23489 -0.17758 C -0.2394 -0.18359 -0.24669 -0.1933 -0.25069 -0.19885 C -0.25468 -0.2044 -0.25711 -0.20833 -0.25867 -0.21157 " pathEditMode="relative" ptsTypes="aaaaaaaaaaaaA">
                                      <p:cBhvr>
                                        <p:cTn id="34" dur="5000" fill="hold"/>
                                        <p:tgtEl>
                                          <p:spTgt spid="7618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1860" grpId="0" animBg="1"/>
      <p:bldP spid="761861" grpId="0" animBg="1"/>
      <p:bldP spid="761862" grpId="0" animBg="1"/>
      <p:bldP spid="761864" grpId="0" animBg="1"/>
      <p:bldP spid="761865" grpId="0" animBg="1"/>
      <p:bldP spid="761866" grpId="0" animBg="1"/>
      <p:bldP spid="761867" grpId="0" animBg="1"/>
      <p:bldP spid="761868" grpId="0" animBg="1"/>
      <p:bldP spid="761869" grpId="0" animBg="1"/>
      <p:bldP spid="761870" grpId="0" animBg="1"/>
      <p:bldP spid="761871" grpId="0" animBg="1"/>
      <p:bldP spid="761872" grpId="0" animBg="1"/>
      <p:bldP spid="761873" grpId="0" animBg="1"/>
      <p:bldP spid="761874" grpId="0" animBg="1"/>
      <p:bldP spid="76187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6705600" cy="533400"/>
          </a:xfrm>
        </p:spPr>
        <p:txBody>
          <a:bodyPr>
            <a:normAutofit fontScale="90000"/>
          </a:bodyPr>
          <a:lstStyle/>
          <a:p>
            <a:r>
              <a:rPr lang="en-US" sz="3200" u="sng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Vehicular Mobility Sensing at Planet Scale</a:t>
            </a:r>
            <a:endParaRPr lang="en-US" sz="3200" u="sng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953000"/>
            <a:ext cx="3505200" cy="1447800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Imagery data from webcams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Estimate traffic density</a:t>
            </a:r>
          </a:p>
          <a:p>
            <a:pPr algn="l">
              <a:buNone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Spatio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-temporal analysis, modeling</a:t>
            </a:r>
          </a:p>
        </p:txBody>
      </p:sp>
      <p:pic>
        <p:nvPicPr>
          <p:cNvPr id="242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5105400"/>
            <a:ext cx="57150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838200"/>
            <a:ext cx="2657475" cy="213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3200400"/>
            <a:ext cx="35814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400800" y="2895600"/>
            <a:ext cx="2310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Vehicular Tracing System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4724400"/>
            <a:ext cx="2211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Traffic density estimates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838200"/>
            <a:ext cx="4724400" cy="219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52400" y="6396335"/>
            <a:ext cx="567008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IEEE INFOCOM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NetSciCom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2012, GI 2013. </a:t>
            </a:r>
          </a:p>
          <a:p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* ACM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MobiSys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HotPlanet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 2012, * ACM SIGSPATIAL IWCTS 2013 (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Best Paper Award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ar-EG" sz="12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52400" y="6400800"/>
            <a:ext cx="26670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05600" y="533400"/>
            <a:ext cx="2364750" cy="30777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 G.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Thakur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P.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Hui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A. Helmy</a:t>
            </a:r>
            <a:endParaRPr lang="ar-EG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971800"/>
            <a:ext cx="5562600" cy="2103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stribution_Fitting_new_all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tretch>
            <a:fillRect/>
          </a:stretch>
        </p:blipFill>
        <p:spPr>
          <a:xfrm>
            <a:off x="4397396" y="4342208"/>
            <a:ext cx="4572000" cy="25157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64" y="228600"/>
            <a:ext cx="8954628" cy="1143000"/>
          </a:xfrm>
        </p:spPr>
        <p:txBody>
          <a:bodyPr/>
          <a:lstStyle/>
          <a:p>
            <a:r>
              <a:rPr lang="en-US" dirty="0" smtClean="0"/>
              <a:t>Traffic Modeling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3373189"/>
            <a:ext cx="4725783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b="1" dirty="0" smtClean="0">
                <a:latin typeface="Times New Roman"/>
                <a:cs typeface="Times New Roman"/>
              </a:rPr>
              <a:t>Heavy-tailed</a:t>
            </a:r>
            <a:r>
              <a:rPr lang="en-US" sz="2800" dirty="0" smtClean="0">
                <a:latin typeface="Times New Roman"/>
                <a:cs typeface="Times New Roman"/>
              </a:rPr>
              <a:t> distributions better at modeling empirical values of traffic densities.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Heavy-tailed distributions combined model more than 85% of all 700+ locations.</a:t>
            </a:r>
            <a:endParaRPr lang="en-US" sz="2800" dirty="0">
              <a:latin typeface="Times New Roman"/>
              <a:cs typeface="Times New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81135"/>
            <a:ext cx="9144000" cy="15799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55131" y="1342064"/>
            <a:ext cx="3027081" cy="267674"/>
          </a:xfrm>
          <a:prstGeom prst="rect">
            <a:avLst/>
          </a:prstGeom>
          <a:noFill/>
          <a:ln w="38100" cmpd="sng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93453" y="1342064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242893" y="1375395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931653" y="3410356"/>
            <a:ext cx="2212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Heavy-tailed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77" name="Down Arrow 76"/>
          <p:cNvSpPr/>
          <p:nvPr/>
        </p:nvSpPr>
        <p:spPr>
          <a:xfrm>
            <a:off x="6303502" y="338534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Down Arrow 77"/>
          <p:cNvSpPr/>
          <p:nvPr/>
        </p:nvSpPr>
        <p:spPr>
          <a:xfrm>
            <a:off x="8294481" y="401899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Down Arrow 78"/>
          <p:cNvSpPr/>
          <p:nvPr/>
        </p:nvSpPr>
        <p:spPr>
          <a:xfrm>
            <a:off x="5595194" y="4028165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6931653" y="3028212"/>
            <a:ext cx="2143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Memory-less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1" name="Down Arrow 80"/>
          <p:cNvSpPr/>
          <p:nvPr/>
        </p:nvSpPr>
        <p:spPr>
          <a:xfrm>
            <a:off x="7016586" y="4461987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Down Arrow 81"/>
          <p:cNvSpPr/>
          <p:nvPr/>
        </p:nvSpPr>
        <p:spPr>
          <a:xfrm>
            <a:off x="7729220" y="4882795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Down Arrow 82"/>
          <p:cNvSpPr/>
          <p:nvPr/>
        </p:nvSpPr>
        <p:spPr>
          <a:xfrm>
            <a:off x="4894571" y="4456616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06031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1" grpId="0" animBg="1"/>
      <p:bldP spid="82" grpId="0" animBg="1"/>
      <p:bldP spid="8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96" y="4800600"/>
            <a:ext cx="8874515" cy="566738"/>
          </a:xfrm>
        </p:spPr>
        <p:txBody>
          <a:bodyPr>
            <a:noAutofit/>
          </a:bodyPr>
          <a:lstStyle/>
          <a:p>
            <a:r>
              <a:rPr lang="en-US" sz="3200" dirty="0"/>
              <a:t>Scaling of stochastic self similar </a:t>
            </a:r>
            <a:r>
              <a:rPr lang="en-US" sz="3200" dirty="0" smtClean="0"/>
              <a:t>traffic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024" y="5367338"/>
            <a:ext cx="8543387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Granularity of traffic is scaled from 1 minute to 10, 100, to 1000 minutes. 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Plots are </a:t>
            </a:r>
            <a:r>
              <a:rPr lang="en-US" sz="2400" b="1" dirty="0"/>
              <a:t>invariant</a:t>
            </a:r>
            <a:r>
              <a:rPr lang="en-US" sz="2400" dirty="0"/>
              <a:t> to the chosen time </a:t>
            </a:r>
            <a:r>
              <a:rPr lang="en-US" sz="2400" dirty="0" smtClean="0"/>
              <a:t>granularity.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9" name="Picture 8" descr="sydney-all-n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62" y="423586"/>
            <a:ext cx="8229600" cy="4427099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53924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Networked Mobile Societies Anywhere, Anytime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889125" y="595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600200" y="6019800"/>
            <a:ext cx="6400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000" u="sng" dirty="0">
                <a:solidFill>
                  <a:srgbClr val="0000FF"/>
                </a:solidFill>
                <a:latin typeface="Comic Sans MS" pitchFamily="-111" charset="0"/>
              </a:rPr>
              <a:t>Mobile Ad hoc, Sensor and Delay Tolerant Networks</a:t>
            </a:r>
            <a:endParaRPr lang="en-US" sz="2000" b="1" u="sng" dirty="0">
              <a:solidFill>
                <a:srgbClr val="0000FF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43000" y="990600"/>
            <a:ext cx="7178675" cy="5251450"/>
            <a:chOff x="1143000" y="990600"/>
            <a:chExt cx="7178675" cy="5251450"/>
          </a:xfrm>
        </p:grpSpPr>
        <p:pic>
          <p:nvPicPr>
            <p:cNvPr id="19462" name="Picture 10" descr="ad-hoc-examples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19200" y="1143000"/>
              <a:ext cx="7102475" cy="5099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3" name="TextBox 11"/>
            <p:cNvSpPr txBox="1">
              <a:spLocks noChangeArrowheads="1"/>
            </p:cNvSpPr>
            <p:nvPr/>
          </p:nvSpPr>
          <p:spPr bwMode="auto">
            <a:xfrm>
              <a:off x="1600200" y="4419600"/>
              <a:ext cx="2971800" cy="33855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/>
                <a:t>Disaster &amp; Emergency alerts</a:t>
              </a: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7162800" y="3886200"/>
              <a:ext cx="8382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438400" y="2819400"/>
              <a:ext cx="13716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1524000" y="4114800"/>
              <a:ext cx="15240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67" name="TextBox 9"/>
            <p:cNvSpPr txBox="1">
              <a:spLocks noChangeArrowheads="1"/>
            </p:cNvSpPr>
            <p:nvPr/>
          </p:nvSpPr>
          <p:spPr bwMode="auto">
            <a:xfrm>
              <a:off x="1143000" y="990600"/>
              <a:ext cx="343931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Times New Roman" pitchFamily="-111" charset="0"/>
                </a:rPr>
                <a:t>Transportation/Vehicular Networks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1524000" y="3124200"/>
              <a:ext cx="17526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5029200" y="3962400"/>
              <a:ext cx="23622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70" name="TextBox 12"/>
            <p:cNvSpPr txBox="1">
              <a:spLocks noChangeArrowheads="1"/>
            </p:cNvSpPr>
            <p:nvPr/>
          </p:nvSpPr>
          <p:spPr bwMode="auto">
            <a:xfrm>
              <a:off x="4876800" y="990600"/>
              <a:ext cx="17682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Times New Roman" pitchFamily="-111" charset="0"/>
                </a:rPr>
                <a:t>Sensor Networks</a:t>
              </a: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143000" y="990600"/>
            <a:ext cx="36576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33600" y="2819400"/>
            <a:ext cx="53340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066800" y="4419600"/>
            <a:ext cx="3733800" cy="167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876800" y="1066800"/>
            <a:ext cx="3581400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chemeClr val="bg1">
                <a:alpha val="3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3" y="555664"/>
            <a:ext cx="8910918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026" y="4443317"/>
            <a:ext cx="8892974" cy="566738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Percentage locations with Self-similar traffic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561" y="5053322"/>
            <a:ext cx="8384082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Shows the distribution of seven estimators of Hurst parameter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Value ranges from 0.5 – 0.9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51026" y="1707309"/>
            <a:ext cx="324858" cy="398743"/>
          </a:xfrm>
          <a:prstGeom prst="ellipse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83408" y="1707309"/>
            <a:ext cx="324858" cy="398743"/>
          </a:xfrm>
          <a:prstGeom prst="ellipse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18081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u="sng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Platooning</a:t>
            </a:r>
            <a:r>
              <a:rPr lang="en-US" sz="3800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: Essential fo</a:t>
            </a:r>
            <a:r>
              <a:rPr lang="en-US" sz="3800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r Future VANET</a:t>
            </a:r>
            <a:endParaRPr lang="en-US" sz="3800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4038600"/>
            <a:ext cx="3733800" cy="23755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676400"/>
            <a:ext cx="3247684" cy="18247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0" y="1600200"/>
            <a:ext cx="5036887" cy="216209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Self-driving as Platoon Enabler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Picture 3" descr="self-driving-car-under-the-hoo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00200"/>
            <a:ext cx="3581400" cy="3075790"/>
          </a:xfrm>
          <a:prstGeom prst="rect">
            <a:avLst/>
          </a:prstGeom>
        </p:spPr>
      </p:pic>
      <p:pic>
        <p:nvPicPr>
          <p:cNvPr id="5" name="Picture 4" descr="auto-pilot-landscape-1444852913-tesla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1905000"/>
            <a:ext cx="4419600" cy="2209800"/>
          </a:xfrm>
          <a:prstGeom prst="rect">
            <a:avLst/>
          </a:prstGeom>
        </p:spPr>
      </p:pic>
      <p:pic>
        <p:nvPicPr>
          <p:cNvPr id="6" name="Picture 5" descr="Screen Shot 2015-12-05 at 3.53.04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4419600"/>
            <a:ext cx="3276600" cy="200138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Really self-driving!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tesla-auto-pilot-6TcxiN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24000"/>
            <a:ext cx="3810000" cy="1903661"/>
          </a:xfrm>
          <a:prstGeom prst="rect">
            <a:avLst/>
          </a:prstGeom>
        </p:spPr>
      </p:pic>
      <p:pic>
        <p:nvPicPr>
          <p:cNvPr id="5" name="Picture 4" descr="tesla-autopilot-pra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581400"/>
            <a:ext cx="4038946" cy="2795708"/>
          </a:xfrm>
          <a:prstGeom prst="rect">
            <a:avLst/>
          </a:prstGeom>
        </p:spPr>
      </p:pic>
      <p:pic>
        <p:nvPicPr>
          <p:cNvPr id="6" name="Picture 5" descr="self-driving-reading-2015-05-22-image-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2209800"/>
            <a:ext cx="4191000" cy="28289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Does it Exist?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Content Placeholder 3" descr="tesla_model_s_p85_2014_i3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261" r="-1261"/>
          <a:stretch>
            <a:fillRect/>
          </a:stretch>
        </p:blipFill>
        <p:spPr>
          <a:xfrm>
            <a:off x="4156014" y="2057401"/>
            <a:ext cx="4987985" cy="2743200"/>
          </a:xfrm>
        </p:spPr>
      </p:pic>
      <p:pic>
        <p:nvPicPr>
          <p:cNvPr id="5" name="Picture 4" descr="Tesla-Model-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17904"/>
            <a:ext cx="5029200" cy="2627757"/>
          </a:xfrm>
          <a:prstGeom prst="rect">
            <a:avLst/>
          </a:prstGeom>
        </p:spPr>
      </p:pic>
      <p:pic>
        <p:nvPicPr>
          <p:cNvPr id="6" name="Picture 5" descr="apple-soon-to-test-its-self-driving-cars-492099-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657600"/>
            <a:ext cx="4572000" cy="304952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3039027-inline-i-4-self-driving-cars-and-the-impending-war-for-your-time-cop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800" r="-10800"/>
          <a:stretch>
            <a:fillRect/>
          </a:stretch>
        </p:blipFill>
        <p:spPr>
          <a:xfrm>
            <a:off x="228600" y="1828800"/>
            <a:ext cx="4779779" cy="2628695"/>
          </a:xfrm>
        </p:spPr>
      </p:pic>
      <p:pic>
        <p:nvPicPr>
          <p:cNvPr id="5" name="Picture 4" descr="Mercedes-Benz-F-015-self-driving-ca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905000"/>
            <a:ext cx="4229100" cy="2384633"/>
          </a:xfrm>
          <a:prstGeom prst="rect">
            <a:avLst/>
          </a:prstGeom>
        </p:spPr>
      </p:pic>
      <p:pic>
        <p:nvPicPr>
          <p:cNvPr id="6" name="Picture 5" descr="05-Mercedes-Benz-F-015-Luxury-in-Motion-680x43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4419600"/>
            <a:ext cx="4044109" cy="22539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Google500KmilesLexu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424" r="-1424"/>
          <a:stretch>
            <a:fillRect/>
          </a:stretch>
        </p:blipFill>
        <p:spPr>
          <a:xfrm>
            <a:off x="228600" y="1371600"/>
            <a:ext cx="4800600" cy="2640145"/>
          </a:xfrm>
        </p:spPr>
      </p:pic>
      <p:pic>
        <p:nvPicPr>
          <p:cNvPr id="4" name="Picture 3" descr="141002-self-driving-car-02_f124b0329691bfb4519f2108e0a104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2133600"/>
            <a:ext cx="4674847" cy="2743200"/>
          </a:xfrm>
          <a:prstGeom prst="rect">
            <a:avLst/>
          </a:prstGeom>
        </p:spPr>
      </p:pic>
      <p:pic>
        <p:nvPicPr>
          <p:cNvPr id="6" name="Picture 5" descr="road_ready_smal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3876589"/>
            <a:ext cx="3810000" cy="25357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" y="5228272"/>
            <a:ext cx="88127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Architecture of </a:t>
            </a:r>
            <a:r>
              <a:rPr lang="en-US" i="1" dirty="0" err="1" smtClean="0">
                <a:latin typeface="Times New Roman"/>
                <a:cs typeface="Times New Roman"/>
              </a:rPr>
              <a:t>SaViNet</a:t>
            </a:r>
            <a:r>
              <a:rPr lang="en-US" dirty="0" smtClean="0">
                <a:latin typeface="Times New Roman"/>
                <a:cs typeface="Times New Roman"/>
              </a:rPr>
              <a:t> vehicular network using intelligent license plates (</a:t>
            </a:r>
            <a:r>
              <a:rPr lang="en-US" i="1" dirty="0" err="1" smtClean="0">
                <a:latin typeface="Times New Roman"/>
                <a:cs typeface="Times New Roman"/>
              </a:rPr>
              <a:t>i</a:t>
            </a:r>
            <a:r>
              <a:rPr lang="en-US" i="1" dirty="0" smtClean="0">
                <a:latin typeface="Times New Roman"/>
                <a:cs typeface="Times New Roman"/>
              </a:rPr>
              <a:t>-plate</a:t>
            </a:r>
            <a:r>
              <a:rPr lang="en-US" dirty="0" smtClean="0">
                <a:latin typeface="Times New Roman"/>
                <a:cs typeface="Times New Roman"/>
              </a:rPr>
              <a:t>):</a:t>
            </a:r>
          </a:p>
          <a:p>
            <a:pPr marL="342900" indent="-342900">
              <a:buAutoNum type="romanLcParenBoth"/>
            </a:pPr>
            <a:r>
              <a:rPr lang="en-US" dirty="0" smtClean="0">
                <a:latin typeface="Times New Roman"/>
                <a:cs typeface="Times New Roman"/>
              </a:rPr>
              <a:t>Data is sensed using the </a:t>
            </a:r>
            <a:r>
              <a:rPr lang="en-US" i="1" dirty="0" err="1" smtClean="0">
                <a:latin typeface="Times New Roman"/>
                <a:cs typeface="Times New Roman"/>
              </a:rPr>
              <a:t>i</a:t>
            </a:r>
            <a:r>
              <a:rPr lang="en-US" i="1" dirty="0" smtClean="0">
                <a:latin typeface="Times New Roman"/>
                <a:cs typeface="Times New Roman"/>
              </a:rPr>
              <a:t>-plate </a:t>
            </a:r>
            <a:r>
              <a:rPr lang="en-US" dirty="0" smtClean="0">
                <a:latin typeface="Times New Roman"/>
                <a:cs typeface="Times New Roman"/>
              </a:rPr>
              <a:t>nodes in various modalities</a:t>
            </a:r>
          </a:p>
          <a:p>
            <a:pPr marL="342900" indent="-342900"/>
            <a:r>
              <a:rPr lang="en-US" dirty="0" smtClean="0">
                <a:latin typeface="Times New Roman"/>
                <a:cs typeface="Times New Roman"/>
              </a:rPr>
              <a:t>(</a:t>
            </a:r>
            <a:r>
              <a:rPr lang="en-US" i="1" dirty="0" smtClean="0">
                <a:latin typeface="Times New Roman"/>
                <a:cs typeface="Times New Roman"/>
              </a:rPr>
              <a:t>ii</a:t>
            </a:r>
            <a:r>
              <a:rPr lang="en-US" dirty="0" smtClean="0">
                <a:latin typeface="Times New Roman"/>
                <a:cs typeface="Times New Roman"/>
              </a:rPr>
              <a:t>) Processing is performed as needed to produce the information summaries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(</a:t>
            </a:r>
            <a:r>
              <a:rPr lang="en-US" i="1" dirty="0" smtClean="0">
                <a:latin typeface="Times New Roman"/>
                <a:cs typeface="Times New Roman"/>
              </a:rPr>
              <a:t>iii</a:t>
            </a:r>
            <a:r>
              <a:rPr lang="en-US" dirty="0" smtClean="0">
                <a:latin typeface="Times New Roman"/>
                <a:cs typeface="Times New Roman"/>
              </a:rPr>
              <a:t>) Information is sent by the </a:t>
            </a:r>
            <a:r>
              <a:rPr lang="en-US" i="1" dirty="0" err="1" smtClean="0">
                <a:latin typeface="Times New Roman"/>
                <a:cs typeface="Times New Roman"/>
              </a:rPr>
              <a:t>i</a:t>
            </a:r>
            <a:r>
              <a:rPr lang="en-US" i="1" dirty="0" smtClean="0">
                <a:latin typeface="Times New Roman"/>
                <a:cs typeface="Times New Roman"/>
              </a:rPr>
              <a:t>-plates</a:t>
            </a:r>
            <a:r>
              <a:rPr lang="en-US" dirty="0" smtClean="0">
                <a:latin typeface="Times New Roman"/>
                <a:cs typeface="Times New Roman"/>
              </a:rPr>
              <a:t> to intermediate road-side relays or nodes on police cars 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(</a:t>
            </a:r>
            <a:r>
              <a:rPr lang="en-US" i="1" dirty="0" smtClean="0">
                <a:latin typeface="Times New Roman"/>
                <a:cs typeface="Times New Roman"/>
              </a:rPr>
              <a:t>iv</a:t>
            </a:r>
            <a:r>
              <a:rPr lang="en-US" dirty="0" smtClean="0">
                <a:latin typeface="Times New Roman"/>
                <a:cs typeface="Times New Roman"/>
              </a:rPr>
              <a:t>) Finally, information is provided to the </a:t>
            </a:r>
            <a:r>
              <a:rPr lang="en-US" i="1" dirty="0" err="1" smtClean="0">
                <a:latin typeface="Times New Roman"/>
                <a:cs typeface="Times New Roman"/>
              </a:rPr>
              <a:t>SaViNet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server(s</a:t>
            </a:r>
            <a:r>
              <a:rPr lang="en-US" dirty="0" smtClean="0">
                <a:latin typeface="Times New Roman"/>
                <a:cs typeface="Times New Roman"/>
              </a:rPr>
              <a:t>) in the cloud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6" name="Picture 5" descr="SaViNet-arch-2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1905000" y="1219200"/>
            <a:ext cx="5867400" cy="3886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86800" cy="990600"/>
          </a:xfrm>
          <a:solidFill>
            <a:schemeClr val="accent3"/>
          </a:solidFill>
        </p:spPr>
        <p:txBody>
          <a:bodyPr/>
          <a:lstStyle/>
          <a:p>
            <a:r>
              <a:rPr lang="en-US" sz="2800" i="1" dirty="0" err="1" smtClean="0"/>
              <a:t>SaViNet</a:t>
            </a:r>
            <a:r>
              <a:rPr lang="en-US" sz="2800" dirty="0" smtClean="0"/>
              <a:t>: Saudi’s Vehicular Network for Reporting Road Conditions: </a:t>
            </a:r>
            <a:r>
              <a:rPr lang="en-US" sz="2200" dirty="0" smtClean="0"/>
              <a:t>Focus on Accident and Congestion Mitigation</a:t>
            </a:r>
            <a:endParaRPr lang="en-US" sz="2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zh-TW" sz="36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Behavior-based Community Analysis</a:t>
            </a: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953000"/>
          </a:xfrm>
        </p:spPr>
        <p:txBody>
          <a:bodyPr/>
          <a:lstStyle/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Summarize user association per day by a vector</a:t>
            </a:r>
          </a:p>
          <a:p>
            <a:pPr lvl="1" eaLnBrk="1" hangingPunct="1"/>
            <a:r>
              <a:rPr lang="en-US" altLang="zh-TW" sz="2000" i="1" dirty="0" smtClean="0">
                <a:ea typeface="新細明體" pitchFamily="-111" charset="-120"/>
              </a:rPr>
              <a:t>a</a:t>
            </a:r>
            <a:r>
              <a:rPr lang="en-US" altLang="zh-TW" sz="2000" dirty="0" smtClean="0">
                <a:ea typeface="新細明體" pitchFamily="-111" charset="-120"/>
              </a:rPr>
              <a:t> = {</a:t>
            </a:r>
            <a:r>
              <a:rPr lang="en-US" altLang="zh-TW" sz="2000" i="1" dirty="0" err="1" smtClean="0">
                <a:ea typeface="新細明體" pitchFamily="-111" charset="-120"/>
              </a:rPr>
              <a:t>a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: fraction of online time user </a:t>
            </a:r>
            <a:r>
              <a:rPr lang="en-US" altLang="zh-TW" sz="2000" i="1" dirty="0" err="1" smtClean="0">
                <a:ea typeface="新細明體" pitchFamily="-111" charset="-120"/>
              </a:rPr>
              <a:t>i</a:t>
            </a:r>
            <a:r>
              <a:rPr lang="en-US" altLang="zh-TW" sz="2000" dirty="0" smtClean="0">
                <a:ea typeface="新細明體" pitchFamily="-111" charset="-120"/>
              </a:rPr>
              <a:t> spends at </a:t>
            </a:r>
            <a:r>
              <a:rPr lang="en-US" altLang="zh-TW" sz="2000" dirty="0" err="1" smtClean="0">
                <a:ea typeface="新細明體" pitchFamily="-111" charset="-120"/>
              </a:rPr>
              <a:t>AP</a:t>
            </a:r>
            <a:r>
              <a:rPr lang="en-US" altLang="zh-TW" sz="2000" i="1" baseline="-25000" dirty="0" err="1" smtClean="0">
                <a:ea typeface="新細明體" pitchFamily="-111" charset="-120"/>
              </a:rPr>
              <a:t>j</a:t>
            </a:r>
            <a:r>
              <a:rPr lang="en-US" altLang="zh-TW" sz="2000" dirty="0" smtClean="0">
                <a:ea typeface="新細明體" pitchFamily="-111" charset="-120"/>
              </a:rPr>
              <a:t> on day </a:t>
            </a:r>
            <a:r>
              <a:rPr lang="en-US" altLang="zh-TW" sz="2000" i="1" dirty="0" smtClean="0">
                <a:ea typeface="新細明體" pitchFamily="-111" charset="-120"/>
              </a:rPr>
              <a:t>d</a:t>
            </a:r>
            <a:r>
              <a:rPr lang="en-US" altLang="zh-TW" sz="2000" dirty="0" smtClean="0">
                <a:ea typeface="新細明體" pitchFamily="-111" charset="-120"/>
              </a:rPr>
              <a:t>}</a:t>
            </a:r>
          </a:p>
          <a:p>
            <a:pPr lvl="1" eaLnBrk="1" hangingPunct="1"/>
            <a:endParaRPr lang="en-US" altLang="zh-TW" sz="20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endParaRPr lang="en-US" altLang="zh-TW" sz="2500" dirty="0" smtClean="0">
              <a:latin typeface="Times New Roman" pitchFamily="-111" charset="0"/>
              <a:ea typeface="新細明體" pitchFamily="-111" charset="-120"/>
            </a:endParaRPr>
          </a:p>
          <a:p>
            <a:pPr eaLnBrk="1" hangingPunct="1"/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Sum long-run mobility in “</a:t>
            </a:r>
            <a:r>
              <a:rPr lang="en-US" altLang="zh-TW" b="1" i="1" dirty="0" smtClean="0">
                <a:solidFill>
                  <a:srgbClr val="FF0000"/>
                </a:solidFill>
                <a:latin typeface="Times New Roman" pitchFamily="-111" charset="0"/>
                <a:ea typeface="新細明體" pitchFamily="-111" charset="-120"/>
              </a:rPr>
              <a:t>association matrix</a:t>
            </a: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”</a:t>
            </a:r>
          </a:p>
        </p:txBody>
      </p:sp>
      <p:grpSp>
        <p:nvGrpSpPr>
          <p:cNvPr id="59398" name="Group 4"/>
          <p:cNvGrpSpPr>
            <a:grpSpLocks/>
          </p:cNvGrpSpPr>
          <p:nvPr/>
        </p:nvGrpSpPr>
        <p:grpSpPr bwMode="auto">
          <a:xfrm>
            <a:off x="8145463" y="5835650"/>
            <a:ext cx="998537" cy="1022350"/>
            <a:chOff x="4512" y="3504"/>
            <a:chExt cx="629" cy="644"/>
          </a:xfrm>
        </p:grpSpPr>
        <p:sp>
          <p:nvSpPr>
            <p:cNvPr id="59406" name="AutoShape 5"/>
            <p:cNvSpPr>
              <a:spLocks noChangeArrowheads="1"/>
            </p:cNvSpPr>
            <p:nvPr/>
          </p:nvSpPr>
          <p:spPr bwMode="auto">
            <a:xfrm>
              <a:off x="4627" y="3504"/>
              <a:ext cx="365" cy="444"/>
            </a:xfrm>
            <a:prstGeom prst="bracketPair">
              <a:avLst>
                <a:gd name="adj" fmla="val 16667"/>
              </a:avLst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407" name="Text Box 6"/>
            <p:cNvSpPr txBox="1">
              <a:spLocks noChangeArrowheads="1"/>
            </p:cNvSpPr>
            <p:nvPr/>
          </p:nvSpPr>
          <p:spPr bwMode="auto">
            <a:xfrm>
              <a:off x="4512" y="3936"/>
              <a:ext cx="62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TW" sz="1600" b="1" i="1">
                  <a:latin typeface="Times New Roman" pitchFamily="-111" charset="0"/>
                  <a:cs typeface="Times New Roman" pitchFamily="-111" charset="0"/>
                </a:rPr>
                <a:t>R</a:t>
              </a:r>
              <a:r>
                <a:rPr lang="en-US" altLang="zh-TW" sz="1600">
                  <a:latin typeface="Times New Roman" pitchFamily="-111" charset="0"/>
                  <a:cs typeface="Times New Roman" pitchFamily="-111" charset="0"/>
                </a:rPr>
                <a:t>epresent</a:t>
              </a:r>
            </a:p>
          </p:txBody>
        </p:sp>
      </p:grpSp>
      <p:grpSp>
        <p:nvGrpSpPr>
          <p:cNvPr id="59399" name="Group 15"/>
          <p:cNvGrpSpPr>
            <a:grpSpLocks/>
          </p:cNvGrpSpPr>
          <p:nvPr/>
        </p:nvGrpSpPr>
        <p:grpSpPr bwMode="auto">
          <a:xfrm>
            <a:off x="838200" y="2514600"/>
            <a:ext cx="7813675" cy="1006475"/>
            <a:chOff x="990600" y="3048000"/>
            <a:chExt cx="7813675" cy="1006475"/>
          </a:xfrm>
        </p:grpSpPr>
        <p:sp>
          <p:nvSpPr>
            <p:cNvPr id="59402" name="Text Box 8"/>
            <p:cNvSpPr txBox="1">
              <a:spLocks noChangeArrowheads="1"/>
            </p:cNvSpPr>
            <p:nvPr/>
          </p:nvSpPr>
          <p:spPr bwMode="auto">
            <a:xfrm>
              <a:off x="990600" y="3048000"/>
              <a:ext cx="2551113" cy="10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Office, </a:t>
              </a:r>
              <a:r>
                <a:rPr lang="en-US" altLang="zh-TW" sz="2000" dirty="0" err="1">
                  <a:cs typeface="Arial" charset="0"/>
                </a:rPr>
                <a:t>10AM</a:t>
              </a:r>
              <a:r>
                <a:rPr lang="en-US" altLang="zh-TW" sz="2000" dirty="0">
                  <a:cs typeface="Arial" charset="0"/>
                </a:rPr>
                <a:t> -</a:t>
              </a:r>
              <a:r>
                <a:rPr lang="en-US" altLang="zh-TW" sz="2000" dirty="0" err="1">
                  <a:cs typeface="Arial" charset="0"/>
                </a:rPr>
                <a:t>12PM</a:t>
              </a:r>
              <a:endParaRPr lang="en-US" altLang="zh-TW" sz="2000" dirty="0">
                <a:cs typeface="Arial" charset="0"/>
              </a:endParaRPr>
            </a:p>
            <a:p>
              <a:pPr>
                <a:buFontTx/>
                <a:buChar char="-"/>
              </a:pPr>
              <a:r>
                <a:rPr lang="en-US" altLang="zh-TW" sz="2000" dirty="0">
                  <a:cs typeface="Arial" charset="0"/>
                </a:rPr>
                <a:t>Library, </a:t>
              </a:r>
              <a:r>
                <a:rPr lang="en-US" altLang="zh-TW" sz="2000" dirty="0" err="1">
                  <a:cs typeface="Arial" charset="0"/>
                </a:rPr>
                <a:t>3PM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4PM</a:t>
              </a:r>
              <a:r>
                <a:rPr lang="en-US" altLang="zh-TW" sz="2000" dirty="0">
                  <a:cs typeface="Arial" charset="0"/>
                </a:rPr>
                <a:t/>
              </a:r>
              <a:br>
                <a:rPr lang="en-US" altLang="zh-TW" sz="2000" dirty="0">
                  <a:cs typeface="Arial" charset="0"/>
                </a:rPr>
              </a:br>
              <a:r>
                <a:rPr lang="en-US" altLang="zh-TW" sz="2000" dirty="0">
                  <a:cs typeface="Arial" charset="0"/>
                </a:rPr>
                <a:t>-Class, </a:t>
              </a:r>
              <a:r>
                <a:rPr lang="en-US" altLang="zh-TW" sz="2000" dirty="0" err="1">
                  <a:cs typeface="Arial" charset="0"/>
                </a:rPr>
                <a:t>6PM</a:t>
              </a:r>
              <a:r>
                <a:rPr lang="en-US" altLang="zh-TW" sz="2000" dirty="0">
                  <a:cs typeface="Arial" charset="0"/>
                </a:rPr>
                <a:t> – </a:t>
              </a:r>
              <a:r>
                <a:rPr lang="en-US" altLang="zh-TW" sz="2000" dirty="0" err="1">
                  <a:cs typeface="Arial" charset="0"/>
                </a:rPr>
                <a:t>8PM</a:t>
              </a:r>
              <a:endParaRPr lang="en-US" altLang="zh-TW" sz="2000" dirty="0">
                <a:cs typeface="Arial" charset="0"/>
              </a:endParaRPr>
            </a:p>
          </p:txBody>
        </p:sp>
        <p:grpSp>
          <p:nvGrpSpPr>
            <p:cNvPr id="59403" name="Group 9"/>
            <p:cNvGrpSpPr>
              <a:grpSpLocks/>
            </p:cNvGrpSpPr>
            <p:nvPr/>
          </p:nvGrpSpPr>
          <p:grpSpPr bwMode="auto">
            <a:xfrm>
              <a:off x="3581400" y="3200400"/>
              <a:ext cx="5222875" cy="701675"/>
              <a:chOff x="2304" y="1872"/>
              <a:chExt cx="3290" cy="442"/>
            </a:xfrm>
          </p:grpSpPr>
          <p:sp>
            <p:nvSpPr>
              <p:cNvPr id="59404" name="Text Box 10"/>
              <p:cNvSpPr txBox="1">
                <a:spLocks noChangeArrowheads="1"/>
              </p:cNvSpPr>
              <p:nvPr/>
            </p:nvSpPr>
            <p:spPr bwMode="auto">
              <a:xfrm>
                <a:off x="2928" y="1872"/>
                <a:ext cx="2666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TW" sz="2000">
                    <a:cs typeface="Arial" charset="0"/>
                  </a:rPr>
                  <a:t>Association vector: </a:t>
                </a:r>
                <a:br>
                  <a:rPr lang="en-US" altLang="zh-TW" sz="2000">
                    <a:cs typeface="Arial" charset="0"/>
                  </a:rPr>
                </a:br>
                <a:r>
                  <a:rPr lang="en-US" altLang="zh-TW" sz="2000">
                    <a:cs typeface="Arial" charset="0"/>
                  </a:rPr>
                  <a:t>(library, office, class) =(0.2, 0.4, 0.4)</a:t>
                </a:r>
                <a:endParaRPr lang="zh-TW" altLang="en-US" sz="2000">
                  <a:ea typeface="新細明體" pitchFamily="-111" charset="-120"/>
                </a:endParaRPr>
              </a:p>
            </p:txBody>
          </p:sp>
          <p:sp>
            <p:nvSpPr>
              <p:cNvPr id="59405" name="AutoShape 11"/>
              <p:cNvSpPr>
                <a:spLocks noChangeArrowheads="1"/>
              </p:cNvSpPr>
              <p:nvPr/>
            </p:nvSpPr>
            <p:spPr bwMode="auto">
              <a:xfrm>
                <a:off x="2304" y="1872"/>
                <a:ext cx="672" cy="384"/>
              </a:xfrm>
              <a:prstGeom prst="rightArrow">
                <a:avLst>
                  <a:gd name="adj1" fmla="val 50000"/>
                  <a:gd name="adj2" fmla="val 4375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9400" name="TextBox 12"/>
          <p:cNvSpPr txBox="1">
            <a:spLocks noChangeArrowheads="1"/>
          </p:cNvSpPr>
          <p:nvPr/>
        </p:nvSpPr>
        <p:spPr bwMode="auto">
          <a:xfrm>
            <a:off x="457200" y="1066800"/>
            <a:ext cx="8017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* W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. Hsu, D.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Dutta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A.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Helmy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, “Mining Behavioral Groups in </a:t>
            </a:r>
            <a:r>
              <a:rPr lang="en-US" sz="1600" dirty="0" err="1">
                <a:latin typeface="Times New Roman" pitchFamily="-111" charset="0"/>
                <a:cs typeface="Times New Roman" pitchFamily="-111" charset="0"/>
              </a:rPr>
              <a:t>WLANs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”, 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ACM </a:t>
            </a:r>
            <a:r>
              <a:rPr lang="en-US" sz="1600" i="1" dirty="0" err="1">
                <a:latin typeface="Times New Roman" pitchFamily="-111" charset="0"/>
                <a:cs typeface="Times New Roman" pitchFamily="-111" charset="0"/>
              </a:rPr>
              <a:t>MobiCom</a:t>
            </a:r>
            <a:r>
              <a:rPr lang="en-US" sz="1600" i="1" dirty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2007, </a:t>
            </a:r>
          </a:p>
          <a:p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IEEE Transactions on Mobile Computing (TMC),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Vol. 11, No. 11</a:t>
            </a:r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,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Nov.</a:t>
            </a:r>
            <a:r>
              <a:rPr lang="en-US" sz="1600" i="1" dirty="0" smtClean="0">
                <a:latin typeface="Times New Roman" pitchFamily="-111" charset="0"/>
                <a:cs typeface="Times New Roman" pitchFamily="-111" charset="0"/>
              </a:rPr>
              <a:t> </a:t>
            </a:r>
            <a:r>
              <a:rPr lang="en-US" sz="1600" dirty="0" smtClean="0">
                <a:latin typeface="Times New Roman" pitchFamily="-111" charset="0"/>
                <a:cs typeface="Times New Roman" pitchFamily="-111" charset="0"/>
              </a:rPr>
              <a:t>2012.</a:t>
            </a:r>
            <a:endParaRPr lang="en-US" sz="1600" dirty="0">
              <a:latin typeface="Times New Roman" pitchFamily="-111" charset="0"/>
              <a:cs typeface="Times New Roman" pitchFamily="-111" charset="0"/>
            </a:endParaRPr>
          </a:p>
        </p:txBody>
      </p:sp>
      <p:pic>
        <p:nvPicPr>
          <p:cNvPr id="59394" name="Object 31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3962400"/>
            <a:ext cx="5486400" cy="2211388"/>
          </a:xfrm>
          <a:prstGeom prst="rect">
            <a:avLst/>
          </a:prstGeom>
          <a:noFill/>
          <a:ln w="12700">
            <a:miter lim="800000"/>
            <a:headEnd/>
            <a:tailEnd/>
          </a:ln>
          <a:effectLst/>
        </p:spPr>
      </p:pic>
      <p:sp>
        <p:nvSpPr>
          <p:cNvPr id="59401" name="TextBox 4"/>
          <p:cNvSpPr txBox="1">
            <a:spLocks noChangeArrowheads="1"/>
          </p:cNvSpPr>
          <p:nvPr/>
        </p:nvSpPr>
        <p:spPr bwMode="auto">
          <a:xfrm>
            <a:off x="990600" y="6248400"/>
            <a:ext cx="693760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Example </a:t>
            </a:r>
            <a:r>
              <a:rPr lang="en-US" sz="1600" b="1" i="1" dirty="0">
                <a:solidFill>
                  <a:srgbClr val="FF0000"/>
                </a:solidFill>
                <a:latin typeface="Times New Roman" pitchFamily="-111" charset="0"/>
                <a:cs typeface="Times New Roman" pitchFamily="-111" charset="0"/>
              </a:rPr>
              <a:t>association matrix </a:t>
            </a:r>
            <a:r>
              <a:rPr lang="en-US" sz="1600" dirty="0">
                <a:latin typeface="Times New Roman" pitchFamily="-111" charset="0"/>
                <a:cs typeface="Times New Roman" pitchFamily="-111" charset="0"/>
              </a:rPr>
              <a:t>to describe a given user’s location visiting preference</a:t>
            </a:r>
            <a:endParaRPr lang="en-US" sz="1600" dirty="0">
              <a:cs typeface="Times New Roman" pitchFamily="-111" charset="0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28025" y="5872163"/>
            <a:ext cx="579438" cy="649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zh-TW" sz="34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Eigen-behaviors &amp; Behavioral Similarity Distance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Eigen-behaviors (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 Vectors describing maximum remaining power in assoc. matrix </a:t>
            </a:r>
            <a:r>
              <a:rPr lang="en-US" altLang="zh-TW" sz="28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(through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SVD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Eigen-vectors: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	- Eigen-values: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Relative importance:</a:t>
            </a: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8000"/>
                </a:solidFill>
                <a:latin typeface="Times New Roman" pitchFamily="-111" charset="0"/>
                <a:ea typeface="新細明體" pitchFamily="-111" charset="-120"/>
              </a:rPr>
              <a:t>Eigen-behavior Distance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weighted inner products of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EBs</a:t>
            </a:r>
            <a:endParaRPr lang="en-US" altLang="zh-TW" sz="2800" dirty="0" smtClean="0">
              <a:latin typeface="Times New Roman" pitchFamily="-111" charset="0"/>
              <a:ea typeface="新細明體" pitchFamily="-111" charset="-12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 Similarity calculation: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Assoc. patterns can be re-constructed with low rank &amp; error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For over 99% of users, &lt; 7 vectors capture &gt; 90% of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’s power </a:t>
            </a:r>
          </a:p>
        </p:txBody>
      </p:sp>
      <p:pic>
        <p:nvPicPr>
          <p:cNvPr id="6144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33600"/>
            <a:ext cx="22352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2868" name="Object 2"/>
          <p:cNvGraphicFramePr>
            <a:graphicFrameLocks noChangeAspect="1"/>
          </p:cNvGraphicFramePr>
          <p:nvPr/>
        </p:nvGraphicFramePr>
        <p:xfrm>
          <a:off x="4191000" y="5105400"/>
          <a:ext cx="3251200" cy="717550"/>
        </p:xfrm>
        <a:graphic>
          <a:graphicData uri="http://schemas.openxmlformats.org/presentationml/2006/ole">
            <p:oleObj spid="_x0000_s61442" name="Equation" r:id="rId5" imgW="1650960" imgH="368280" progId="Equation.3">
              <p:embed/>
            </p:oleObj>
          </a:graphicData>
        </a:graphic>
      </p:graphicFrame>
      <p:pic>
        <p:nvPicPr>
          <p:cNvPr id="61448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3733800"/>
            <a:ext cx="1676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7400" y="3048000"/>
            <a:ext cx="1965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3600" y="2667000"/>
            <a:ext cx="1824038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5638800" y="2286000"/>
            <a:ext cx="2438400" cy="2209800"/>
            <a:chOff x="4368" y="1296"/>
            <a:chExt cx="1104" cy="912"/>
          </a:xfrm>
        </p:grpSpPr>
        <p:sp>
          <p:nvSpPr>
            <p:cNvPr id="16" name="Line 5"/>
            <p:cNvSpPr>
              <a:spLocks noChangeShapeType="1"/>
            </p:cNvSpPr>
            <p:nvPr/>
          </p:nvSpPr>
          <p:spPr bwMode="auto">
            <a:xfrm flipV="1">
              <a:off x="4704" y="129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470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flipH="1">
              <a:off x="4368" y="1872"/>
              <a:ext cx="33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486400" y="2971800"/>
            <a:ext cx="1621130" cy="902732"/>
            <a:chOff x="5943600" y="2971800"/>
            <a:chExt cx="1621130" cy="902732"/>
          </a:xfrm>
        </p:grpSpPr>
        <p:sp>
          <p:nvSpPr>
            <p:cNvPr id="19" name="Oval 18"/>
            <p:cNvSpPr/>
            <p:nvPr/>
          </p:nvSpPr>
          <p:spPr>
            <a:xfrm>
              <a:off x="7086600" y="3352800"/>
              <a:ext cx="152400" cy="152400"/>
            </a:xfrm>
            <a:prstGeom prst="ellipse">
              <a:avLst/>
            </a:prstGeom>
            <a:solidFill>
              <a:srgbClr val="238D44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324600" y="3581400"/>
              <a:ext cx="152400" cy="152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43600" y="350520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U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239000" y="3048000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en-US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 rot="5400000" flipH="1" flipV="1">
              <a:off x="7010400" y="31242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 flipH="1" flipV="1">
              <a:off x="6248400" y="3352800"/>
              <a:ext cx="30480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6400800" y="3124200"/>
              <a:ext cx="762000" cy="228600"/>
            </a:xfrm>
            <a:prstGeom prst="line">
              <a:avLst/>
            </a:prstGeom>
            <a:ln>
              <a:headEnd type="stealth"/>
              <a:tailEnd type="stealt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5638800" y="2819400"/>
            <a:ext cx="1050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Sim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err="1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i="1" dirty="0" smtClean="0">
                <a:solidFill>
                  <a:srgbClr val="ED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i="1" dirty="0">
              <a:solidFill>
                <a:srgbClr val="ED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39000" y="2743200"/>
            <a:ext cx="1705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Multi-dimensional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Behavioral</a:t>
            </a:r>
          </a:p>
          <a:p>
            <a:r>
              <a:rPr lang="en-US" sz="16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Space</a:t>
            </a:r>
            <a:endParaRPr lang="en-US" sz="1600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39000" cy="1143000"/>
          </a:xfrm>
        </p:spPr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IoT Examples?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19200"/>
            <a:ext cx="3581400" cy="1590940"/>
          </a:xfrm>
          <a:prstGeom prst="rect">
            <a:avLst/>
          </a:prstGeom>
        </p:spPr>
      </p:pic>
      <p:pic>
        <p:nvPicPr>
          <p:cNvPr id="5" name="Picture 5" descr="adhoc-vehicular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609600"/>
            <a:ext cx="28194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836620" y="3352800"/>
            <a:ext cx="3307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Vehicular Networks on Highways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1" y="3048000"/>
            <a:ext cx="3124199" cy="17584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2667000"/>
            <a:ext cx="4033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Generic structure of a sensor network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79022" y="4724400"/>
            <a:ext cx="3007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Underwater sensor network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3600" y="3810000"/>
            <a:ext cx="2590800" cy="19957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39064" y="5867400"/>
            <a:ext cx="3404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Environmental sensor network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640" y="5105400"/>
            <a:ext cx="3121760" cy="145381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43000" y="6477000"/>
            <a:ext cx="2416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Aerial sensor network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419600" y="6324600"/>
            <a:ext cx="2617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IoT or Sensor Network?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/>
          <a:lstStyle/>
          <a:p>
            <a:pPr eaLnBrk="1" hangingPunct="1"/>
            <a:r>
              <a:rPr lang="en-US" altLang="zh-TW" sz="34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Eigen-behaviors &amp; Behavioral Similarity Distance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Eigen-behaviors (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 Vectors describing maximum remaining power in assoc. matrix </a:t>
            </a:r>
            <a:r>
              <a:rPr lang="en-US" altLang="zh-TW" sz="28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(through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SVD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):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Eigen-vectors: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	- Eigen-values: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/>
            </a:r>
            <a:b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</a:b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- </a:t>
            </a:r>
            <a:r>
              <a:rPr lang="en-US" altLang="zh-TW" sz="2000" dirty="0" smtClean="0">
                <a:latin typeface="Times New Roman" pitchFamily="-111" charset="0"/>
                <a:ea typeface="新細明體" pitchFamily="-111" charset="-120"/>
              </a:rPr>
              <a:t>Relative importance:</a:t>
            </a: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TW" sz="2800" dirty="0" smtClean="0">
              <a:solidFill>
                <a:srgbClr val="008000"/>
              </a:solidFill>
              <a:latin typeface="Times New Roman" pitchFamily="-111" charset="0"/>
              <a:ea typeface="新細明體" pitchFamily="-111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8000"/>
                </a:solidFill>
                <a:latin typeface="Times New Roman" pitchFamily="-111" charset="0"/>
                <a:ea typeface="新細明體" pitchFamily="-111" charset="-120"/>
              </a:rPr>
              <a:t>Eigen-behavior Distance</a:t>
            </a: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 weighted inner products of </a:t>
            </a:r>
            <a:r>
              <a:rPr lang="en-US" altLang="zh-TW" sz="2800" i="1" dirty="0" err="1" smtClean="0">
                <a:latin typeface="Times New Roman" pitchFamily="-111" charset="0"/>
                <a:ea typeface="新細明體" pitchFamily="-111" charset="-120"/>
              </a:rPr>
              <a:t>EBs</a:t>
            </a:r>
            <a:endParaRPr lang="en-US" altLang="zh-TW" sz="2800" dirty="0" smtClean="0">
              <a:latin typeface="Times New Roman" pitchFamily="-111" charset="0"/>
              <a:ea typeface="新細明體" pitchFamily="-111" charset="-12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TW" dirty="0" smtClean="0">
                <a:latin typeface="Times New Roman" pitchFamily="-111" charset="0"/>
                <a:ea typeface="新細明體" pitchFamily="-111" charset="-120"/>
              </a:rPr>
              <a:t> Similarity calculation: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-111" charset="0"/>
                <a:ea typeface="新細明體" pitchFamily="-111" charset="-120"/>
              </a:rPr>
              <a:t>Assoc. patterns can be re-constructed with low rank &amp; error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For over 99% of users, &lt; 7 vectors capture &gt; 90% of </a:t>
            </a:r>
            <a:r>
              <a:rPr lang="en-US" altLang="zh-TW" sz="2400" i="1" dirty="0" smtClean="0">
                <a:latin typeface="Times New Roman" pitchFamily="-111" charset="0"/>
                <a:ea typeface="新細明體" pitchFamily="-111" charset="-120"/>
              </a:rPr>
              <a:t>M</a:t>
            </a:r>
            <a:r>
              <a:rPr lang="en-US" altLang="zh-TW" sz="2400" dirty="0" smtClean="0">
                <a:latin typeface="Times New Roman" pitchFamily="-111" charset="0"/>
                <a:ea typeface="新細明體" pitchFamily="-111" charset="-120"/>
              </a:rPr>
              <a:t>’s power </a:t>
            </a:r>
          </a:p>
        </p:txBody>
      </p:sp>
      <p:pic>
        <p:nvPicPr>
          <p:cNvPr id="61445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33600"/>
            <a:ext cx="2235200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2868" name="Object 2"/>
          <p:cNvGraphicFramePr>
            <a:graphicFrameLocks noChangeAspect="1"/>
          </p:cNvGraphicFramePr>
          <p:nvPr/>
        </p:nvGraphicFramePr>
        <p:xfrm>
          <a:off x="4191000" y="5105400"/>
          <a:ext cx="3251200" cy="717550"/>
        </p:xfrm>
        <a:graphic>
          <a:graphicData uri="http://schemas.openxmlformats.org/presentationml/2006/ole">
            <p:oleObj spid="_x0000_s364546" name="Equation" r:id="rId5" imgW="1650960" imgH="368280" progId="Equation.3">
              <p:embed/>
            </p:oleObj>
          </a:graphicData>
        </a:graphic>
      </p:graphicFrame>
      <p:pic>
        <p:nvPicPr>
          <p:cNvPr id="61448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3733800"/>
            <a:ext cx="16764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57400" y="3048000"/>
            <a:ext cx="1965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3600" y="2667000"/>
            <a:ext cx="1824038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638800" y="2286000"/>
            <a:ext cx="2438400" cy="2209800"/>
            <a:chOff x="4368" y="1296"/>
            <a:chExt cx="1104" cy="912"/>
          </a:xfrm>
        </p:grpSpPr>
        <p:sp>
          <p:nvSpPr>
            <p:cNvPr id="16" name="Line 5"/>
            <p:cNvSpPr>
              <a:spLocks noChangeShapeType="1"/>
            </p:cNvSpPr>
            <p:nvPr/>
          </p:nvSpPr>
          <p:spPr bwMode="auto">
            <a:xfrm flipV="1">
              <a:off x="4704" y="129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6"/>
            <p:cNvSpPr>
              <a:spLocks noChangeShapeType="1"/>
            </p:cNvSpPr>
            <p:nvPr/>
          </p:nvSpPr>
          <p:spPr bwMode="auto">
            <a:xfrm>
              <a:off x="4704" y="187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7"/>
            <p:cNvSpPr>
              <a:spLocks noChangeShapeType="1"/>
            </p:cNvSpPr>
            <p:nvPr/>
          </p:nvSpPr>
          <p:spPr bwMode="auto">
            <a:xfrm flipH="1">
              <a:off x="4368" y="1872"/>
              <a:ext cx="33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6216952" y="2721429"/>
            <a:ext cx="1231963" cy="1197428"/>
          </a:xfrm>
          <a:custGeom>
            <a:avLst/>
            <a:gdLst>
              <a:gd name="connsiteX0" fmla="*/ 399143 w 1231963"/>
              <a:gd name="connsiteY0" fmla="*/ 72571 h 1197428"/>
              <a:gd name="connsiteX1" fmla="*/ 483810 w 1231963"/>
              <a:gd name="connsiteY1" fmla="*/ 84666 h 1197428"/>
              <a:gd name="connsiteX2" fmla="*/ 701524 w 1231963"/>
              <a:gd name="connsiteY2" fmla="*/ 181428 h 1197428"/>
              <a:gd name="connsiteX3" fmla="*/ 762000 w 1231963"/>
              <a:gd name="connsiteY3" fmla="*/ 205619 h 1197428"/>
              <a:gd name="connsiteX4" fmla="*/ 810381 w 1231963"/>
              <a:gd name="connsiteY4" fmla="*/ 229809 h 1197428"/>
              <a:gd name="connsiteX5" fmla="*/ 882953 w 1231963"/>
              <a:gd name="connsiteY5" fmla="*/ 290285 h 1197428"/>
              <a:gd name="connsiteX6" fmla="*/ 919238 w 1231963"/>
              <a:gd name="connsiteY6" fmla="*/ 302381 h 1197428"/>
              <a:gd name="connsiteX7" fmla="*/ 967619 w 1231963"/>
              <a:gd name="connsiteY7" fmla="*/ 338666 h 1197428"/>
              <a:gd name="connsiteX8" fmla="*/ 1003905 w 1231963"/>
              <a:gd name="connsiteY8" fmla="*/ 362857 h 1197428"/>
              <a:gd name="connsiteX9" fmla="*/ 1052286 w 1231963"/>
              <a:gd name="connsiteY9" fmla="*/ 411238 h 1197428"/>
              <a:gd name="connsiteX10" fmla="*/ 1076477 w 1231963"/>
              <a:gd name="connsiteY10" fmla="*/ 435428 h 1197428"/>
              <a:gd name="connsiteX11" fmla="*/ 1124858 w 1231963"/>
              <a:gd name="connsiteY11" fmla="*/ 495904 h 1197428"/>
              <a:gd name="connsiteX12" fmla="*/ 1136953 w 1231963"/>
              <a:gd name="connsiteY12" fmla="*/ 532190 h 1197428"/>
              <a:gd name="connsiteX13" fmla="*/ 1173238 w 1231963"/>
              <a:gd name="connsiteY13" fmla="*/ 604761 h 1197428"/>
              <a:gd name="connsiteX14" fmla="*/ 1136953 w 1231963"/>
              <a:gd name="connsiteY14" fmla="*/ 1028095 h 1197428"/>
              <a:gd name="connsiteX15" fmla="*/ 1112762 w 1231963"/>
              <a:gd name="connsiteY15" fmla="*/ 1052285 h 1197428"/>
              <a:gd name="connsiteX16" fmla="*/ 1064381 w 1231963"/>
              <a:gd name="connsiteY16" fmla="*/ 1112761 h 1197428"/>
              <a:gd name="connsiteX17" fmla="*/ 991810 w 1231963"/>
              <a:gd name="connsiteY17" fmla="*/ 1136952 h 1197428"/>
              <a:gd name="connsiteX18" fmla="*/ 955524 w 1231963"/>
              <a:gd name="connsiteY18" fmla="*/ 1161142 h 1197428"/>
              <a:gd name="connsiteX19" fmla="*/ 882953 w 1231963"/>
              <a:gd name="connsiteY19" fmla="*/ 1185333 h 1197428"/>
              <a:gd name="connsiteX20" fmla="*/ 846667 w 1231963"/>
              <a:gd name="connsiteY20" fmla="*/ 1197428 h 1197428"/>
              <a:gd name="connsiteX21" fmla="*/ 495905 w 1231963"/>
              <a:gd name="connsiteY21" fmla="*/ 1185333 h 1197428"/>
              <a:gd name="connsiteX22" fmla="*/ 387048 w 1231963"/>
              <a:gd name="connsiteY22" fmla="*/ 1149047 h 1197428"/>
              <a:gd name="connsiteX23" fmla="*/ 290286 w 1231963"/>
              <a:gd name="connsiteY23" fmla="*/ 1124857 h 1197428"/>
              <a:gd name="connsiteX24" fmla="*/ 205619 w 1231963"/>
              <a:gd name="connsiteY24" fmla="*/ 1100666 h 1197428"/>
              <a:gd name="connsiteX25" fmla="*/ 169334 w 1231963"/>
              <a:gd name="connsiteY25" fmla="*/ 1076476 h 1197428"/>
              <a:gd name="connsiteX26" fmla="*/ 120953 w 1231963"/>
              <a:gd name="connsiteY26" fmla="*/ 1016000 h 1197428"/>
              <a:gd name="connsiteX27" fmla="*/ 84667 w 1231963"/>
              <a:gd name="connsiteY27" fmla="*/ 991809 h 1197428"/>
              <a:gd name="connsiteX28" fmla="*/ 72572 w 1231963"/>
              <a:gd name="connsiteY28" fmla="*/ 955523 h 1197428"/>
              <a:gd name="connsiteX29" fmla="*/ 36286 w 1231963"/>
              <a:gd name="connsiteY29" fmla="*/ 725714 h 1197428"/>
              <a:gd name="connsiteX30" fmla="*/ 24191 w 1231963"/>
              <a:gd name="connsiteY30" fmla="*/ 665238 h 1197428"/>
              <a:gd name="connsiteX31" fmla="*/ 0 w 1231963"/>
              <a:gd name="connsiteY31" fmla="*/ 483809 h 1197428"/>
              <a:gd name="connsiteX32" fmla="*/ 12096 w 1231963"/>
              <a:gd name="connsiteY32" fmla="*/ 193523 h 1197428"/>
              <a:gd name="connsiteX33" fmla="*/ 24191 w 1231963"/>
              <a:gd name="connsiteY33" fmla="*/ 157238 h 1197428"/>
              <a:gd name="connsiteX34" fmla="*/ 48381 w 1231963"/>
              <a:gd name="connsiteY34" fmla="*/ 72571 h 1197428"/>
              <a:gd name="connsiteX35" fmla="*/ 72572 w 1231963"/>
              <a:gd name="connsiteY35" fmla="*/ 48381 h 1197428"/>
              <a:gd name="connsiteX36" fmla="*/ 84667 w 1231963"/>
              <a:gd name="connsiteY36" fmla="*/ 12095 h 1197428"/>
              <a:gd name="connsiteX37" fmla="*/ 145143 w 1231963"/>
              <a:gd name="connsiteY37" fmla="*/ 0 h 1197428"/>
              <a:gd name="connsiteX38" fmla="*/ 435429 w 1231963"/>
              <a:gd name="connsiteY38" fmla="*/ 12095 h 1197428"/>
              <a:gd name="connsiteX39" fmla="*/ 471715 w 1231963"/>
              <a:gd name="connsiteY39" fmla="*/ 72571 h 1197428"/>
              <a:gd name="connsiteX40" fmla="*/ 471715 w 1231963"/>
              <a:gd name="connsiteY40" fmla="*/ 72571 h 1197428"/>
              <a:gd name="connsiteX41" fmla="*/ 471715 w 1231963"/>
              <a:gd name="connsiteY41" fmla="*/ 72571 h 119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31963" h="1197428">
                <a:moveTo>
                  <a:pt x="399143" y="72571"/>
                </a:moveTo>
                <a:cubicBezTo>
                  <a:pt x="427365" y="76603"/>
                  <a:pt x="456503" y="76474"/>
                  <a:pt x="483810" y="84666"/>
                </a:cubicBezTo>
                <a:cubicBezTo>
                  <a:pt x="716918" y="154598"/>
                  <a:pt x="570319" y="115824"/>
                  <a:pt x="701524" y="181428"/>
                </a:cubicBezTo>
                <a:cubicBezTo>
                  <a:pt x="720943" y="191138"/>
                  <a:pt x="742160" y="196801"/>
                  <a:pt x="762000" y="205619"/>
                </a:cubicBezTo>
                <a:cubicBezTo>
                  <a:pt x="778476" y="212942"/>
                  <a:pt x="794254" y="221746"/>
                  <a:pt x="810381" y="229809"/>
                </a:cubicBezTo>
                <a:cubicBezTo>
                  <a:pt x="837133" y="256561"/>
                  <a:pt x="849272" y="273444"/>
                  <a:pt x="882953" y="290285"/>
                </a:cubicBezTo>
                <a:cubicBezTo>
                  <a:pt x="894356" y="295987"/>
                  <a:pt x="907143" y="298349"/>
                  <a:pt x="919238" y="302381"/>
                </a:cubicBezTo>
                <a:cubicBezTo>
                  <a:pt x="935365" y="314476"/>
                  <a:pt x="951215" y="326949"/>
                  <a:pt x="967619" y="338666"/>
                </a:cubicBezTo>
                <a:cubicBezTo>
                  <a:pt x="979448" y="347115"/>
                  <a:pt x="992868" y="353397"/>
                  <a:pt x="1003905" y="362857"/>
                </a:cubicBezTo>
                <a:cubicBezTo>
                  <a:pt x="1021221" y="377700"/>
                  <a:pt x="1036159" y="395111"/>
                  <a:pt x="1052286" y="411238"/>
                </a:cubicBezTo>
                <a:lnTo>
                  <a:pt x="1076477" y="435428"/>
                </a:lnTo>
                <a:cubicBezTo>
                  <a:pt x="1106878" y="526634"/>
                  <a:pt x="1062333" y="417748"/>
                  <a:pt x="1124858" y="495904"/>
                </a:cubicBezTo>
                <a:cubicBezTo>
                  <a:pt x="1132823" y="505860"/>
                  <a:pt x="1131251" y="520786"/>
                  <a:pt x="1136953" y="532190"/>
                </a:cubicBezTo>
                <a:cubicBezTo>
                  <a:pt x="1183847" y="625981"/>
                  <a:pt x="1142836" y="513555"/>
                  <a:pt x="1173238" y="604761"/>
                </a:cubicBezTo>
                <a:cubicBezTo>
                  <a:pt x="1167605" y="785013"/>
                  <a:pt x="1231963" y="909333"/>
                  <a:pt x="1136953" y="1028095"/>
                </a:cubicBezTo>
                <a:cubicBezTo>
                  <a:pt x="1129829" y="1037000"/>
                  <a:pt x="1119886" y="1043380"/>
                  <a:pt x="1112762" y="1052285"/>
                </a:cubicBezTo>
                <a:cubicBezTo>
                  <a:pt x="1101365" y="1066532"/>
                  <a:pt x="1083854" y="1103025"/>
                  <a:pt x="1064381" y="1112761"/>
                </a:cubicBezTo>
                <a:cubicBezTo>
                  <a:pt x="1041574" y="1124164"/>
                  <a:pt x="1013027" y="1122808"/>
                  <a:pt x="991810" y="1136952"/>
                </a:cubicBezTo>
                <a:cubicBezTo>
                  <a:pt x="979715" y="1145015"/>
                  <a:pt x="968808" y="1155238"/>
                  <a:pt x="955524" y="1161142"/>
                </a:cubicBezTo>
                <a:cubicBezTo>
                  <a:pt x="932223" y="1171498"/>
                  <a:pt x="907143" y="1177269"/>
                  <a:pt x="882953" y="1185333"/>
                </a:cubicBezTo>
                <a:lnTo>
                  <a:pt x="846667" y="1197428"/>
                </a:lnTo>
                <a:cubicBezTo>
                  <a:pt x="729746" y="1193396"/>
                  <a:pt x="612468" y="1195324"/>
                  <a:pt x="495905" y="1185333"/>
                </a:cubicBezTo>
                <a:cubicBezTo>
                  <a:pt x="453586" y="1181706"/>
                  <a:pt x="426351" y="1156907"/>
                  <a:pt x="387048" y="1149047"/>
                </a:cubicBezTo>
                <a:cubicBezTo>
                  <a:pt x="264114" y="1124461"/>
                  <a:pt x="377057" y="1149649"/>
                  <a:pt x="290286" y="1124857"/>
                </a:cubicBezTo>
                <a:cubicBezTo>
                  <a:pt x="183973" y="1094481"/>
                  <a:pt x="292620" y="1129666"/>
                  <a:pt x="205619" y="1100666"/>
                </a:cubicBezTo>
                <a:cubicBezTo>
                  <a:pt x="193524" y="1092603"/>
                  <a:pt x="180685" y="1085557"/>
                  <a:pt x="169334" y="1076476"/>
                </a:cubicBezTo>
                <a:cubicBezTo>
                  <a:pt x="109484" y="1028596"/>
                  <a:pt x="183820" y="1078867"/>
                  <a:pt x="120953" y="1016000"/>
                </a:cubicBezTo>
                <a:cubicBezTo>
                  <a:pt x="110674" y="1005721"/>
                  <a:pt x="96762" y="999873"/>
                  <a:pt x="84667" y="991809"/>
                </a:cubicBezTo>
                <a:cubicBezTo>
                  <a:pt x="80635" y="979714"/>
                  <a:pt x="75072" y="968025"/>
                  <a:pt x="72572" y="955523"/>
                </a:cubicBezTo>
                <a:cubicBezTo>
                  <a:pt x="39826" y="791794"/>
                  <a:pt x="57566" y="853395"/>
                  <a:pt x="36286" y="725714"/>
                </a:cubicBezTo>
                <a:cubicBezTo>
                  <a:pt x="32906" y="705436"/>
                  <a:pt x="27571" y="685516"/>
                  <a:pt x="24191" y="665238"/>
                </a:cubicBezTo>
                <a:cubicBezTo>
                  <a:pt x="15848" y="615179"/>
                  <a:pt x="6113" y="532711"/>
                  <a:pt x="0" y="483809"/>
                </a:cubicBezTo>
                <a:cubicBezTo>
                  <a:pt x="4032" y="387047"/>
                  <a:pt x="4942" y="290104"/>
                  <a:pt x="12096" y="193523"/>
                </a:cubicBezTo>
                <a:cubicBezTo>
                  <a:pt x="13038" y="180809"/>
                  <a:pt x="20689" y="169497"/>
                  <a:pt x="24191" y="157238"/>
                </a:cubicBezTo>
                <a:cubicBezTo>
                  <a:pt x="27066" y="147175"/>
                  <a:pt x="40472" y="85752"/>
                  <a:pt x="48381" y="72571"/>
                </a:cubicBezTo>
                <a:cubicBezTo>
                  <a:pt x="54248" y="62793"/>
                  <a:pt x="64508" y="56444"/>
                  <a:pt x="72572" y="48381"/>
                </a:cubicBezTo>
                <a:cubicBezTo>
                  <a:pt x="76604" y="36286"/>
                  <a:pt x="74059" y="19167"/>
                  <a:pt x="84667" y="12095"/>
                </a:cubicBezTo>
                <a:cubicBezTo>
                  <a:pt x="101772" y="691"/>
                  <a:pt x="124585" y="0"/>
                  <a:pt x="145143" y="0"/>
                </a:cubicBezTo>
                <a:cubicBezTo>
                  <a:pt x="241989" y="0"/>
                  <a:pt x="338667" y="8063"/>
                  <a:pt x="435429" y="12095"/>
                </a:cubicBezTo>
                <a:cubicBezTo>
                  <a:pt x="464620" y="55882"/>
                  <a:pt x="453118" y="35379"/>
                  <a:pt x="471715" y="72571"/>
                </a:cubicBezTo>
                <a:lnTo>
                  <a:pt x="471715" y="72571"/>
                </a:lnTo>
                <a:lnTo>
                  <a:pt x="471715" y="72571"/>
                </a:lnTo>
              </a:path>
            </a:pathLst>
          </a:cu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5410201" y="3352800"/>
            <a:ext cx="914400" cy="990600"/>
          </a:xfrm>
          <a:custGeom>
            <a:avLst/>
            <a:gdLst>
              <a:gd name="connsiteX0" fmla="*/ 399143 w 1231963"/>
              <a:gd name="connsiteY0" fmla="*/ 72571 h 1197428"/>
              <a:gd name="connsiteX1" fmla="*/ 483810 w 1231963"/>
              <a:gd name="connsiteY1" fmla="*/ 84666 h 1197428"/>
              <a:gd name="connsiteX2" fmla="*/ 701524 w 1231963"/>
              <a:gd name="connsiteY2" fmla="*/ 181428 h 1197428"/>
              <a:gd name="connsiteX3" fmla="*/ 762000 w 1231963"/>
              <a:gd name="connsiteY3" fmla="*/ 205619 h 1197428"/>
              <a:gd name="connsiteX4" fmla="*/ 810381 w 1231963"/>
              <a:gd name="connsiteY4" fmla="*/ 229809 h 1197428"/>
              <a:gd name="connsiteX5" fmla="*/ 882953 w 1231963"/>
              <a:gd name="connsiteY5" fmla="*/ 290285 h 1197428"/>
              <a:gd name="connsiteX6" fmla="*/ 919238 w 1231963"/>
              <a:gd name="connsiteY6" fmla="*/ 302381 h 1197428"/>
              <a:gd name="connsiteX7" fmla="*/ 967619 w 1231963"/>
              <a:gd name="connsiteY7" fmla="*/ 338666 h 1197428"/>
              <a:gd name="connsiteX8" fmla="*/ 1003905 w 1231963"/>
              <a:gd name="connsiteY8" fmla="*/ 362857 h 1197428"/>
              <a:gd name="connsiteX9" fmla="*/ 1052286 w 1231963"/>
              <a:gd name="connsiteY9" fmla="*/ 411238 h 1197428"/>
              <a:gd name="connsiteX10" fmla="*/ 1076477 w 1231963"/>
              <a:gd name="connsiteY10" fmla="*/ 435428 h 1197428"/>
              <a:gd name="connsiteX11" fmla="*/ 1124858 w 1231963"/>
              <a:gd name="connsiteY11" fmla="*/ 495904 h 1197428"/>
              <a:gd name="connsiteX12" fmla="*/ 1136953 w 1231963"/>
              <a:gd name="connsiteY12" fmla="*/ 532190 h 1197428"/>
              <a:gd name="connsiteX13" fmla="*/ 1173238 w 1231963"/>
              <a:gd name="connsiteY13" fmla="*/ 604761 h 1197428"/>
              <a:gd name="connsiteX14" fmla="*/ 1136953 w 1231963"/>
              <a:gd name="connsiteY14" fmla="*/ 1028095 h 1197428"/>
              <a:gd name="connsiteX15" fmla="*/ 1112762 w 1231963"/>
              <a:gd name="connsiteY15" fmla="*/ 1052285 h 1197428"/>
              <a:gd name="connsiteX16" fmla="*/ 1064381 w 1231963"/>
              <a:gd name="connsiteY16" fmla="*/ 1112761 h 1197428"/>
              <a:gd name="connsiteX17" fmla="*/ 991810 w 1231963"/>
              <a:gd name="connsiteY17" fmla="*/ 1136952 h 1197428"/>
              <a:gd name="connsiteX18" fmla="*/ 955524 w 1231963"/>
              <a:gd name="connsiteY18" fmla="*/ 1161142 h 1197428"/>
              <a:gd name="connsiteX19" fmla="*/ 882953 w 1231963"/>
              <a:gd name="connsiteY19" fmla="*/ 1185333 h 1197428"/>
              <a:gd name="connsiteX20" fmla="*/ 846667 w 1231963"/>
              <a:gd name="connsiteY20" fmla="*/ 1197428 h 1197428"/>
              <a:gd name="connsiteX21" fmla="*/ 495905 w 1231963"/>
              <a:gd name="connsiteY21" fmla="*/ 1185333 h 1197428"/>
              <a:gd name="connsiteX22" fmla="*/ 387048 w 1231963"/>
              <a:gd name="connsiteY22" fmla="*/ 1149047 h 1197428"/>
              <a:gd name="connsiteX23" fmla="*/ 290286 w 1231963"/>
              <a:gd name="connsiteY23" fmla="*/ 1124857 h 1197428"/>
              <a:gd name="connsiteX24" fmla="*/ 205619 w 1231963"/>
              <a:gd name="connsiteY24" fmla="*/ 1100666 h 1197428"/>
              <a:gd name="connsiteX25" fmla="*/ 169334 w 1231963"/>
              <a:gd name="connsiteY25" fmla="*/ 1076476 h 1197428"/>
              <a:gd name="connsiteX26" fmla="*/ 120953 w 1231963"/>
              <a:gd name="connsiteY26" fmla="*/ 1016000 h 1197428"/>
              <a:gd name="connsiteX27" fmla="*/ 84667 w 1231963"/>
              <a:gd name="connsiteY27" fmla="*/ 991809 h 1197428"/>
              <a:gd name="connsiteX28" fmla="*/ 72572 w 1231963"/>
              <a:gd name="connsiteY28" fmla="*/ 955523 h 1197428"/>
              <a:gd name="connsiteX29" fmla="*/ 36286 w 1231963"/>
              <a:gd name="connsiteY29" fmla="*/ 725714 h 1197428"/>
              <a:gd name="connsiteX30" fmla="*/ 24191 w 1231963"/>
              <a:gd name="connsiteY30" fmla="*/ 665238 h 1197428"/>
              <a:gd name="connsiteX31" fmla="*/ 0 w 1231963"/>
              <a:gd name="connsiteY31" fmla="*/ 483809 h 1197428"/>
              <a:gd name="connsiteX32" fmla="*/ 12096 w 1231963"/>
              <a:gd name="connsiteY32" fmla="*/ 193523 h 1197428"/>
              <a:gd name="connsiteX33" fmla="*/ 24191 w 1231963"/>
              <a:gd name="connsiteY33" fmla="*/ 157238 h 1197428"/>
              <a:gd name="connsiteX34" fmla="*/ 48381 w 1231963"/>
              <a:gd name="connsiteY34" fmla="*/ 72571 h 1197428"/>
              <a:gd name="connsiteX35" fmla="*/ 72572 w 1231963"/>
              <a:gd name="connsiteY35" fmla="*/ 48381 h 1197428"/>
              <a:gd name="connsiteX36" fmla="*/ 84667 w 1231963"/>
              <a:gd name="connsiteY36" fmla="*/ 12095 h 1197428"/>
              <a:gd name="connsiteX37" fmla="*/ 145143 w 1231963"/>
              <a:gd name="connsiteY37" fmla="*/ 0 h 1197428"/>
              <a:gd name="connsiteX38" fmla="*/ 435429 w 1231963"/>
              <a:gd name="connsiteY38" fmla="*/ 12095 h 1197428"/>
              <a:gd name="connsiteX39" fmla="*/ 471715 w 1231963"/>
              <a:gd name="connsiteY39" fmla="*/ 72571 h 1197428"/>
              <a:gd name="connsiteX40" fmla="*/ 471715 w 1231963"/>
              <a:gd name="connsiteY40" fmla="*/ 72571 h 1197428"/>
              <a:gd name="connsiteX41" fmla="*/ 471715 w 1231963"/>
              <a:gd name="connsiteY41" fmla="*/ 72571 h 119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31963" h="1197428">
                <a:moveTo>
                  <a:pt x="399143" y="72571"/>
                </a:moveTo>
                <a:cubicBezTo>
                  <a:pt x="427365" y="76603"/>
                  <a:pt x="456503" y="76474"/>
                  <a:pt x="483810" y="84666"/>
                </a:cubicBezTo>
                <a:cubicBezTo>
                  <a:pt x="716918" y="154598"/>
                  <a:pt x="570319" y="115824"/>
                  <a:pt x="701524" y="181428"/>
                </a:cubicBezTo>
                <a:cubicBezTo>
                  <a:pt x="720943" y="191138"/>
                  <a:pt x="742160" y="196801"/>
                  <a:pt x="762000" y="205619"/>
                </a:cubicBezTo>
                <a:cubicBezTo>
                  <a:pt x="778476" y="212942"/>
                  <a:pt x="794254" y="221746"/>
                  <a:pt x="810381" y="229809"/>
                </a:cubicBezTo>
                <a:cubicBezTo>
                  <a:pt x="837133" y="256561"/>
                  <a:pt x="849272" y="273444"/>
                  <a:pt x="882953" y="290285"/>
                </a:cubicBezTo>
                <a:cubicBezTo>
                  <a:pt x="894356" y="295987"/>
                  <a:pt x="907143" y="298349"/>
                  <a:pt x="919238" y="302381"/>
                </a:cubicBezTo>
                <a:cubicBezTo>
                  <a:pt x="935365" y="314476"/>
                  <a:pt x="951215" y="326949"/>
                  <a:pt x="967619" y="338666"/>
                </a:cubicBezTo>
                <a:cubicBezTo>
                  <a:pt x="979448" y="347115"/>
                  <a:pt x="992868" y="353397"/>
                  <a:pt x="1003905" y="362857"/>
                </a:cubicBezTo>
                <a:cubicBezTo>
                  <a:pt x="1021221" y="377700"/>
                  <a:pt x="1036159" y="395111"/>
                  <a:pt x="1052286" y="411238"/>
                </a:cubicBezTo>
                <a:lnTo>
                  <a:pt x="1076477" y="435428"/>
                </a:lnTo>
                <a:cubicBezTo>
                  <a:pt x="1106878" y="526634"/>
                  <a:pt x="1062333" y="417748"/>
                  <a:pt x="1124858" y="495904"/>
                </a:cubicBezTo>
                <a:cubicBezTo>
                  <a:pt x="1132823" y="505860"/>
                  <a:pt x="1131251" y="520786"/>
                  <a:pt x="1136953" y="532190"/>
                </a:cubicBezTo>
                <a:cubicBezTo>
                  <a:pt x="1183847" y="625981"/>
                  <a:pt x="1142836" y="513555"/>
                  <a:pt x="1173238" y="604761"/>
                </a:cubicBezTo>
                <a:cubicBezTo>
                  <a:pt x="1167605" y="785013"/>
                  <a:pt x="1231963" y="909333"/>
                  <a:pt x="1136953" y="1028095"/>
                </a:cubicBezTo>
                <a:cubicBezTo>
                  <a:pt x="1129829" y="1037000"/>
                  <a:pt x="1119886" y="1043380"/>
                  <a:pt x="1112762" y="1052285"/>
                </a:cubicBezTo>
                <a:cubicBezTo>
                  <a:pt x="1101365" y="1066532"/>
                  <a:pt x="1083854" y="1103025"/>
                  <a:pt x="1064381" y="1112761"/>
                </a:cubicBezTo>
                <a:cubicBezTo>
                  <a:pt x="1041574" y="1124164"/>
                  <a:pt x="1013027" y="1122808"/>
                  <a:pt x="991810" y="1136952"/>
                </a:cubicBezTo>
                <a:cubicBezTo>
                  <a:pt x="979715" y="1145015"/>
                  <a:pt x="968808" y="1155238"/>
                  <a:pt x="955524" y="1161142"/>
                </a:cubicBezTo>
                <a:cubicBezTo>
                  <a:pt x="932223" y="1171498"/>
                  <a:pt x="907143" y="1177269"/>
                  <a:pt x="882953" y="1185333"/>
                </a:cubicBezTo>
                <a:lnTo>
                  <a:pt x="846667" y="1197428"/>
                </a:lnTo>
                <a:cubicBezTo>
                  <a:pt x="729746" y="1193396"/>
                  <a:pt x="612468" y="1195324"/>
                  <a:pt x="495905" y="1185333"/>
                </a:cubicBezTo>
                <a:cubicBezTo>
                  <a:pt x="453586" y="1181706"/>
                  <a:pt x="426351" y="1156907"/>
                  <a:pt x="387048" y="1149047"/>
                </a:cubicBezTo>
                <a:cubicBezTo>
                  <a:pt x="264114" y="1124461"/>
                  <a:pt x="377057" y="1149649"/>
                  <a:pt x="290286" y="1124857"/>
                </a:cubicBezTo>
                <a:cubicBezTo>
                  <a:pt x="183973" y="1094481"/>
                  <a:pt x="292620" y="1129666"/>
                  <a:pt x="205619" y="1100666"/>
                </a:cubicBezTo>
                <a:cubicBezTo>
                  <a:pt x="193524" y="1092603"/>
                  <a:pt x="180685" y="1085557"/>
                  <a:pt x="169334" y="1076476"/>
                </a:cubicBezTo>
                <a:cubicBezTo>
                  <a:pt x="109484" y="1028596"/>
                  <a:pt x="183820" y="1078867"/>
                  <a:pt x="120953" y="1016000"/>
                </a:cubicBezTo>
                <a:cubicBezTo>
                  <a:pt x="110674" y="1005721"/>
                  <a:pt x="96762" y="999873"/>
                  <a:pt x="84667" y="991809"/>
                </a:cubicBezTo>
                <a:cubicBezTo>
                  <a:pt x="80635" y="979714"/>
                  <a:pt x="75072" y="968025"/>
                  <a:pt x="72572" y="955523"/>
                </a:cubicBezTo>
                <a:cubicBezTo>
                  <a:pt x="39826" y="791794"/>
                  <a:pt x="57566" y="853395"/>
                  <a:pt x="36286" y="725714"/>
                </a:cubicBezTo>
                <a:cubicBezTo>
                  <a:pt x="32906" y="705436"/>
                  <a:pt x="27571" y="685516"/>
                  <a:pt x="24191" y="665238"/>
                </a:cubicBezTo>
                <a:cubicBezTo>
                  <a:pt x="15848" y="615179"/>
                  <a:pt x="6113" y="532711"/>
                  <a:pt x="0" y="483809"/>
                </a:cubicBezTo>
                <a:cubicBezTo>
                  <a:pt x="4032" y="387047"/>
                  <a:pt x="4942" y="290104"/>
                  <a:pt x="12096" y="193523"/>
                </a:cubicBezTo>
                <a:cubicBezTo>
                  <a:pt x="13038" y="180809"/>
                  <a:pt x="20689" y="169497"/>
                  <a:pt x="24191" y="157238"/>
                </a:cubicBezTo>
                <a:cubicBezTo>
                  <a:pt x="27066" y="147175"/>
                  <a:pt x="40472" y="85752"/>
                  <a:pt x="48381" y="72571"/>
                </a:cubicBezTo>
                <a:cubicBezTo>
                  <a:pt x="54248" y="62793"/>
                  <a:pt x="64508" y="56444"/>
                  <a:pt x="72572" y="48381"/>
                </a:cubicBezTo>
                <a:cubicBezTo>
                  <a:pt x="76604" y="36286"/>
                  <a:pt x="74059" y="19167"/>
                  <a:pt x="84667" y="12095"/>
                </a:cubicBezTo>
                <a:cubicBezTo>
                  <a:pt x="101772" y="691"/>
                  <a:pt x="124585" y="0"/>
                  <a:pt x="145143" y="0"/>
                </a:cubicBezTo>
                <a:cubicBezTo>
                  <a:pt x="241989" y="0"/>
                  <a:pt x="338667" y="8063"/>
                  <a:pt x="435429" y="12095"/>
                </a:cubicBezTo>
                <a:cubicBezTo>
                  <a:pt x="464620" y="55882"/>
                  <a:pt x="453118" y="35379"/>
                  <a:pt x="471715" y="72571"/>
                </a:cubicBezTo>
                <a:lnTo>
                  <a:pt x="471715" y="72571"/>
                </a:lnTo>
                <a:lnTo>
                  <a:pt x="471715" y="72571"/>
                </a:lnTo>
              </a:path>
            </a:pathLst>
          </a:cu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5486400" y="3581400"/>
            <a:ext cx="838200" cy="609600"/>
            <a:chOff x="5486400" y="3581400"/>
            <a:chExt cx="838200" cy="609600"/>
          </a:xfrm>
        </p:grpSpPr>
        <p:grpSp>
          <p:nvGrpSpPr>
            <p:cNvPr id="38" name="Group 37"/>
            <p:cNvGrpSpPr/>
            <p:nvPr/>
          </p:nvGrpSpPr>
          <p:grpSpPr>
            <a:xfrm>
              <a:off x="5486400" y="3581400"/>
              <a:ext cx="838200" cy="609600"/>
              <a:chOff x="5486400" y="3581400"/>
              <a:chExt cx="838200" cy="609600"/>
            </a:xfrm>
          </p:grpSpPr>
          <p:sp>
            <p:nvSpPr>
              <p:cNvPr id="39" name="Oval 38"/>
              <p:cNvSpPr/>
              <p:nvPr/>
            </p:nvSpPr>
            <p:spPr>
              <a:xfrm>
                <a:off x="6019800" y="37338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6172200" y="38862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5715000" y="40386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5562600" y="35814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5715000" y="37338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5867400" y="38862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5486400" y="3810000"/>
                <a:ext cx="152400" cy="152400"/>
              </a:xfrm>
              <a:prstGeom prst="ellipse">
                <a:avLst/>
              </a:prstGeom>
              <a:solidFill>
                <a:schemeClr val="accent2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" name="Oval 48"/>
            <p:cNvSpPr/>
            <p:nvPr/>
          </p:nvSpPr>
          <p:spPr>
            <a:xfrm>
              <a:off x="5791200" y="3581400"/>
              <a:ext cx="152400" cy="152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019800" y="4038600"/>
              <a:ext cx="152400" cy="152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324600" y="2971800"/>
            <a:ext cx="914400" cy="838200"/>
            <a:chOff x="6324600" y="2971800"/>
            <a:chExt cx="914400" cy="838200"/>
          </a:xfrm>
        </p:grpSpPr>
        <p:grpSp>
          <p:nvGrpSpPr>
            <p:cNvPr id="23" name="Group 22"/>
            <p:cNvGrpSpPr/>
            <p:nvPr/>
          </p:nvGrpSpPr>
          <p:grpSpPr>
            <a:xfrm>
              <a:off x="6324600" y="2971800"/>
              <a:ext cx="914400" cy="762000"/>
              <a:chOff x="6324600" y="2971800"/>
              <a:chExt cx="914400" cy="76200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6781800" y="35052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6324600" y="32766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6477000" y="34290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6629400" y="35814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6629400" y="29718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6781800" y="31242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6934200" y="32766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7086600" y="3429000"/>
                <a:ext cx="152400" cy="152400"/>
              </a:xfrm>
              <a:prstGeom prst="ellipse">
                <a:avLst/>
              </a:prstGeom>
              <a:solidFill>
                <a:srgbClr val="00800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Oval 46"/>
            <p:cNvSpPr/>
            <p:nvPr/>
          </p:nvSpPr>
          <p:spPr>
            <a:xfrm>
              <a:off x="6629400" y="3276600"/>
              <a:ext cx="152400" cy="152400"/>
            </a:xfrm>
            <a:prstGeom prst="ellipse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6477000" y="3124200"/>
              <a:ext cx="152400" cy="152400"/>
            </a:xfrm>
            <a:prstGeom prst="ellipse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7010400" y="3657600"/>
              <a:ext cx="152400" cy="152400"/>
            </a:xfrm>
            <a:prstGeom prst="ellipse">
              <a:avLst/>
            </a:prstGeom>
            <a:solidFill>
              <a:srgbClr val="008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763000" cy="1143000"/>
          </a:xfrm>
        </p:spPr>
        <p:txBody>
          <a:bodyPr/>
          <a:lstStyle/>
          <a:p>
            <a:pPr eaLnBrk="1" hangingPunct="1"/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User Groups in </a:t>
            </a:r>
            <a:r>
              <a:rPr lang="en-US" altLang="zh-TW" sz="3200" u="sng" dirty="0" err="1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WLANs</a:t>
            </a:r>
            <a:r>
              <a:rPr lang="en-US" altLang="zh-TW" sz="3200" u="sng" dirty="0" smtClean="0">
                <a:solidFill>
                  <a:srgbClr val="0000FF"/>
                </a:solidFill>
                <a:latin typeface="Times New Roman" pitchFamily="-111" charset="0"/>
                <a:ea typeface="新細明體" pitchFamily="-111" charset="-120"/>
              </a:rPr>
              <a:t> - Observations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686800" cy="4906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200" dirty="0" smtClean="0">
                <a:latin typeface="Times New Roman" pitchFamily="-111" charset="0"/>
                <a:ea typeface="新細明體" pitchFamily="-111" charset="-120"/>
              </a:rPr>
              <a:t>Hundreds of distinct similarity groups - Skewed group size distribution </a:t>
            </a:r>
          </a:p>
          <a:p>
            <a:pPr eaLnBrk="1" hangingPunct="1">
              <a:lnSpc>
                <a:spcPct val="90000"/>
              </a:lnSpc>
            </a:pPr>
            <a:endParaRPr lang="en-US" altLang="zh-TW" sz="2400" dirty="0" smtClean="0">
              <a:latin typeface="Times New Roman" pitchFamily="-111" charset="0"/>
              <a:ea typeface="新細明體" pitchFamily="-111" charset="-120"/>
            </a:endParaRPr>
          </a:p>
        </p:txBody>
      </p:sp>
      <p:pic>
        <p:nvPicPr>
          <p:cNvPr id="65540" name="Picture 4" descr="group_siz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371600"/>
            <a:ext cx="4343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TextBox 4"/>
          <p:cNvSpPr txBox="1">
            <a:spLocks noChangeArrowheads="1"/>
          </p:cNvSpPr>
          <p:nvPr/>
        </p:nvSpPr>
        <p:spPr bwMode="auto">
          <a:xfrm>
            <a:off x="8077200" y="6324600"/>
            <a:ext cx="898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Videos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10200" y="1600200"/>
            <a:ext cx="2286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“Power-law ‘like’ distribution</a:t>
            </a:r>
          </a:p>
          <a:p>
            <a:pPr marL="0" lvl="1"/>
            <a:r>
              <a:rPr lang="en-US" altLang="zh-TW" sz="2000" dirty="0" smtClean="0">
                <a:solidFill>
                  <a:srgbClr val="0070C0"/>
                </a:solidFill>
                <a:latin typeface="Times New Roman" pitchFamily="-111" charset="0"/>
                <a:ea typeface="新細明體" pitchFamily="-111" charset="-120"/>
              </a:rPr>
              <a:t>of cluster/group sizes”</a:t>
            </a:r>
          </a:p>
          <a:p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932237"/>
            <a:ext cx="88392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 txBox="1">
            <a:spLocks/>
          </p:cNvSpPr>
          <p:nvPr/>
        </p:nvSpPr>
        <p:spPr bwMode="auto">
          <a:xfrm>
            <a:off x="457200" y="3200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ＭＳ Ｐゴシック" charset="-128"/>
              </a:rPr>
              <a:t>Behavioral Similarity Graphs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6596390"/>
            <a:ext cx="9144000" cy="2616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100" dirty="0" smtClean="0">
                <a:latin typeface="Times New Roman" pitchFamily="-111" charset="0"/>
              </a:rPr>
              <a:t>* G</a:t>
            </a:r>
            <a:r>
              <a:rPr lang="en-US" sz="1100" dirty="0">
                <a:latin typeface="Times New Roman" pitchFamily="-111" charset="0"/>
              </a:rPr>
              <a:t>. </a:t>
            </a:r>
            <a:r>
              <a:rPr lang="en-US" sz="1100" dirty="0" err="1">
                <a:latin typeface="Times New Roman" pitchFamily="-111" charset="0"/>
              </a:rPr>
              <a:t>Thakur</a:t>
            </a:r>
            <a:r>
              <a:rPr lang="en-US" sz="1100" dirty="0">
                <a:latin typeface="Times New Roman" pitchFamily="-111" charset="0"/>
              </a:rPr>
              <a:t>, A. </a:t>
            </a:r>
            <a:r>
              <a:rPr lang="en-US" sz="1100" dirty="0" err="1">
                <a:latin typeface="Times New Roman" pitchFamily="-111" charset="0"/>
              </a:rPr>
              <a:t>Helmy</a:t>
            </a:r>
            <a:r>
              <a:rPr lang="en-US" sz="1100" dirty="0">
                <a:latin typeface="Times New Roman" pitchFamily="-111" charset="0"/>
              </a:rPr>
              <a:t>, W. Hsu, “Similarity analysis and modeling of similarity in mobile societies: The missing link”, </a:t>
            </a:r>
            <a:r>
              <a:rPr lang="en-US" sz="1100" i="1" dirty="0" smtClean="0">
                <a:latin typeface="Times New Roman" pitchFamily="-111" charset="0"/>
              </a:rPr>
              <a:t>ACM </a:t>
            </a:r>
            <a:r>
              <a:rPr lang="en-US" sz="1100" i="1" dirty="0" err="1" smtClean="0">
                <a:latin typeface="Times New Roman" pitchFamily="-111" charset="0"/>
              </a:rPr>
              <a:t>MobiCom</a:t>
            </a:r>
            <a:r>
              <a:rPr lang="en-US" sz="1100" i="1" dirty="0" smtClean="0">
                <a:latin typeface="Times New Roman" pitchFamily="-111" charset="0"/>
              </a:rPr>
              <a:t> CHANTS </a:t>
            </a:r>
            <a:r>
              <a:rPr lang="en-US" sz="1100" dirty="0" smtClean="0">
                <a:latin typeface="Times New Roman" pitchFamily="-111" charset="0"/>
              </a:rPr>
              <a:t>2010</a:t>
            </a:r>
            <a:endParaRPr lang="en-US" sz="1100" dirty="0">
              <a:latin typeface="Times New Roman" pitchFamily="-111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6172200"/>
            <a:ext cx="835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(a) Dartmouth Campus		(b) MIT Campus	(c) </a:t>
            </a:r>
            <a:r>
              <a:rPr lang="en-US" sz="1400" b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Campus	        (d) USC Campus </a:t>
            </a:r>
            <a:endParaRPr lang="en-US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304800" y="6477000"/>
            <a:ext cx="84582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ofile-cast-pi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6" y="1295400"/>
            <a:ext cx="8561134" cy="5181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" y="6119336"/>
            <a:ext cx="84429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Destination is defined by the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target interest profiles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. Destination(s) match based on inferred behavioral similarity. 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9128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Times New Roman"/>
                <a:cs typeface="Times New Roman"/>
              </a:rPr>
              <a:t>* Profile-cast/CSI, Trans. Mobile Computing ‘12, ** </a:t>
            </a:r>
            <a:r>
              <a:rPr lang="en-US" i="1" dirty="0" err="1" smtClean="0">
                <a:latin typeface="Times New Roman"/>
                <a:cs typeface="Times New Roman"/>
              </a:rPr>
              <a:t>CoBRA</a:t>
            </a:r>
            <a:r>
              <a:rPr lang="en-US" i="1" dirty="0" smtClean="0">
                <a:latin typeface="Times New Roman"/>
                <a:cs typeface="Times New Roman"/>
              </a:rPr>
              <a:t>, GI-</a:t>
            </a:r>
            <a:r>
              <a:rPr lang="en-US" i="1" dirty="0" err="1" smtClean="0">
                <a:latin typeface="Times New Roman"/>
                <a:cs typeface="Times New Roman"/>
              </a:rPr>
              <a:t>Infocom</a:t>
            </a:r>
            <a:r>
              <a:rPr lang="en-US" i="1" dirty="0" smtClean="0">
                <a:latin typeface="Times New Roman"/>
                <a:cs typeface="Times New Roman"/>
              </a:rPr>
              <a:t>, ‘13 [ITC Best Paper]</a:t>
            </a:r>
            <a:endParaRPr lang="en-US" i="1" dirty="0">
              <a:latin typeface="Times New Roman"/>
              <a:cs typeface="Times New Roman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228600"/>
            <a:ext cx="876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3500" b="0" i="1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新細明體" pitchFamily="-111" charset="-120"/>
                <a:cs typeface="ＭＳ Ｐゴシック" charset="-128"/>
              </a:rPr>
              <a:t>Profile-cast: </a:t>
            </a:r>
            <a:r>
              <a:rPr kumimoji="0" lang="en-US" altLang="zh-TW" sz="35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新細明體" pitchFamily="-111" charset="-120"/>
                <a:cs typeface="ＭＳ Ｐゴシック" charset="-128"/>
              </a:rPr>
              <a:t>A New Communication Paradigm</a:t>
            </a:r>
            <a:r>
              <a:rPr kumimoji="0" lang="en-US" altLang="zh-TW" sz="40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新細明體" pitchFamily="-111" charset="-120"/>
                <a:cs typeface="ＭＳ Ｐゴシック" charset="-128"/>
              </a:rPr>
              <a:t/>
            </a:r>
            <a:br>
              <a:rPr kumimoji="0" lang="en-US" altLang="zh-TW" sz="4000" b="0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-111" charset="0"/>
                <a:ea typeface="新細明體" pitchFamily="-111" charset="-120"/>
                <a:cs typeface="ＭＳ Ｐゴシック" charset="-128"/>
              </a:rPr>
            </a:br>
            <a:r>
              <a:rPr kumimoji="0" lang="en-US" altLang="zh-TW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Concepts: W. Hsu, D. </a:t>
            </a:r>
            <a:r>
              <a:rPr kumimoji="0" lang="en-US" altLang="zh-TW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Dutta</a:t>
            </a:r>
            <a:r>
              <a:rPr kumimoji="0" lang="en-US" altLang="zh-TW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, A. Helmy, 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ACM </a:t>
            </a:r>
            <a:r>
              <a:rPr kumimoji="0" lang="en-US" altLang="zh-TW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Mobicom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</a:t>
            </a:r>
            <a:r>
              <a:rPr kumimoji="0" lang="en-US" altLang="zh-TW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2007, 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WCNC</a:t>
            </a:r>
            <a:r>
              <a:rPr kumimoji="0" lang="en-US" altLang="zh-TW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2008, </a:t>
            </a:r>
            <a:r>
              <a:rPr kumimoji="0" lang="en-US" altLang="zh-TW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AdHoc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Nets </a:t>
            </a:r>
            <a:r>
              <a:rPr kumimoji="0" lang="en-US" altLang="zh-TW" sz="16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Jrnl</a:t>
            </a:r>
            <a:r>
              <a:rPr kumimoji="0" lang="en-US" altLang="zh-TW" sz="1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 Nov 2012</a:t>
            </a:r>
            <a:endParaRPr kumimoji="0" lang="zh-TW" alt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-111" charset="0"/>
              <a:ea typeface="新細明體" pitchFamily="-111" charset="-120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64008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Long term, continuous, multi-modal behavioral sensing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Differential behavioral analysis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 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Early detection of risks, behavioral disorders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Obesity, mobility, frailty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Directly related: encounter-</a:t>
            </a:r>
          </a:p>
          <a:p>
            <a:pPr lvl="1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based infection trace-back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-Hospital)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4" descr="nike_ipod_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24600" y="1143000"/>
            <a:ext cx="4450522" cy="2882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m-health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4038600"/>
            <a:ext cx="3733800" cy="228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76200"/>
            <a:ext cx="8229600" cy="1143000"/>
          </a:xfrm>
        </p:spPr>
        <p:txBody>
          <a:bodyPr/>
          <a:lstStyle/>
          <a:p>
            <a:r>
              <a:rPr lang="en-US" u="sng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mhealth</a:t>
            </a:r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 Apps: </a:t>
            </a:r>
            <a:r>
              <a:rPr lang="en-US" i="1" u="sng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HealthAppy</a:t>
            </a:r>
            <a:r>
              <a:rPr lang="en-US" sz="2800" i="1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*</a:t>
            </a:r>
            <a:endParaRPr lang="en-US" sz="2800" i="1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Picture 3" descr="fence-pic-1-hi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223427"/>
            <a:ext cx="2714625" cy="4419600"/>
          </a:xfrm>
          <a:prstGeom prst="rect">
            <a:avLst/>
          </a:prstGeom>
        </p:spPr>
      </p:pic>
      <p:pic>
        <p:nvPicPr>
          <p:cNvPr id="5" name="Picture 4" descr="Screen Shot 2015-06-10 at 6.33.55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299627"/>
            <a:ext cx="4953000" cy="20895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280827"/>
            <a:ext cx="434552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latin typeface="Times New Roman"/>
                <a:cs typeface="Times New Roman"/>
              </a:rPr>
              <a:t>Seizario</a:t>
            </a:r>
            <a:r>
              <a:rPr lang="en-US" sz="1600" dirty="0" smtClean="0">
                <a:latin typeface="Times New Roman"/>
                <a:cs typeface="Times New Roman"/>
              </a:rPr>
              <a:t>: seizure &amp; fall detection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sz="1400" dirty="0" smtClean="0">
                <a:latin typeface="Times New Roman"/>
                <a:cs typeface="Times New Roman"/>
              </a:rPr>
              <a:t>(</a:t>
            </a:r>
            <a:r>
              <a:rPr lang="en-US" sz="1400" dirty="0" err="1" smtClean="0">
                <a:latin typeface="Times New Roman"/>
                <a:cs typeface="Times New Roman"/>
              </a:rPr>
              <a:t>Seizario.com</a:t>
            </a:r>
            <a:r>
              <a:rPr lang="en-US" sz="1400" dirty="0" smtClean="0">
                <a:latin typeface="Times New Roman"/>
                <a:cs typeface="Times New Roman"/>
              </a:rPr>
              <a:t>)</a:t>
            </a:r>
          </a:p>
          <a:p>
            <a:pPr>
              <a:buFontTx/>
              <a:buChar char="•"/>
            </a:pPr>
            <a:r>
              <a:rPr lang="en-US" sz="1400" dirty="0" smtClean="0">
                <a:latin typeface="Times New Roman"/>
                <a:cs typeface="Times New Roman"/>
              </a:rPr>
              <a:t>Epilepsy Foundation shark tank award ’14 </a:t>
            </a:r>
          </a:p>
          <a:p>
            <a:pPr>
              <a:buFontTx/>
              <a:buChar char="•"/>
            </a:pPr>
            <a:r>
              <a:rPr lang="en-US" sz="1400" dirty="0" smtClean="0">
                <a:latin typeface="Times New Roman"/>
                <a:cs typeface="Times New Roman"/>
              </a:rPr>
              <a:t>Intel Int’l Science Fair award, ’14, …</a:t>
            </a:r>
          </a:p>
          <a:p>
            <a:pPr>
              <a:buFontTx/>
              <a:buChar char="•"/>
            </a:pPr>
            <a:r>
              <a:rPr lang="en-US" sz="1400" dirty="0" smtClean="0">
                <a:latin typeface="Times New Roman"/>
                <a:cs typeface="Times New Roman"/>
              </a:rPr>
              <a:t>Cox Innovation award, ’15 </a:t>
            </a:r>
          </a:p>
          <a:p>
            <a:pPr>
              <a:buFontTx/>
              <a:buChar char="•"/>
            </a:pPr>
            <a:r>
              <a:rPr lang="en-US" sz="1400" dirty="0" smtClean="0">
                <a:latin typeface="Times New Roman"/>
                <a:cs typeface="Times New Roman"/>
              </a:rPr>
              <a:t>A. Helmy, A. Helmy</a:t>
            </a:r>
            <a:r>
              <a:rPr lang="en-US" sz="1400" i="1" dirty="0" smtClean="0">
                <a:latin typeface="Times New Roman"/>
                <a:cs typeface="Times New Roman"/>
              </a:rPr>
              <a:t>, IEEE </a:t>
            </a:r>
            <a:r>
              <a:rPr lang="en-US" sz="1400" i="1" dirty="0" err="1" smtClean="0">
                <a:latin typeface="Times New Roman"/>
                <a:cs typeface="Times New Roman"/>
              </a:rPr>
              <a:t>GlobeCom</a:t>
            </a:r>
            <a:r>
              <a:rPr lang="en-US" sz="1400" i="1" dirty="0" smtClean="0">
                <a:latin typeface="Times New Roman"/>
                <a:cs typeface="Times New Roman"/>
              </a:rPr>
              <a:t> </a:t>
            </a:r>
            <a:r>
              <a:rPr lang="en-US" sz="1400" dirty="0" err="1" smtClean="0">
                <a:latin typeface="Times New Roman"/>
                <a:cs typeface="Times New Roman"/>
              </a:rPr>
              <a:t>IoTAAL</a:t>
            </a:r>
            <a:r>
              <a:rPr lang="en-US" sz="1400" dirty="0" smtClean="0">
                <a:latin typeface="Times New Roman"/>
                <a:cs typeface="Times New Roman"/>
              </a:rPr>
              <a:t>, ’15 …</a:t>
            </a:r>
            <a:endParaRPr lang="en-US" sz="1400" dirty="0"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8148" y="5566827"/>
            <a:ext cx="2739652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latin typeface="Times New Roman"/>
                <a:cs typeface="Times New Roman"/>
              </a:rPr>
              <a:t>Alzimio</a:t>
            </a:r>
            <a:r>
              <a:rPr lang="en-US" sz="1600" dirty="0" smtClean="0">
                <a:latin typeface="Times New Roman"/>
                <a:cs typeface="Times New Roman"/>
              </a:rPr>
              <a:t>: Geofencing, activity </a:t>
            </a:r>
          </a:p>
          <a:p>
            <a:r>
              <a:rPr lang="en-US" sz="1600" dirty="0" smtClean="0">
                <a:latin typeface="Times New Roman"/>
                <a:cs typeface="Times New Roman"/>
              </a:rPr>
              <a:t>recognition for Dementia, </a:t>
            </a:r>
          </a:p>
          <a:p>
            <a:r>
              <a:rPr lang="en-US" sz="1600" dirty="0" smtClean="0">
                <a:latin typeface="Times New Roman"/>
                <a:cs typeface="Times New Roman"/>
              </a:rPr>
              <a:t>Alzheimer’s &amp; Autism patients</a:t>
            </a:r>
          </a:p>
          <a:p>
            <a:r>
              <a:rPr lang="en-US" sz="1400" dirty="0" smtClean="0">
                <a:latin typeface="Times New Roman"/>
                <a:cs typeface="Times New Roman"/>
              </a:rPr>
              <a:t>J. Helmy, State </a:t>
            </a:r>
            <a:r>
              <a:rPr lang="en-US" sz="1400" dirty="0" err="1" smtClean="0">
                <a:latin typeface="Times New Roman"/>
                <a:cs typeface="Times New Roman"/>
              </a:rPr>
              <a:t>Sci</a:t>
            </a:r>
            <a:r>
              <a:rPr lang="en-US" sz="1400" dirty="0" smtClean="0">
                <a:latin typeface="Times New Roman"/>
                <a:cs typeface="Times New Roman"/>
              </a:rPr>
              <a:t> Fair award‘14</a:t>
            </a:r>
            <a:endParaRPr lang="en-US" sz="1400" dirty="0"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0619" y="914400"/>
            <a:ext cx="54239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imes New Roman"/>
                <a:cs typeface="Times New Roman"/>
              </a:rPr>
              <a:t>*A. Helmy, A. Helmy, </a:t>
            </a:r>
            <a:r>
              <a:rPr lang="en-US" sz="1600" i="1" dirty="0" smtClean="0">
                <a:latin typeface="Times New Roman"/>
                <a:cs typeface="Times New Roman"/>
              </a:rPr>
              <a:t>ACM MobiCom </a:t>
            </a:r>
            <a:r>
              <a:rPr lang="en-US" sz="1600" dirty="0" smtClean="0">
                <a:latin typeface="Times New Roman"/>
                <a:cs typeface="Times New Roman"/>
              </a:rPr>
              <a:t>startup pitch award, ‘14</a:t>
            </a:r>
            <a:endParaRPr lang="en-US" sz="1600" dirty="0">
              <a:latin typeface="Times New Roman"/>
              <a:cs typeface="Times New Roman"/>
            </a:endParaRPr>
          </a:p>
        </p:txBody>
      </p:sp>
      <p:pic>
        <p:nvPicPr>
          <p:cNvPr id="10" name="Picture 9" descr="Screenshot_2014-08-10-20-09-3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2880" y="2971800"/>
            <a:ext cx="2331720" cy="3886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3908" y="5943600"/>
            <a:ext cx="39708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latin typeface="Times New Roman"/>
                <a:cs typeface="Times New Roman"/>
              </a:rPr>
              <a:t>HeartEra</a:t>
            </a:r>
            <a:r>
              <a:rPr lang="en-US" sz="1600" dirty="0" smtClean="0">
                <a:latin typeface="Times New Roman"/>
                <a:cs typeface="Times New Roman"/>
              </a:rPr>
              <a:t>: Heart-rate health via </a:t>
            </a:r>
            <a:r>
              <a:rPr lang="en-US" sz="1600" dirty="0" err="1" smtClean="0">
                <a:latin typeface="Times New Roman"/>
                <a:cs typeface="Times New Roman"/>
              </a:rPr>
              <a:t>acelerometers</a:t>
            </a:r>
            <a:endParaRPr lang="en-US" sz="1600" dirty="0" smtClean="0">
              <a:latin typeface="Times New Roman"/>
              <a:cs typeface="Times New Roman"/>
            </a:endParaRPr>
          </a:p>
          <a:p>
            <a:r>
              <a:rPr lang="en-US" sz="1400" dirty="0" smtClean="0">
                <a:latin typeface="Times New Roman"/>
                <a:cs typeface="Times New Roman"/>
              </a:rPr>
              <a:t>*A. Helmy, A. Helmy, </a:t>
            </a:r>
            <a:r>
              <a:rPr lang="en-US" sz="1400" i="1" dirty="0" smtClean="0">
                <a:latin typeface="Times New Roman"/>
                <a:cs typeface="Times New Roman"/>
              </a:rPr>
              <a:t>ACM MobiCom </a:t>
            </a:r>
            <a:r>
              <a:rPr lang="en-US" sz="1400" dirty="0" smtClean="0">
                <a:latin typeface="Times New Roman"/>
                <a:cs typeface="Times New Roman"/>
              </a:rPr>
              <a:t>App </a:t>
            </a:r>
          </a:p>
          <a:p>
            <a:r>
              <a:rPr lang="en-US" sz="1400" dirty="0" smtClean="0">
                <a:latin typeface="Times New Roman"/>
                <a:cs typeface="Times New Roman"/>
              </a:rPr>
              <a:t>Competition award ‘14</a:t>
            </a:r>
            <a:endParaRPr lang="en-US" sz="1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5-12-09 at 1.54.2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0" y="520700"/>
            <a:ext cx="8966200" cy="62611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1295400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M. Al-</a:t>
            </a:r>
            <a:r>
              <a:rPr lang="en-US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Qathrady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, A. Helmy	K. </a:t>
            </a:r>
            <a:r>
              <a:rPr lang="en-US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Muzaini</a:t>
            </a:r>
            <a:endParaRPr lang="en-US" dirty="0" smtClean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algn="ctr">
              <a:buNone/>
            </a:pPr>
            <a:r>
              <a:rPr lang="en-US" sz="2000" b="1" dirty="0" smtClean="0">
                <a:solidFill>
                  <a:srgbClr val="00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		   CISE Department, UF	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	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-111" charset="0"/>
                <a:ea typeface="ＭＳ Ｐゴシック" pitchFamily="-111" charset="-128"/>
                <a:cs typeface="Times New Roman" pitchFamily="-111" charset="0"/>
              </a:rPr>
              <a:t>C4C, CITRI, KACST</a:t>
            </a:r>
          </a:p>
        </p:txBody>
      </p:sp>
      <p:pic>
        <p:nvPicPr>
          <p:cNvPr id="4" name="Picture 3" descr="Screen Shot 2014-03-11 at 12.21.51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689" y="5504734"/>
            <a:ext cx="1163711" cy="829859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534400" cy="1905000"/>
          </a:xfrm>
          <a:solidFill>
            <a:schemeClr val="bg1">
              <a:lumMod val="6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0" h="0"/>
              <a:contourClr>
                <a:schemeClr val="bg2"/>
              </a:contourClr>
            </a:sp3d>
          </a:bodyPr>
          <a:lstStyle/>
          <a:p>
            <a:r>
              <a:rPr lang="en-US" sz="4200" b="1" i="1" dirty="0" err="1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>i</a:t>
            </a:r>
            <a:r>
              <a:rPr lang="en-US" sz="4200" b="1" i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>-Hospital</a:t>
            </a:r>
            <a:r>
              <a:rPr lang="en-US" sz="4200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>: The Intelligent Hospital</a:t>
            </a:r>
            <a:r>
              <a:rPr lang="en-US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/>
            </a:r>
            <a:br>
              <a:rPr lang="en-US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</a:br>
            <a:r>
              <a:rPr lang="en-US" sz="3111" b="1" dirty="0" smtClean="0">
                <a:ln w="50800"/>
                <a:solidFill>
                  <a:schemeClr val="bg1"/>
                </a:solidFill>
                <a:latin typeface="Times New Roman"/>
                <a:cs typeface="Times New Roman"/>
              </a:rPr>
              <a:t>Tracking Disease Spread Using Device Encounters</a:t>
            </a:r>
            <a:r>
              <a:rPr lang="en-US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/>
            </a:r>
            <a:br>
              <a:rPr lang="en-US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</a:br>
            <a:r>
              <a:rPr lang="en-US" sz="2222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  <a:t/>
            </a:r>
            <a:br>
              <a:rPr lang="en-US" sz="2222" b="1" dirty="0" smtClean="0">
                <a:ln w="50800"/>
                <a:solidFill>
                  <a:srgbClr val="0000FF"/>
                </a:solidFill>
                <a:effectLst/>
                <a:latin typeface="Times New Roman"/>
                <a:cs typeface="Times New Roman"/>
              </a:rPr>
            </a:br>
            <a:r>
              <a:rPr lang="en-US" sz="3778" b="1" dirty="0" smtClean="0">
                <a:ln w="50800"/>
                <a:solidFill>
                  <a:schemeClr val="tx1"/>
                </a:solidFill>
                <a:latin typeface="Times New Roman"/>
                <a:cs typeface="Times New Roman"/>
              </a:rPr>
              <a:t>UF-KACST Collaboration</a:t>
            </a:r>
            <a:endParaRPr lang="en-US" sz="3778" b="1" dirty="0">
              <a:ln w="50800"/>
              <a:solidFill>
                <a:schemeClr val="tx1"/>
              </a:solidFill>
              <a:effectLst/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6211669"/>
            <a:ext cx="817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One in 25 Patients End Up with Hospital-Acquired Infections, CDC Warns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20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Similarity-based “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support group”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formation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Promise: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Disease self-management,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self-efficacy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Targets: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Diabetes, depression, social isolation, elderly care, Alzheimer care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Application: Mobile Health Care</a:t>
            </a:r>
            <a:endParaRPr lang="en-US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welldoc-health-app-01_intr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4983692"/>
            <a:ext cx="3213100" cy="1874308"/>
          </a:xfrm>
          <a:prstGeom prst="rect">
            <a:avLst/>
          </a:prstGeom>
        </p:spPr>
      </p:pic>
      <p:pic>
        <p:nvPicPr>
          <p:cNvPr id="5" name="Picture 4" descr="Mobile-Healt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4572000"/>
            <a:ext cx="33528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91440" y="4559852"/>
            <a:ext cx="8961120" cy="1846695"/>
            <a:chOff x="91440" y="4559852"/>
            <a:chExt cx="8961120" cy="1846695"/>
          </a:xfrm>
        </p:grpSpPr>
        <p:grpSp>
          <p:nvGrpSpPr>
            <p:cNvPr id="60" name="Group 59"/>
            <p:cNvGrpSpPr/>
            <p:nvPr/>
          </p:nvGrpSpPr>
          <p:grpSpPr>
            <a:xfrm>
              <a:off x="91440" y="4559852"/>
              <a:ext cx="8961120" cy="1846695"/>
              <a:chOff x="91440" y="4559852"/>
              <a:chExt cx="8961120" cy="1846695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7061374" y="5014669"/>
                <a:ext cx="1889032" cy="87911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Behavioral Modeling</a:t>
                </a:r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3666772" y="5148353"/>
                <a:ext cx="3243731" cy="98955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Scalable Data Mining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Computing</a:t>
                </a:r>
                <a:endParaRPr lang="en-US" dirty="0">
                  <a:solidFill>
                    <a:schemeClr val="tx1"/>
                  </a:solidFill>
                  <a:latin typeface="Times New Roman"/>
                  <a:cs typeface="Times New Roman"/>
                </a:endParaRPr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724784" y="4939109"/>
                <a:ext cx="3168295" cy="67132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Mobile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Measurements &amp;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Sensing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88058" y="4559852"/>
                <a:ext cx="8464502" cy="184396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3326" name="TextBox 18"/>
              <p:cNvSpPr txBox="1">
                <a:spLocks noChangeArrowheads="1"/>
              </p:cNvSpPr>
              <p:nvPr/>
            </p:nvSpPr>
            <p:spPr bwMode="auto">
              <a:xfrm>
                <a:off x="4647435" y="4799612"/>
                <a:ext cx="139555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dirty="0" smtClean="0">
                    <a:latin typeface="Times New Roman" charset="0"/>
                  </a:rPr>
                  <a:t>[</a:t>
                </a:r>
                <a:r>
                  <a:rPr lang="en-US" i="1" dirty="0" err="1" smtClean="0">
                    <a:latin typeface="Times New Roman" charset="0"/>
                  </a:rPr>
                  <a:t>DataPath</a:t>
                </a:r>
                <a:r>
                  <a:rPr lang="en-US" dirty="0" smtClean="0">
                    <a:latin typeface="Times New Roman" charset="0"/>
                  </a:rPr>
                  <a:t>]</a:t>
                </a:r>
                <a:endParaRPr lang="en-US" dirty="0">
                  <a:latin typeface="Times New Roman" charset="0"/>
                </a:endParaRPr>
              </a:p>
            </p:txBody>
          </p:sp>
          <p:sp>
            <p:nvSpPr>
              <p:cNvPr id="13327" name="TextBox 19"/>
              <p:cNvSpPr txBox="1">
                <a:spLocks noChangeArrowheads="1"/>
              </p:cNvSpPr>
              <p:nvPr/>
            </p:nvSpPr>
            <p:spPr bwMode="auto">
              <a:xfrm>
                <a:off x="7363117" y="5915584"/>
                <a:ext cx="1266118" cy="3385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Times New Roman" charset="0"/>
                  </a:rPr>
                  <a:t>[</a:t>
                </a:r>
                <a:r>
                  <a:rPr lang="en-US" i="1" dirty="0">
                    <a:latin typeface="Times New Roman" charset="0"/>
                  </a:rPr>
                  <a:t>Dictate</a:t>
                </a:r>
                <a:r>
                  <a:rPr lang="en-US" dirty="0">
                    <a:latin typeface="Times New Roman" charset="0"/>
                  </a:rPr>
                  <a:t>]</a:t>
                </a:r>
              </a:p>
            </p:txBody>
          </p:sp>
          <p:sp>
            <p:nvSpPr>
              <p:cNvPr id="13332" name="TextBox 25"/>
              <p:cNvSpPr txBox="1">
                <a:spLocks noChangeArrowheads="1"/>
              </p:cNvSpPr>
              <p:nvPr/>
            </p:nvSpPr>
            <p:spPr bwMode="auto">
              <a:xfrm>
                <a:off x="2535238" y="5845836"/>
                <a:ext cx="1065528" cy="2818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Big Data</a:t>
                </a:r>
              </a:p>
            </p:txBody>
          </p:sp>
          <p:sp>
            <p:nvSpPr>
              <p:cNvPr id="13333" name="TextBox 27"/>
              <p:cNvSpPr txBox="1">
                <a:spLocks noChangeArrowheads="1"/>
              </p:cNvSpPr>
              <p:nvPr/>
            </p:nvSpPr>
            <p:spPr bwMode="auto">
              <a:xfrm>
                <a:off x="4345693" y="6124829"/>
                <a:ext cx="2580527" cy="2817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400" dirty="0">
                    <a:latin typeface="Times New Roman" charset="0"/>
                    <a:cs typeface="Times New Roman" charset="0"/>
                  </a:rPr>
                  <a:t>Multi-dimensional Analysis</a:t>
                </a:r>
              </a:p>
            </p:txBody>
          </p:sp>
          <p:sp>
            <p:nvSpPr>
              <p:cNvPr id="47" name="Rectangle 46"/>
              <p:cNvSpPr>
                <a:spLocks noChangeArrowheads="1"/>
              </p:cNvSpPr>
              <p:nvPr/>
            </p:nvSpPr>
            <p:spPr bwMode="auto">
              <a:xfrm>
                <a:off x="91440" y="4559852"/>
                <a:ext cx="496618" cy="1843969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>
                    <a:latin typeface="Times New Roman"/>
                    <a:ea typeface="+mn-ea"/>
                    <a:cs typeface="Times New Roman"/>
                  </a:rPr>
                  <a:t>Enabling Technologies &amp; Data</a:t>
                </a:r>
              </a:p>
            </p:txBody>
          </p:sp>
        </p:grpSp>
        <p:grpSp>
          <p:nvGrpSpPr>
            <p:cNvPr id="13" name="Group 34"/>
            <p:cNvGrpSpPr>
              <a:grpSpLocks/>
            </p:cNvGrpSpPr>
            <p:nvPr/>
          </p:nvGrpSpPr>
          <p:grpSpPr bwMode="auto">
            <a:xfrm rot="1411984" flipV="1">
              <a:off x="3138723" y="5427347"/>
              <a:ext cx="581483" cy="467895"/>
              <a:chOff x="3790950" y="4021860"/>
              <a:chExt cx="593725" cy="510453"/>
            </a:xfrm>
          </p:grpSpPr>
          <p:sp>
            <p:nvSpPr>
              <p:cNvPr id="36" name="Arc 35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37" name="Arc 36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Group 37"/>
            <p:cNvGrpSpPr>
              <a:grpSpLocks/>
            </p:cNvGrpSpPr>
            <p:nvPr/>
          </p:nvGrpSpPr>
          <p:grpSpPr bwMode="auto">
            <a:xfrm flipV="1">
              <a:off x="6835067" y="5566843"/>
              <a:ext cx="581483" cy="467895"/>
              <a:chOff x="3790950" y="4021860"/>
              <a:chExt cx="593725" cy="510453"/>
            </a:xfrm>
          </p:grpSpPr>
          <p:sp>
            <p:nvSpPr>
              <p:cNvPr id="39" name="Arc 38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0" name="Arc 39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91440" y="640080"/>
            <a:ext cx="8961120" cy="4565340"/>
            <a:chOff x="91440" y="640080"/>
            <a:chExt cx="8961120" cy="4565340"/>
          </a:xfrm>
        </p:grpSpPr>
        <p:sp>
          <p:nvSpPr>
            <p:cNvPr id="61" name="TextBox 117"/>
            <p:cNvSpPr txBox="1">
              <a:spLocks noChangeArrowheads="1"/>
            </p:cNvSpPr>
            <p:nvPr/>
          </p:nvSpPr>
          <p:spPr bwMode="auto">
            <a:xfrm>
              <a:off x="6985939" y="2567668"/>
              <a:ext cx="1928322" cy="478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smtClean="0">
                  <a:latin typeface="Times New Roman" charset="0"/>
                  <a:cs typeface="Times New Roman" charset="0"/>
                </a:rPr>
                <a:t>Differential Behavioral Analysis</a:t>
              </a:r>
              <a:endParaRPr lang="en-US" sz="1400" dirty="0">
                <a:latin typeface="Times New Roman" charset="0"/>
                <a:cs typeface="Times New Roman" charset="0"/>
              </a:endParaRP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91440" y="640080"/>
              <a:ext cx="8961120" cy="2168800"/>
              <a:chOff x="91440" y="640080"/>
              <a:chExt cx="8961120" cy="2168800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1026527" y="1660940"/>
                <a:ext cx="2412367" cy="557986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cs typeface="Times New Roman"/>
                  </a:rPr>
                  <a:t>Education</a:t>
                </a: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3893079" y="823961"/>
                <a:ext cx="2616672" cy="693123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Emergency </a:t>
                </a: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 </a:t>
                </a:r>
                <a:r>
                  <a: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management</a:t>
                </a: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588058" y="640080"/>
                <a:ext cx="8464502" cy="215863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lgDash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3325" name="TextBox 17"/>
              <p:cNvSpPr txBox="1">
                <a:spLocks noChangeArrowheads="1"/>
              </p:cNvSpPr>
              <p:nvPr/>
            </p:nvSpPr>
            <p:spPr bwMode="auto">
              <a:xfrm>
                <a:off x="951091" y="1102954"/>
                <a:ext cx="2866553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[Customized Collaboration]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[Bullying Support Groups]</a:t>
                </a:r>
                <a:endParaRPr lang="en-US" sz="1600" dirty="0">
                  <a:latin typeface="Times New Roman" charset="0"/>
                </a:endParaRPr>
              </a:p>
            </p:txBody>
          </p:sp>
          <p:sp>
            <p:nvSpPr>
              <p:cNvPr id="49" name="Rectangle 48"/>
              <p:cNvSpPr>
                <a:spLocks noChangeArrowheads="1"/>
              </p:cNvSpPr>
              <p:nvPr/>
            </p:nvSpPr>
            <p:spPr bwMode="auto">
              <a:xfrm>
                <a:off x="91440" y="640080"/>
                <a:ext cx="496618" cy="2168800"/>
              </a:xfrm>
              <a:prstGeom prst="rect">
                <a:avLst/>
              </a:prstGeom>
              <a:noFill/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vert="eaVert" anchor="ctr"/>
              <a:lstStyle/>
              <a:p>
                <a:pPr algn="ctr">
                  <a:defRPr/>
                </a:pPr>
                <a:r>
                  <a:rPr lang="en-US" sz="1600" dirty="0" smtClean="0">
                    <a:latin typeface="Times New Roman"/>
                    <a:ea typeface="+mn-ea"/>
                    <a:cs typeface="Times New Roman"/>
                  </a:rPr>
                  <a:t>Applications</a:t>
                </a:r>
                <a:endParaRPr lang="en-US" sz="1600" dirty="0">
                  <a:latin typeface="Times New Roman"/>
                  <a:ea typeface="+mn-ea"/>
                  <a:cs typeface="Times New Roman"/>
                </a:endParaRPr>
              </a:p>
            </p:txBody>
          </p:sp>
          <p:sp>
            <p:nvSpPr>
              <p:cNvPr id="13342" name="TextBox 65"/>
              <p:cNvSpPr txBox="1">
                <a:spLocks noChangeArrowheads="1"/>
              </p:cNvSpPr>
              <p:nvPr/>
            </p:nvSpPr>
            <p:spPr bwMode="auto">
              <a:xfrm>
                <a:off x="2308932" y="2218926"/>
                <a:ext cx="2014760" cy="4789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Automatic</a:t>
                </a:r>
                <a:r>
                  <a:rPr lang="en-US" sz="1400" dirty="0">
                    <a:latin typeface="Times New Roman" charset="0"/>
                    <a:cs typeface="Times New Roman" charset="0"/>
                  </a:rPr>
                  <a:t> </a:t>
                </a:r>
                <a:r>
                  <a:rPr lang="en-US" sz="1400" dirty="0" smtClean="0">
                    <a:latin typeface="Times New Roman" charset="0"/>
                    <a:cs typeface="Times New Roman" charset="0"/>
                  </a:rPr>
                  <a:t>Community Formation</a:t>
                </a:r>
                <a:endParaRPr lang="en-US" sz="1400" dirty="0">
                  <a:latin typeface="Times New Roman" charset="0"/>
                  <a:cs typeface="Times New Roman" charset="0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6156147" y="1033206"/>
                <a:ext cx="2263068" cy="610033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Security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4496564" y="1312199"/>
                <a:ext cx="3017424" cy="76723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 smtClean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rPr>
                  <a:t>Health Care</a:t>
                </a:r>
                <a:endParaRPr lang="en-US" dirty="0">
                  <a:solidFill>
                    <a:schemeClr val="tx1"/>
                  </a:solidFill>
                  <a:latin typeface="Times New Roman"/>
                  <a:ea typeface="ＭＳ Ｐゴシック" pitchFamily="-111" charset="-128"/>
                  <a:cs typeface="Times New Roman"/>
                </a:endParaRPr>
              </a:p>
            </p:txBody>
          </p:sp>
          <p:sp>
            <p:nvSpPr>
              <p:cNvPr id="65" name="TextBox 17"/>
              <p:cNvSpPr txBox="1">
                <a:spLocks noChangeArrowheads="1"/>
              </p:cNvSpPr>
              <p:nvPr/>
            </p:nvSpPr>
            <p:spPr bwMode="auto">
              <a:xfrm>
                <a:off x="4572000" y="2023631"/>
                <a:ext cx="3168295" cy="5352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600" dirty="0" smtClean="0">
                    <a:latin typeface="Times New Roman" charset="0"/>
                  </a:rPr>
                  <a:t>[Support Group Formation for:</a:t>
                </a:r>
              </a:p>
              <a:p>
                <a:r>
                  <a:rPr lang="en-US" sz="1600" dirty="0" smtClean="0">
                    <a:latin typeface="Times New Roman" charset="0"/>
                  </a:rPr>
                  <a:t>Depression, Frailty, Alzheimer]</a:t>
                </a:r>
                <a:endParaRPr lang="en-US" sz="1600" dirty="0">
                  <a:latin typeface="Times New Roman" charset="0"/>
                </a:endParaRPr>
              </a:p>
            </p:txBody>
          </p:sp>
        </p:grpSp>
        <p:grpSp>
          <p:nvGrpSpPr>
            <p:cNvPr id="19" name="Group 88"/>
            <p:cNvGrpSpPr>
              <a:grpSpLocks/>
            </p:cNvGrpSpPr>
            <p:nvPr/>
          </p:nvGrpSpPr>
          <p:grpSpPr bwMode="auto">
            <a:xfrm rot="5400000" flipH="1">
              <a:off x="1670033" y="2366524"/>
              <a:ext cx="943055" cy="787357"/>
              <a:chOff x="3790950" y="4021859"/>
              <a:chExt cx="593728" cy="510454"/>
            </a:xfrm>
          </p:grpSpPr>
          <p:sp>
            <p:nvSpPr>
              <p:cNvPr id="90" name="Arc 89"/>
              <p:cNvSpPr>
                <a:spLocks noChangeArrowheads="1"/>
              </p:cNvSpPr>
              <p:nvPr/>
            </p:nvSpPr>
            <p:spPr bwMode="auto">
              <a:xfrm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91" name="Arc 90"/>
              <p:cNvSpPr>
                <a:spLocks noChangeArrowheads="1"/>
              </p:cNvSpPr>
              <p:nvPr/>
            </p:nvSpPr>
            <p:spPr bwMode="auto">
              <a:xfrm flipH="1">
                <a:off x="3790950" y="4021859"/>
                <a:ext cx="593728" cy="510454"/>
              </a:xfrm>
              <a:custGeom>
                <a:avLst/>
                <a:gdLst>
                  <a:gd name="T0" fmla="*/ 296864 w 593728"/>
                  <a:gd name="T1" fmla="*/ 0 h 510454"/>
                  <a:gd name="T2" fmla="*/ 296864 w 593728"/>
                  <a:gd name="T3" fmla="*/ 255227 h 510454"/>
                  <a:gd name="T4" fmla="*/ 593728 w 593728"/>
                  <a:gd name="T5" fmla="*/ 255227 h 510454"/>
                  <a:gd name="T6" fmla="*/ 2 60000 65536"/>
                  <a:gd name="T7" fmla="*/ 2 60000 65536"/>
                  <a:gd name="T8" fmla="*/ 1 60000 65536"/>
                  <a:gd name="T9" fmla="*/ 296864 w 593728"/>
                  <a:gd name="T10" fmla="*/ 0 h 510454"/>
                  <a:gd name="T11" fmla="*/ 593728 w 593728"/>
                  <a:gd name="T12" fmla="*/ 255227 h 510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8" h="510454" stroke="0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  <a:lnTo>
                      <a:pt x="296864" y="255227"/>
                    </a:lnTo>
                    <a:close/>
                  </a:path>
                  <a:path w="593728" h="510454" fill="none">
                    <a:moveTo>
                      <a:pt x="296864" y="0"/>
                    </a:moveTo>
                    <a:lnTo>
                      <a:pt x="296863" y="0"/>
                    </a:lnTo>
                    <a:cubicBezTo>
                      <a:pt x="460817" y="0"/>
                      <a:pt x="593728" y="114269"/>
                      <a:pt x="593728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119" name="Freeform 118"/>
            <p:cNvSpPr>
              <a:spLocks noChangeArrowheads="1"/>
            </p:cNvSpPr>
            <p:nvPr/>
          </p:nvSpPr>
          <p:spPr bwMode="auto">
            <a:xfrm>
              <a:off x="2233496" y="1870185"/>
              <a:ext cx="2338503" cy="1354279"/>
            </a:xfrm>
            <a:custGeom>
              <a:avLst/>
              <a:gdLst>
                <a:gd name="T0" fmla="*/ 0 w 754008"/>
                <a:gd name="T1" fmla="*/ 793750 h 793788"/>
                <a:gd name="T2" fmla="*/ 248844 w 754008"/>
                <a:gd name="T3" fmla="*/ 568854 h 793788"/>
                <a:gd name="T4" fmla="*/ 497689 w 754008"/>
                <a:gd name="T5" fmla="*/ 529167 h 793788"/>
                <a:gd name="T6" fmla="*/ 746533 w 754008"/>
                <a:gd name="T7" fmla="*/ 0 h 7937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4008"/>
                <a:gd name="T13" fmla="*/ 0 h 793788"/>
                <a:gd name="T14" fmla="*/ 754008 w 754008"/>
                <a:gd name="T15" fmla="*/ 793788 h 7937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4008" h="793788">
                  <a:moveTo>
                    <a:pt x="0" y="793788"/>
                  </a:moveTo>
                  <a:cubicBezTo>
                    <a:pt x="83778" y="703384"/>
                    <a:pt x="167557" y="612980"/>
                    <a:pt x="251336" y="568881"/>
                  </a:cubicBezTo>
                  <a:cubicBezTo>
                    <a:pt x="335115" y="524782"/>
                    <a:pt x="418893" y="624005"/>
                    <a:pt x="502672" y="529192"/>
                  </a:cubicBezTo>
                  <a:cubicBezTo>
                    <a:pt x="586451" y="434379"/>
                    <a:pt x="754008" y="0"/>
                    <a:pt x="754008" y="0"/>
                  </a:cubicBezTo>
                </a:path>
              </a:pathLst>
            </a:custGeom>
            <a:noFill/>
            <a:ln w="12700">
              <a:solidFill>
                <a:schemeClr val="tx1"/>
              </a:solidFill>
              <a:prstDash val="dash"/>
              <a:miter lim="800000"/>
              <a:headEnd/>
              <a:tailEnd type="stealth" w="lg" len="med"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66995" y="1946274"/>
              <a:ext cx="2256210" cy="3259146"/>
            </a:xfrm>
            <a:custGeom>
              <a:avLst/>
              <a:gdLst>
                <a:gd name="connsiteX0" fmla="*/ 0 w 2279073"/>
                <a:gd name="connsiteY0" fmla="*/ 3560618 h 3560618"/>
                <a:gd name="connsiteX1" fmla="*/ 1136073 w 2279073"/>
                <a:gd name="connsiteY1" fmla="*/ 2064328 h 3560618"/>
                <a:gd name="connsiteX2" fmla="*/ 1371600 w 2279073"/>
                <a:gd name="connsiteY2" fmla="*/ 1801091 h 3560618"/>
                <a:gd name="connsiteX3" fmla="*/ 2244437 w 2279073"/>
                <a:gd name="connsiteY3" fmla="*/ 1080655 h 3560618"/>
                <a:gd name="connsiteX4" fmla="*/ 1163782 w 2279073"/>
                <a:gd name="connsiteY4" fmla="*/ 0 h 3560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073" h="3560618">
                  <a:moveTo>
                    <a:pt x="0" y="3560618"/>
                  </a:moveTo>
                  <a:lnTo>
                    <a:pt x="1136073" y="2064328"/>
                  </a:lnTo>
                  <a:cubicBezTo>
                    <a:pt x="1364673" y="1771074"/>
                    <a:pt x="1186873" y="1965037"/>
                    <a:pt x="1371600" y="1801091"/>
                  </a:cubicBezTo>
                  <a:cubicBezTo>
                    <a:pt x="1556327" y="1637146"/>
                    <a:pt x="2279073" y="1380837"/>
                    <a:pt x="2244437" y="1080655"/>
                  </a:cubicBezTo>
                  <a:cubicBezTo>
                    <a:pt x="2209801" y="780473"/>
                    <a:pt x="1686791" y="390236"/>
                    <a:pt x="1163782" y="0"/>
                  </a:cubicBezTo>
                </a:path>
              </a:pathLst>
            </a:custGeom>
            <a:ln w="12700">
              <a:solidFill>
                <a:schemeClr val="tx1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1440" y="2787084"/>
            <a:ext cx="8961120" cy="2250339"/>
            <a:chOff x="91440" y="2787084"/>
            <a:chExt cx="8961120" cy="2250339"/>
          </a:xfrm>
        </p:grpSpPr>
        <p:sp>
          <p:nvSpPr>
            <p:cNvPr id="13337" name="TextBox 45"/>
            <p:cNvSpPr txBox="1">
              <a:spLocks noChangeArrowheads="1"/>
            </p:cNvSpPr>
            <p:nvPr/>
          </p:nvSpPr>
          <p:spPr bwMode="auto">
            <a:xfrm>
              <a:off x="6723486" y="4320093"/>
              <a:ext cx="1349982" cy="479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Model-informed </a:t>
              </a:r>
            </a:p>
            <a:p>
              <a:pPr algn="ctr"/>
              <a:r>
                <a:rPr lang="en-US" sz="1400" dirty="0">
                  <a:latin typeface="Times New Roman" charset="0"/>
                  <a:cs typeface="Times New Roman" charset="0"/>
                </a:rPr>
                <a:t>Design</a:t>
              </a:r>
            </a:p>
          </p:txBody>
        </p:sp>
        <p:grpSp>
          <p:nvGrpSpPr>
            <p:cNvPr id="18" name="Group 40"/>
            <p:cNvGrpSpPr>
              <a:grpSpLocks/>
            </p:cNvGrpSpPr>
            <p:nvPr/>
          </p:nvGrpSpPr>
          <p:grpSpPr bwMode="auto">
            <a:xfrm rot="5400000" flipH="1">
              <a:off x="7524098" y="4408724"/>
              <a:ext cx="710560" cy="501332"/>
              <a:chOff x="3790950" y="4021860"/>
              <a:chExt cx="593725" cy="510453"/>
            </a:xfrm>
          </p:grpSpPr>
          <p:sp>
            <p:nvSpPr>
              <p:cNvPr id="42" name="Arc 41"/>
              <p:cNvSpPr>
                <a:spLocks noChangeArrowheads="1"/>
              </p:cNvSpPr>
              <p:nvPr/>
            </p:nvSpPr>
            <p:spPr bwMode="auto">
              <a:xfrm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sp>
            <p:nvSpPr>
              <p:cNvPr id="43" name="Arc 42"/>
              <p:cNvSpPr>
                <a:spLocks noChangeArrowheads="1"/>
              </p:cNvSpPr>
              <p:nvPr/>
            </p:nvSpPr>
            <p:spPr bwMode="auto">
              <a:xfrm flipH="1">
                <a:off x="3790950" y="4021860"/>
                <a:ext cx="593725" cy="510453"/>
              </a:xfrm>
              <a:custGeom>
                <a:avLst/>
                <a:gdLst>
                  <a:gd name="T0" fmla="*/ 296862 w 593725"/>
                  <a:gd name="T1" fmla="*/ 0 h 510453"/>
                  <a:gd name="T2" fmla="*/ 296863 w 593725"/>
                  <a:gd name="T3" fmla="*/ 255227 h 510453"/>
                  <a:gd name="T4" fmla="*/ 593725 w 593725"/>
                  <a:gd name="T5" fmla="*/ 255227 h 510453"/>
                  <a:gd name="T6" fmla="*/ 2 60000 65536"/>
                  <a:gd name="T7" fmla="*/ 2 60000 65536"/>
                  <a:gd name="T8" fmla="*/ 1 60000 65536"/>
                  <a:gd name="T9" fmla="*/ 296862 w 593725"/>
                  <a:gd name="T10" fmla="*/ 0 h 510453"/>
                  <a:gd name="T11" fmla="*/ 593725 w 593725"/>
                  <a:gd name="T12" fmla="*/ 255227 h 510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93725" h="510453" stroke="0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  <a:lnTo>
                      <a:pt x="296863" y="255227"/>
                    </a:lnTo>
                    <a:close/>
                  </a:path>
                  <a:path w="593725" h="510453" fill="none">
                    <a:moveTo>
                      <a:pt x="296862" y="0"/>
                    </a:moveTo>
                    <a:lnTo>
                      <a:pt x="296861" y="0"/>
                    </a:lnTo>
                    <a:cubicBezTo>
                      <a:pt x="460814" y="0"/>
                      <a:pt x="593725" y="114269"/>
                      <a:pt x="593725" y="25522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91440" y="2787084"/>
              <a:ext cx="8961120" cy="2250339"/>
              <a:chOff x="91440" y="2787084"/>
              <a:chExt cx="8961120" cy="2250339"/>
            </a:xfrm>
          </p:grpSpPr>
          <p:sp>
            <p:nvSpPr>
              <p:cNvPr id="13346" name="TextBox 91"/>
              <p:cNvSpPr txBox="1">
                <a:spLocks noChangeArrowheads="1"/>
              </p:cNvSpPr>
              <p:nvPr/>
            </p:nvSpPr>
            <p:spPr bwMode="auto">
              <a:xfrm>
                <a:off x="800220" y="4311374"/>
                <a:ext cx="1253688" cy="478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Participatory</a:t>
                </a:r>
              </a:p>
              <a:p>
                <a:pPr algn="ctr"/>
                <a:r>
                  <a:rPr lang="en-US" sz="1400" dirty="0">
                    <a:latin typeface="Times New Roman" charset="0"/>
                    <a:cs typeface="Times New Roman" charset="0"/>
                  </a:rPr>
                  <a:t>Sensing</a:t>
                </a:r>
              </a:p>
            </p:txBody>
          </p:sp>
          <p:sp>
            <p:nvSpPr>
              <p:cNvPr id="63" name="Freeform 62"/>
              <p:cNvSpPr>
                <a:spLocks noChangeArrowheads="1"/>
              </p:cNvSpPr>
              <p:nvPr/>
            </p:nvSpPr>
            <p:spPr bwMode="auto">
              <a:xfrm rot="5400000" flipH="1">
                <a:off x="738252" y="4267969"/>
                <a:ext cx="1255469" cy="226307"/>
              </a:xfrm>
              <a:custGeom>
                <a:avLst/>
                <a:gdLst>
                  <a:gd name="T0" fmla="*/ 2134300 w 2156198"/>
                  <a:gd name="T1" fmla="*/ 357716 h 535807"/>
                  <a:gd name="T2" fmla="*/ 1152260 w 2156198"/>
                  <a:gd name="T3" fmla="*/ 476956 h 535807"/>
                  <a:gd name="T4" fmla="*/ 0 w 2156198"/>
                  <a:gd name="T5" fmla="*/ 0 h 535807"/>
                  <a:gd name="T6" fmla="*/ 0 60000 65536"/>
                  <a:gd name="T7" fmla="*/ 0 60000 65536"/>
                  <a:gd name="T8" fmla="*/ 0 60000 65536"/>
                  <a:gd name="T9" fmla="*/ 0 w 2156198"/>
                  <a:gd name="T10" fmla="*/ 0 h 535807"/>
                  <a:gd name="T11" fmla="*/ 2156198 w 2156198"/>
                  <a:gd name="T12" fmla="*/ 535807 h 53580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6198" h="535807">
                    <a:moveTo>
                      <a:pt x="2156198" y="357204"/>
                    </a:moveTo>
                    <a:cubicBezTo>
                      <a:pt x="1839823" y="446505"/>
                      <a:pt x="1523448" y="535807"/>
                      <a:pt x="1164082" y="476273"/>
                    </a:cubicBezTo>
                    <a:cubicBezTo>
                      <a:pt x="804716" y="416739"/>
                      <a:pt x="178581" y="68354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miter lim="800000"/>
                <a:headEnd/>
                <a:tailEnd type="stealth" w="lg" len="lg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+mn-lt"/>
                  <a:ea typeface="+mn-ea"/>
                </a:endParaRPr>
              </a:p>
            </p:txBody>
          </p:sp>
          <p:cxnSp>
            <p:nvCxnSpPr>
              <p:cNvPr id="73" name="Curved Connector 72"/>
              <p:cNvCxnSpPr>
                <a:endCxn id="9" idx="7"/>
              </p:cNvCxnSpPr>
              <p:nvPr/>
            </p:nvCxnSpPr>
            <p:spPr>
              <a:xfrm rot="5400000">
                <a:off x="3431120" y="3821109"/>
                <a:ext cx="1214286" cy="1218342"/>
              </a:xfrm>
              <a:prstGeom prst="curvedConnector3">
                <a:avLst>
                  <a:gd name="adj1" fmla="val 50000"/>
                </a:avLst>
              </a:prstGeom>
              <a:ln w="12700">
                <a:solidFill>
                  <a:schemeClr val="tx1"/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5"/>
              <p:cNvGrpSpPr/>
              <p:nvPr/>
            </p:nvGrpSpPr>
            <p:grpSpPr>
              <a:xfrm>
                <a:off x="91440" y="2787084"/>
                <a:ext cx="8961120" cy="1772768"/>
                <a:chOff x="91440" y="2787084"/>
                <a:chExt cx="8961120" cy="1772768"/>
              </a:xfrm>
            </p:grpSpPr>
            <p:sp>
              <p:nvSpPr>
                <p:cNvPr id="10" name="Oval 9"/>
                <p:cNvSpPr/>
                <p:nvPr/>
              </p:nvSpPr>
              <p:spPr>
                <a:xfrm>
                  <a:off x="704354" y="3228823"/>
                  <a:ext cx="3264161" cy="57542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Behavior-based </a:t>
                  </a:r>
                  <a:r>
                    <a:rPr lang="en-US" dirty="0">
                      <a:solidFill>
                        <a:schemeClr val="tx1"/>
                      </a:solidFill>
                      <a:latin typeface="Times New Roman" charset="0"/>
                      <a:ea typeface="Times New Roman" charset="0"/>
                      <a:cs typeface="Times New Roman" charset="0"/>
                    </a:rPr>
                    <a:t>Networking</a:t>
                  </a:r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4119386" y="3195402"/>
                  <a:ext cx="1659583" cy="640813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Privacy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588058" y="2808880"/>
                  <a:ext cx="8464502" cy="1750972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  <a:prstDash val="lgDash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3329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724784" y="2916409"/>
                  <a:ext cx="1222686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en-US" dirty="0" smtClean="0">
                      <a:latin typeface="Times New Roman" charset="0"/>
                    </a:rPr>
                    <a:t>[</a:t>
                  </a:r>
                  <a:r>
                    <a:rPr lang="en-US" i="1" dirty="0" err="1" smtClean="0">
                      <a:latin typeface="Times New Roman" charset="0"/>
                    </a:rPr>
                    <a:t>i</a:t>
                  </a:r>
                  <a:r>
                    <a:rPr lang="en-US" i="1" dirty="0" smtClean="0">
                      <a:latin typeface="Times New Roman" charset="0"/>
                    </a:rPr>
                    <a:t>-cast</a:t>
                  </a:r>
                  <a:r>
                    <a:rPr lang="en-US" dirty="0">
                      <a:latin typeface="Times New Roman" charset="0"/>
                    </a:rPr>
                    <a:t>]</a:t>
                  </a:r>
                </a:p>
              </p:txBody>
            </p:sp>
            <p:sp>
              <p:nvSpPr>
                <p:cNvPr id="48" name="Rectangle 47"/>
                <p:cNvSpPr>
                  <a:spLocks noChangeArrowheads="1"/>
                </p:cNvSpPr>
                <p:nvPr/>
              </p:nvSpPr>
              <p:spPr bwMode="auto">
                <a:xfrm>
                  <a:off x="91440" y="2787084"/>
                  <a:ext cx="496618" cy="1772768"/>
                </a:xfrm>
                <a:prstGeom prst="rect">
                  <a:avLst/>
                </a:prstGeom>
                <a:noFill/>
                <a:ln w="9525">
                  <a:solidFill>
                    <a:srgbClr val="4A7EBB"/>
                  </a:solidFill>
                  <a:miter lim="800000"/>
                  <a:headEnd/>
                  <a:tailEnd/>
                </a:ln>
                <a:effectLst>
                  <a:outerShdw dist="23000" dir="5400000" rotWithShape="0">
                    <a:srgbClr val="808080">
                      <a:alpha val="34999"/>
                    </a:srgbClr>
                  </a:outerShdw>
                </a:effectLst>
              </p:spPr>
              <p:txBody>
                <a:bodyPr vert="eaVert" anchor="ctr"/>
                <a:lstStyle/>
                <a:p>
                  <a:pPr algn="ctr">
                    <a:defRPr/>
                  </a:pPr>
                  <a:r>
                    <a:rPr lang="en-US" sz="1600" dirty="0">
                      <a:latin typeface="Times New Roman"/>
                      <a:ea typeface="+mn-ea"/>
                      <a:cs typeface="Times New Roman"/>
                    </a:rPr>
                    <a:t>Behavior-based Networking</a:t>
                  </a:r>
                </a:p>
              </p:txBody>
            </p:sp>
            <p:grpSp>
              <p:nvGrpSpPr>
                <p:cNvPr id="2" name="Group 84"/>
                <p:cNvGrpSpPr>
                  <a:grpSpLocks/>
                </p:cNvGrpSpPr>
                <p:nvPr/>
              </p:nvGrpSpPr>
              <p:grpSpPr bwMode="auto">
                <a:xfrm rot="2020523" flipH="1">
                  <a:off x="5773070" y="3321124"/>
                  <a:ext cx="407042" cy="546390"/>
                  <a:chOff x="3790945" y="4021860"/>
                  <a:chExt cx="593730" cy="510483"/>
                </a:xfrm>
              </p:grpSpPr>
              <p:sp>
                <p:nvSpPr>
                  <p:cNvPr id="86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87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13344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3365030" y="2846661"/>
                  <a:ext cx="1390272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Trust Advisers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3347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4345693" y="3892885"/>
                  <a:ext cx="1040383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Data </a:t>
                  </a:r>
                  <a:r>
                    <a:rPr lang="en-US" sz="1400" dirty="0">
                      <a:latin typeface="Times New Roman" charset="0"/>
                      <a:cs typeface="Times New Roman" charset="0"/>
                    </a:rPr>
                    <a:t>Vault</a:t>
                  </a:r>
                </a:p>
              </p:txBody>
            </p:sp>
            <p:sp>
              <p:nvSpPr>
                <p:cNvPr id="64" name="TextBox 95"/>
                <p:cNvSpPr txBox="1">
                  <a:spLocks noChangeArrowheads="1"/>
                </p:cNvSpPr>
                <p:nvPr/>
              </p:nvSpPr>
              <p:spPr bwMode="auto">
                <a:xfrm>
                  <a:off x="2233496" y="4032381"/>
                  <a:ext cx="1961325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Opportunistic Networks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grpSp>
              <p:nvGrpSpPr>
                <p:cNvPr id="3" name="Group 84"/>
                <p:cNvGrpSpPr>
                  <a:grpSpLocks/>
                </p:cNvGrpSpPr>
                <p:nvPr/>
              </p:nvGrpSpPr>
              <p:grpSpPr bwMode="auto">
                <a:xfrm rot="21129027">
                  <a:off x="3765139" y="3060984"/>
                  <a:ext cx="654840" cy="546390"/>
                  <a:chOff x="3790945" y="4021860"/>
                  <a:chExt cx="593730" cy="510483"/>
                </a:xfrm>
              </p:grpSpPr>
              <p:sp>
                <p:nvSpPr>
                  <p:cNvPr id="67" name="Arc 85"/>
                  <p:cNvSpPr>
                    <a:spLocks noChangeArrowheads="1"/>
                  </p:cNvSpPr>
                  <p:nvPr/>
                </p:nvSpPr>
                <p:spPr bwMode="auto">
                  <a:xfrm>
                    <a:off x="3790945" y="4021887"/>
                    <a:ext cx="593724" cy="510456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 type="stealth" w="lg" len="med"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  <p:sp>
                <p:nvSpPr>
                  <p:cNvPr id="70" name="Arc 8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90950" y="4021860"/>
                    <a:ext cx="593725" cy="510453"/>
                  </a:xfrm>
                  <a:custGeom>
                    <a:avLst/>
                    <a:gdLst>
                      <a:gd name="T0" fmla="*/ 296862 w 593725"/>
                      <a:gd name="T1" fmla="*/ 0 h 510453"/>
                      <a:gd name="T2" fmla="*/ 296863 w 593725"/>
                      <a:gd name="T3" fmla="*/ 255227 h 510453"/>
                      <a:gd name="T4" fmla="*/ 593725 w 593725"/>
                      <a:gd name="T5" fmla="*/ 255227 h 510453"/>
                      <a:gd name="T6" fmla="*/ 2 60000 65536"/>
                      <a:gd name="T7" fmla="*/ 2 60000 65536"/>
                      <a:gd name="T8" fmla="*/ 1 60000 65536"/>
                      <a:gd name="T9" fmla="*/ 296862 w 593725"/>
                      <a:gd name="T10" fmla="*/ 0 h 510453"/>
                      <a:gd name="T11" fmla="*/ 593725 w 593725"/>
                      <a:gd name="T12" fmla="*/ 255227 h 5104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593725" h="510453" stroke="0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  <a:lnTo>
                          <a:pt x="296863" y="255227"/>
                        </a:lnTo>
                        <a:close/>
                      </a:path>
                      <a:path w="593725" h="510453" fill="none">
                        <a:moveTo>
                          <a:pt x="296862" y="0"/>
                        </a:moveTo>
                        <a:lnTo>
                          <a:pt x="296861" y="0"/>
                        </a:lnTo>
                        <a:cubicBezTo>
                          <a:pt x="460814" y="0"/>
                          <a:pt x="593725" y="114269"/>
                          <a:pt x="593725" y="255227"/>
                        </a:cubicBezTo>
                      </a:path>
                    </a:pathLst>
                  </a:custGeom>
                  <a:noFill/>
                  <a:ln w="12700">
                    <a:solidFill>
                      <a:schemeClr val="tx1"/>
                    </a:solidFill>
                    <a:prstDash val="dash"/>
                    <a:miter lim="800000"/>
                    <a:headEnd/>
                    <a:tailEnd/>
                  </a:ln>
                  <a:effectLst>
                    <a:outerShdw dist="20000" dir="5400000" rotWithShape="0">
                      <a:srgbClr val="808080">
                        <a:alpha val="37999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algn="ctr">
                      <a:defRPr/>
                    </a:pPr>
                    <a:endParaRPr lang="en-US">
                      <a:latin typeface="+mn-lt"/>
                      <a:ea typeface="+mn-ea"/>
                    </a:endParaRPr>
                  </a:p>
                </p:txBody>
              </p:sp>
            </p:grpSp>
            <p:sp>
              <p:nvSpPr>
                <p:cNvPr id="71" name="TextBox 87"/>
                <p:cNvSpPr txBox="1">
                  <a:spLocks noChangeArrowheads="1"/>
                </p:cNvSpPr>
                <p:nvPr/>
              </p:nvSpPr>
              <p:spPr bwMode="auto">
                <a:xfrm>
                  <a:off x="5628098" y="3125654"/>
                  <a:ext cx="1584147" cy="281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Times New Roman" charset="0"/>
                      <a:cs typeface="Times New Roman" charset="0"/>
                    </a:rPr>
                    <a:t>Information Hiding</a:t>
                  </a:r>
                  <a:endParaRPr lang="en-US" sz="1400" dirty="0">
                    <a:latin typeface="Times New Roman" charset="0"/>
                    <a:cs typeface="Times New Roman" charset="0"/>
                  </a:endParaRPr>
                </a:p>
              </p:txBody>
            </p:sp>
            <p:sp>
              <p:nvSpPr>
                <p:cNvPr id="111" name="Freeform 110"/>
                <p:cNvSpPr>
                  <a:spLocks noChangeArrowheads="1"/>
                </p:cNvSpPr>
                <p:nvPr/>
              </p:nvSpPr>
              <p:spPr bwMode="auto">
                <a:xfrm>
                  <a:off x="3289594" y="3753388"/>
                  <a:ext cx="3092859" cy="767231"/>
                </a:xfrm>
                <a:custGeom>
                  <a:avLst/>
                  <a:gdLst>
                    <a:gd name="T0" fmla="*/ 2134300 w 2156198"/>
                    <a:gd name="T1" fmla="*/ 357716 h 535807"/>
                    <a:gd name="T2" fmla="*/ 1152260 w 2156198"/>
                    <a:gd name="T3" fmla="*/ 476956 h 535807"/>
                    <a:gd name="T4" fmla="*/ 0 w 2156198"/>
                    <a:gd name="T5" fmla="*/ 0 h 535807"/>
                    <a:gd name="T6" fmla="*/ 0 60000 65536"/>
                    <a:gd name="T7" fmla="*/ 0 60000 65536"/>
                    <a:gd name="T8" fmla="*/ 0 60000 65536"/>
                    <a:gd name="T9" fmla="*/ 0 w 2156198"/>
                    <a:gd name="T10" fmla="*/ 0 h 535807"/>
                    <a:gd name="T11" fmla="*/ 2156198 w 2156198"/>
                    <a:gd name="T12" fmla="*/ 535807 h 53580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56198" h="535807">
                      <a:moveTo>
                        <a:pt x="2156198" y="357204"/>
                      </a:moveTo>
                      <a:cubicBezTo>
                        <a:pt x="1839823" y="446505"/>
                        <a:pt x="1523448" y="535807"/>
                        <a:pt x="1164082" y="476273"/>
                      </a:cubicBezTo>
                      <a:cubicBezTo>
                        <a:pt x="804716" y="416739"/>
                        <a:pt x="178581" y="68354"/>
                        <a:pt x="0" y="0"/>
                      </a:cubicBezTo>
                    </a:path>
                  </a:pathLst>
                </a:custGeom>
                <a:noFill/>
                <a:ln w="12700">
                  <a:solidFill>
                    <a:schemeClr val="tx1"/>
                  </a:solidFill>
                  <a:prstDash val="dash"/>
                  <a:miter lim="800000"/>
                  <a:headEnd/>
                  <a:tailEnd type="stealth" w="lg" len="lg"/>
                </a:ln>
                <a:effectLst>
                  <a:outerShdw dist="20000" dir="5400000" rotWithShape="0">
                    <a:srgbClr val="808080">
                      <a:alpha val="37999"/>
                    </a:srgb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>
                  <a:off x="5628098" y="3613892"/>
                  <a:ext cx="3319165" cy="690218"/>
                </a:xfrm>
                <a:prstGeom prst="ellipse">
                  <a:avLst/>
                </a:prstGeom>
                <a:solidFill>
                  <a:schemeClr val="bg1">
                    <a:alpha val="67000"/>
                  </a:schemeClr>
                </a:solidFill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dirty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Mobile </a:t>
                  </a:r>
                  <a:r>
                    <a:rPr lang="en-US" dirty="0" smtClean="0">
                      <a:solidFill>
                        <a:schemeClr val="tx1"/>
                      </a:solidFill>
                      <a:latin typeface="Times New Roman"/>
                      <a:ea typeface="ＭＳ Ｐゴシック" pitchFamily="-111" charset="-128"/>
                      <a:cs typeface="Times New Roman"/>
                    </a:rPr>
                    <a:t>Networks Architectural Spectrum</a:t>
                  </a:r>
                  <a:endParaRPr lang="en-US" dirty="0">
                    <a:solidFill>
                      <a:schemeClr val="tx1"/>
                    </a:solidFill>
                    <a:latin typeface="Times New Roman"/>
                    <a:ea typeface="ＭＳ Ｐゴシック" pitchFamily="-111" charset="-128"/>
                    <a:cs typeface="Times New Roman"/>
                  </a:endParaRPr>
                </a:p>
              </p:txBody>
            </p:sp>
          </p:grpSp>
        </p:grpSp>
      </p:grpSp>
      <p:sp>
        <p:nvSpPr>
          <p:cNvPr id="58" name="TextBox 57"/>
          <p:cNvSpPr txBox="1"/>
          <p:nvPr/>
        </p:nvSpPr>
        <p:spPr>
          <a:xfrm>
            <a:off x="1" y="0"/>
            <a:ext cx="91440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Putting it Together: Health Care, Emergency Mgmt, Education </a:t>
            </a:r>
            <a:endParaRPr lang="en-US" sz="28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62000" y="6488668"/>
            <a:ext cx="801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Interdisciplinary Framework for Mobile Social Sensing, Computing and Networking</a:t>
            </a:r>
            <a:endParaRPr lang="en-US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TW" u="sng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Thank you!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371600"/>
            <a:ext cx="74676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Ahmed </a:t>
            </a:r>
            <a:r>
              <a:rPr lang="en-US" altLang="zh-TW" sz="2800" dirty="0" err="1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</a:t>
            </a:r>
            <a:r>
              <a:rPr lang="en-US" altLang="zh-TW" sz="2800" dirty="0" smtClean="0"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 </a:t>
            </a: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helmy@ufl.edu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FF3300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URL: www.cise.ufl.edu/~helmy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NOMADS, 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r>
              <a:rPr lang="en-US" altLang="zh-TW" sz="2800" dirty="0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: nile.cise.ufl.edu/</a:t>
            </a:r>
            <a:r>
              <a:rPr lang="en-US" altLang="zh-TW" sz="2800" dirty="0" err="1" smtClean="0">
                <a:solidFill>
                  <a:srgbClr val="0000FF"/>
                </a:solidFill>
                <a:latin typeface="Times New Roman" pitchFamily="18" charset="0"/>
                <a:ea typeface="新細明體" pitchFamily="-111" charset="-120"/>
                <a:cs typeface="Times New Roman" pitchFamily="18" charset="0"/>
              </a:rPr>
              <a:t>MobiLib</a:t>
            </a:r>
            <a:endParaRPr lang="ar-EG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TW" sz="2800" dirty="0" smtClean="0">
              <a:solidFill>
                <a:srgbClr val="0000FF"/>
              </a:solidFill>
              <a:latin typeface="Times New Roman" pitchFamily="18" charset="0"/>
              <a:ea typeface="新細明體" pitchFamily="-111" charset="-120"/>
              <a:cs typeface="Times New Roman" pitchFamily="18" charset="0"/>
            </a:endParaRPr>
          </a:p>
        </p:txBody>
      </p:sp>
      <p:pic>
        <p:nvPicPr>
          <p:cNvPr id="100356" name="Picture 4" descr="network-lab-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4572000"/>
            <a:ext cx="1295400" cy="126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MG_806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3409950"/>
            <a:ext cx="3962400" cy="297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6488668"/>
            <a:ext cx="4091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* Thanks to my students and collaborators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1800" y="6324600"/>
            <a:ext cx="14919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 smtClean="0">
                <a:latin typeface="Times New Roman"/>
                <a:cs typeface="Times New Roman"/>
              </a:rPr>
              <a:t>MobiCom</a:t>
            </a:r>
            <a:r>
              <a:rPr lang="en-US" sz="1000" dirty="0" smtClean="0">
                <a:latin typeface="Times New Roman"/>
                <a:cs typeface="Times New Roman"/>
              </a:rPr>
              <a:t> 2010, Chicago</a:t>
            </a:r>
            <a:endParaRPr lang="en-US" sz="1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5-12-09 at 8.07.30 AM.png"/>
          <p:cNvPicPr>
            <a:picLocks noGrp="1" noChangeAspect="1"/>
          </p:cNvPicPr>
          <p:nvPr>
            <p:ph idx="1"/>
          </p:nvPr>
        </p:nvPicPr>
        <p:blipFill>
          <a:blip r:embed="rId2"/>
          <a:srcRect t="-746" b="-746"/>
          <a:stretch>
            <a:fillRect/>
          </a:stretch>
        </p:blipFill>
        <p:spPr>
          <a:xfrm>
            <a:off x="304800" y="2590800"/>
            <a:ext cx="6934200" cy="3813543"/>
          </a:xfrm>
        </p:spPr>
      </p:pic>
      <p:pic>
        <p:nvPicPr>
          <p:cNvPr id="5" name="Picture 4" descr="model-x-2-635792133028980426-teslabi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685800"/>
            <a:ext cx="4762500" cy="3576334"/>
          </a:xfrm>
          <a:prstGeom prst="rect">
            <a:avLst/>
          </a:prstGeom>
        </p:spPr>
      </p:pic>
      <p:pic>
        <p:nvPicPr>
          <p:cNvPr id="6" name="Picture 5" descr="model-x-487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350" y="634365"/>
            <a:ext cx="5070650" cy="30994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IoT Platform Example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028700"/>
            <a:ext cx="8194247" cy="582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Waze</a:t>
            </a:r>
            <a:r>
              <a:rPr lang="en-US" dirty="0" smtClean="0"/>
              <a:t> , bey2ollak, crowd sourcing, safety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Mining for Interest: Behavior Beyond Mobility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User’s web access and traffic patterns, applications used represent other dimensions of interest and behavior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Further analysis of network measurements (e.g., 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) can reveal behavioral characteristics in these dimensions</a:t>
            </a:r>
          </a:p>
          <a:p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Netflow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traces are orders of magnitude larger than </a:t>
            </a:r>
            <a:r>
              <a:rPr lang="en-US" sz="2400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 (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WLANs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millions, </a:t>
            </a:r>
            <a:r>
              <a:rPr lang="en-US" sz="2400" i="1" dirty="0" err="1" smtClean="0">
                <a:latin typeface="Times New Roman" pitchFamily="-111" charset="0"/>
                <a:ea typeface="ＭＳ Ｐゴシック" pitchFamily="-111" charset="-128"/>
              </a:rPr>
              <a:t>Netflows</a:t>
            </a:r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: dozens of billions)</a:t>
            </a:r>
          </a:p>
          <a:p>
            <a:r>
              <a:rPr lang="en-US" sz="2400" dirty="0" smtClean="0">
                <a:latin typeface="Times New Roman" pitchFamily="-111" charset="0"/>
                <a:ea typeface="ＭＳ Ｐゴシック" pitchFamily="-111" charset="-128"/>
              </a:rPr>
              <a:t>Challenge: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from ‘</a:t>
            </a:r>
            <a:r>
              <a:rPr lang="en-US" sz="2400" i="1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big data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-111" charset="0"/>
                <a:ea typeface="ＭＳ Ｐゴシック" pitchFamily="-111" charset="-128"/>
              </a:rPr>
              <a:t>’ to information and knowledge</a:t>
            </a:r>
          </a:p>
        </p:txBody>
      </p:sp>
      <p:pic>
        <p:nvPicPr>
          <p:cNvPr id="82948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67200"/>
            <a:ext cx="6934200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143000" y="4876800"/>
            <a:ext cx="6934200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438400" y="5410200"/>
            <a:ext cx="120898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starting Mar 11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5410200"/>
            <a:ext cx="6934200" cy="228600"/>
          </a:xfrm>
          <a:prstGeom prst="rect">
            <a:avLst/>
          </a:prstGeom>
          <a:noFill/>
          <a:ln w="38100">
            <a:solidFill>
              <a:srgbClr val="ED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362200" y="5715000"/>
            <a:ext cx="4810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Table I. Wireless Network Traces (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MobiLib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UF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183" y="1304144"/>
            <a:ext cx="4255880" cy="282335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882" y="4257926"/>
            <a:ext cx="8664481" cy="2179265"/>
          </a:xfrm>
          <a:prstGeom prst="rect">
            <a:avLst/>
          </a:prstGeom>
        </p:spPr>
      </p:pic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457200" y="457200"/>
            <a:ext cx="6470047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DATA COLLECTION </a:t>
            </a:r>
            <a:endParaRPr lang="en-US" sz="2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8"/>
            <a:ext cx="41546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Billions of </a:t>
            </a:r>
            <a:r>
              <a:rPr lang="en-US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netflow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records</a:t>
            </a:r>
          </a:p>
          <a:p>
            <a:pPr lvl="1">
              <a:spcAft>
                <a:spcPts val="1200"/>
              </a:spcAft>
              <a:buFont typeface="Arial"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US" sz="2000" i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3 billion 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for Feb-Apr 2008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DHCP: IP to user assignments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AP logs: Location of access</a:t>
            </a:r>
          </a:p>
          <a:p>
            <a:pPr>
              <a:spcAft>
                <a:spcPts val="1200"/>
              </a:spcAft>
              <a:buFont typeface="Arial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External info: </a:t>
            </a:r>
            <a:b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</a:b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domain resolution/building map</a:t>
            </a:r>
          </a:p>
          <a:p>
            <a:pPr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algn="just">
              <a:spcAft>
                <a:spcPts val="1200"/>
              </a:spcAft>
            </a:pPr>
            <a:endParaRPr lang="en-US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419600" y="1185888"/>
            <a:ext cx="4504764" cy="1582712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7500" y="6261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3162300" y="46275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992618" y="4614887"/>
            <a:ext cx="1295400" cy="1758803"/>
          </a:xfrm>
          <a:prstGeom prst="roundRect">
            <a:avLst/>
          </a:prstGeom>
          <a:solidFill>
            <a:schemeClr val="accent4">
              <a:lumMod val="20000"/>
              <a:lumOff val="80000"/>
              <a:alpha val="20000"/>
            </a:schemeClr>
          </a:solidFill>
          <a:ln w="25400">
            <a:solidFill>
              <a:schemeClr val="tx2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ent Arrow 12"/>
          <p:cNvSpPr/>
          <p:nvPr/>
        </p:nvSpPr>
        <p:spPr>
          <a:xfrm flipH="1">
            <a:off x="3028950" y="4289676"/>
            <a:ext cx="3429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14400" y="4127500"/>
            <a:ext cx="2089150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User’s Device MAC 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415018" y="4127500"/>
            <a:ext cx="1738382" cy="463550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E03133"/>
                </a:solidFill>
              </a:rPr>
              <a:t>Web Domain</a:t>
            </a:r>
            <a:endParaRPr lang="en-US" dirty="0">
              <a:solidFill>
                <a:srgbClr val="E03133"/>
              </a:solidFill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6034018" y="4273550"/>
            <a:ext cx="355600" cy="317500"/>
          </a:xfrm>
          <a:prstGeom prst="bentArrow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381000" y="457200"/>
            <a:ext cx="6427601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</a:t>
            </a:r>
            <a:endParaRPr lang="en-US" sz="26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9583" y="1198587"/>
            <a:ext cx="830898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>
              <a:buFont typeface="Arial"/>
              <a:buChar char="•"/>
            </a:pPr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just"/>
            <a:endParaRPr lang="en-US" sz="2800" dirty="0" smtClean="0">
              <a:solidFill>
                <a:srgbClr val="FFFFFF"/>
              </a:solidFill>
              <a:latin typeface="Times New Roman"/>
              <a:cs typeface="Times New Roman"/>
            </a:endParaRPr>
          </a:p>
          <a:p>
            <a:pPr algn="ctr"/>
            <a:r>
              <a:rPr lang="en-US" sz="2400" dirty="0" smtClean="0">
                <a:solidFill>
                  <a:srgbClr val="FFFFFF"/>
                </a:solidFill>
                <a:latin typeface="Times New Roman"/>
                <a:cs typeface="Times New Roman"/>
              </a:rPr>
              <a:t>black to white: values from min to max. </a:t>
            </a:r>
          </a:p>
          <a:p>
            <a:pPr>
              <a:spcAft>
                <a:spcPts val="3000"/>
              </a:spcAft>
              <a:buFont typeface="Arial"/>
              <a:buChar char="•"/>
            </a:pPr>
            <a:endParaRPr lang="en-US" sz="2600" dirty="0" smtClean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7" name="Picture 6" descr=":::Documents:MATLAB:Final Pics:normMar.tif"/>
          <p:cNvPicPr/>
          <p:nvPr/>
        </p:nvPicPr>
        <p:blipFill>
          <a:blip r:embed="rId2"/>
          <a:srcRect l="9142" t="2893" r="8238"/>
          <a:stretch>
            <a:fillRect/>
          </a:stretch>
        </p:blipFill>
        <p:spPr bwMode="auto">
          <a:xfrm>
            <a:off x="259976" y="2310014"/>
            <a:ext cx="8588188" cy="411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521000" y="1109687"/>
            <a:ext cx="8327165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Information Theoretic Co-clustering [1] for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simultaneous </a:t>
            </a:r>
            <a:r>
              <a:rPr lang="en-US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clustering of mobile users and web domains and discovering behavioral groups 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(e.g., Mac users who frequently visit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washingtonpost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 and </a:t>
            </a:r>
            <a:r>
              <a:rPr lang="en-US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cnet</a:t>
            </a:r>
            <a:r>
              <a:rPr lang="en-US" dirty="0" smtClean="0">
                <a:solidFill>
                  <a:srgbClr val="000000"/>
                </a:solidFill>
                <a:latin typeface="Times New Roman"/>
                <a:cs typeface="Times New Roman"/>
              </a:rPr>
              <a:t>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85799" y="3111500"/>
            <a:ext cx="8022771" cy="228600"/>
          </a:xfrm>
          <a:prstGeom prst="rect">
            <a:avLst/>
          </a:prstGeom>
          <a:noFill/>
          <a:ln w="38100" cmpd="sng">
            <a:solidFill>
              <a:srgbClr val="CCFFCC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/>
          <p:nvPr/>
        </p:nvPicPr>
        <p:blipFill>
          <a:blip r:embed="rId3"/>
          <a:srcRect l="11409" t="6424" r="9167" b="9011"/>
          <a:stretch>
            <a:fillRect/>
          </a:stretch>
        </p:blipFill>
        <p:spPr bwMode="auto">
          <a:xfrm>
            <a:off x="272582" y="2354014"/>
            <a:ext cx="8550181" cy="360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521000" y="2366714"/>
            <a:ext cx="57401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Interest (Association) level matrix:  </a:t>
            </a:r>
            <a:b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en-US" sz="2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Shows how different groups of users are interested in different groups of domain.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" y="6519446"/>
            <a:ext cx="76464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Helmy,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Ranka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Somaya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ACM MSWIM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2010,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MSWIM 2011, MSWIM 2012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41"/>
          <p:cNvSpPr>
            <a:spLocks noGrp="1"/>
          </p:cNvSpPr>
          <p:nvPr>
            <p:ph type="body" idx="4294967295"/>
          </p:nvPr>
        </p:nvSpPr>
        <p:spPr>
          <a:xfrm>
            <a:off x="152400" y="457200"/>
            <a:ext cx="6911359" cy="55024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GLOBAL DATA MODELING &amp; ANALYSIS [8]</a:t>
            </a:r>
            <a:endParaRPr lang="en-US" sz="2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70091" y="40685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 rot="16200000">
            <a:off x="3984250" y="2630882"/>
            <a:ext cx="1844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/>
                <a:cs typeface="Times New Roman"/>
              </a:rPr>
              <a:t>behavioral groups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/>
          <p:nvPr/>
        </p:nvPicPr>
        <p:blipFill>
          <a:blip r:embed="rId2"/>
          <a:srcRect l="11409" t="6424" r="9167" b="9011"/>
          <a:stretch>
            <a:fillRect/>
          </a:stretch>
        </p:blipFill>
        <p:spPr bwMode="auto">
          <a:xfrm rot="5400000">
            <a:off x="4741291" y="2140780"/>
            <a:ext cx="4244784" cy="354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6125766" y="1413836"/>
            <a:ext cx="1306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User groups</a:t>
            </a:r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/>
          <a:srcRect l="51992"/>
          <a:stretch>
            <a:fillRect/>
          </a:stretch>
        </p:blipFill>
        <p:spPr>
          <a:xfrm>
            <a:off x="648000" y="1263463"/>
            <a:ext cx="4229960" cy="3949003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532979" y="3628062"/>
            <a:ext cx="8103021" cy="330566"/>
          </a:xfrm>
          <a:prstGeom prst="roundRect">
            <a:avLst/>
          </a:prstGeom>
          <a:solidFill>
            <a:schemeClr val="accent5">
              <a:lumMod val="20000"/>
              <a:lumOff val="80000"/>
              <a:alpha val="10000"/>
            </a:schemeClr>
          </a:solidFill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533699" y="4741939"/>
            <a:ext cx="8102301" cy="479600"/>
          </a:xfrm>
          <a:prstGeom prst="roundRect">
            <a:avLst/>
          </a:prstGeom>
          <a:solidFill>
            <a:srgbClr val="008000">
              <a:alpha val="10000"/>
            </a:srgbClr>
          </a:solidFill>
          <a:ln w="41275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8013465" y="3717759"/>
            <a:ext cx="1614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D0D0D"/>
                </a:solidFill>
                <a:latin typeface="Times New Roman"/>
                <a:cs typeface="Times New Roman"/>
              </a:rPr>
              <a:t>Domain groups</a:t>
            </a:r>
            <a:endParaRPr lang="en-US" dirty="0">
              <a:solidFill>
                <a:srgbClr val="0D0D0D"/>
              </a:solidFill>
            </a:endParaRP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457200" y="6019800"/>
            <a:ext cx="8382000" cy="646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>
                <a:latin typeface="Times New Roman" pitchFamily="18" charset="0"/>
                <a:cs typeface="Times New Roman" pitchFamily="18" charset="0"/>
              </a:rPr>
              <a:t>- Users can be modeled using few (~10) clusters with clearly disjoint and meaningful profiles. This behavior is very stable (with ~90% similarity) from month to month.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TextBox 3"/>
          <p:cNvSpPr txBox="1">
            <a:spLocks noChangeArrowheads="1"/>
          </p:cNvSpPr>
          <p:nvPr/>
        </p:nvSpPr>
        <p:spPr bwMode="auto">
          <a:xfrm>
            <a:off x="228600" y="1295400"/>
            <a:ext cx="3889375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Graph representation of dissimilarity matrix for different buildings using the threshold of 0.06.</a:t>
            </a:r>
          </a:p>
        </p:txBody>
      </p:sp>
      <p:sp>
        <p:nvSpPr>
          <p:cNvPr id="131075" name="Rectangle 4"/>
          <p:cNvSpPr>
            <a:spLocks noChangeArrowheads="1"/>
          </p:cNvSpPr>
          <p:nvPr/>
        </p:nvSpPr>
        <p:spPr bwMode="auto">
          <a:xfrm>
            <a:off x="485775" y="2105025"/>
            <a:ext cx="27003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1800"/>
              </a:spcAft>
              <a:buFont typeface="Arial" pitchFamily="34" charset="0"/>
              <a:buChar char="•"/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1800"/>
              </a:spcAft>
            </a:pPr>
            <a:endParaRPr lang="en-US" sz="21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1076" name="Picture 5"/>
          <p:cNvPicPr>
            <a:picLocks noChangeAspect="1"/>
          </p:cNvPicPr>
          <p:nvPr/>
        </p:nvPicPr>
        <p:blipFill>
          <a:blip r:embed="rId2"/>
          <a:srcRect t="66861" r="50667"/>
          <a:stretch>
            <a:fillRect/>
          </a:stretch>
        </p:blipFill>
        <p:spPr bwMode="auto">
          <a:xfrm>
            <a:off x="838200" y="3048000"/>
            <a:ext cx="2293938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33400" y="6019800"/>
            <a:ext cx="8266393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1800"/>
              </a:spcAft>
              <a:defRPr/>
            </a:pPr>
            <a:r>
              <a:rPr lang="en-US" sz="2400" dirty="0">
                <a:solidFill>
                  <a:srgbClr val="000000"/>
                </a:solidFill>
                <a:effectLst>
                  <a:glow rad="101600">
                    <a:schemeClr val="bg1">
                      <a:alpha val="75000"/>
                    </a:schemeClr>
                  </a:glow>
                </a:effectLst>
                <a:latin typeface="Times New Roman"/>
                <a:ea typeface="+mn-ea"/>
                <a:cs typeface="Times New Roman"/>
              </a:rPr>
              <a:t>Most buildings in the same category form a clique in the graph</a:t>
            </a:r>
            <a:endParaRPr lang="en-US" sz="2400" dirty="0">
              <a:solidFill>
                <a:srgbClr val="000000"/>
              </a:solidFill>
              <a:latin typeface="Times New Roman"/>
              <a:ea typeface="+mn-ea"/>
              <a:cs typeface="Times New Roman"/>
            </a:endParaRPr>
          </a:p>
        </p:txBody>
      </p:sp>
      <p:pic>
        <p:nvPicPr>
          <p:cNvPr id="131078" name="Picture 7" descr="::::Desktop:cg06-edited.tif"/>
          <p:cNvPicPr>
            <a:picLocks noChangeAspect="1" noChangeArrowheads="1"/>
          </p:cNvPicPr>
          <p:nvPr/>
        </p:nvPicPr>
        <p:blipFill>
          <a:blip r:embed="rId3"/>
          <a:srcRect l="256" r="2216"/>
          <a:stretch>
            <a:fillRect/>
          </a:stretch>
        </p:blipFill>
        <p:spPr bwMode="auto">
          <a:xfrm>
            <a:off x="4622800" y="812800"/>
            <a:ext cx="4149725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572000" y="838200"/>
            <a:ext cx="2963862" cy="2017712"/>
          </a:xfrm>
          <a:prstGeom prst="ellipse">
            <a:avLst/>
          </a:prstGeom>
          <a:solidFill>
            <a:srgbClr val="008000">
              <a:alpha val="16078"/>
            </a:srgbClr>
          </a:solidFill>
          <a:ln w="9525">
            <a:solidFill>
              <a:srgbClr val="008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31080" name="TextBox 9"/>
          <p:cNvSpPr txBox="1">
            <a:spLocks noChangeArrowheads="1"/>
          </p:cNvSpPr>
          <p:nvPr/>
        </p:nvSpPr>
        <p:spPr bwMode="auto">
          <a:xfrm>
            <a:off x="228600" y="685800"/>
            <a:ext cx="8388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Location-based Clique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stribution_Fitting_new_all2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397396" y="4342208"/>
            <a:ext cx="4572000" cy="25157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64" y="228600"/>
            <a:ext cx="8954628" cy="1143000"/>
          </a:xfrm>
        </p:spPr>
        <p:txBody>
          <a:bodyPr/>
          <a:lstStyle/>
          <a:p>
            <a:r>
              <a:rPr lang="en-US" dirty="0" smtClean="0"/>
              <a:t>Traffic Modeling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3373189"/>
            <a:ext cx="4725783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b="1" dirty="0" smtClean="0">
                <a:latin typeface="Times New Roman"/>
                <a:cs typeface="Times New Roman"/>
              </a:rPr>
              <a:t>Heavy-tailed</a:t>
            </a:r>
            <a:r>
              <a:rPr lang="en-US" sz="2800" dirty="0" smtClean="0">
                <a:latin typeface="Times New Roman"/>
                <a:cs typeface="Times New Roman"/>
              </a:rPr>
              <a:t> distributions better at modeling empirical values of traffic densities.</a:t>
            </a:r>
          </a:p>
          <a:p>
            <a:pPr marL="285750" indent="-285750">
              <a:buFont typeface="Arial"/>
              <a:buChar char="•"/>
            </a:pPr>
            <a:endParaRPr lang="en-US" sz="2800" dirty="0" smtClean="0">
              <a:latin typeface="Times New Roman"/>
              <a:cs typeface="Times New Roman"/>
            </a:endParaRP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Times New Roman"/>
                <a:cs typeface="Times New Roman"/>
              </a:rPr>
              <a:t>Heavy-tailed distributions combined model more than 85% of all 700+ locations.</a:t>
            </a:r>
            <a:endParaRPr lang="en-US" sz="2800" dirty="0">
              <a:latin typeface="Times New Roman"/>
              <a:cs typeface="Times New Roman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81135"/>
            <a:ext cx="9144000" cy="15799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55131" y="1342064"/>
            <a:ext cx="3027081" cy="267674"/>
          </a:xfrm>
          <a:prstGeom prst="rect">
            <a:avLst/>
          </a:prstGeom>
          <a:noFill/>
          <a:ln w="38100" cmpd="sng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93453" y="1342064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242893" y="1375395"/>
            <a:ext cx="914400" cy="267674"/>
          </a:xfrm>
          <a:prstGeom prst="rect">
            <a:avLst/>
          </a:prstGeom>
          <a:noFill/>
          <a:ln w="38100" cmpd="sng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931653" y="3410356"/>
            <a:ext cx="2212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8000"/>
                </a:solidFill>
              </a:rPr>
              <a:t> Heavy-tailed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77" name="Down Arrow 76"/>
          <p:cNvSpPr/>
          <p:nvPr/>
        </p:nvSpPr>
        <p:spPr>
          <a:xfrm>
            <a:off x="6303502" y="338534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Down Arrow 77"/>
          <p:cNvSpPr/>
          <p:nvPr/>
        </p:nvSpPr>
        <p:spPr>
          <a:xfrm>
            <a:off x="8294481" y="4018997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Down Arrow 78"/>
          <p:cNvSpPr/>
          <p:nvPr/>
        </p:nvSpPr>
        <p:spPr>
          <a:xfrm>
            <a:off x="5595194" y="4028165"/>
            <a:ext cx="484382" cy="852358"/>
          </a:xfrm>
          <a:prstGeom prst="downArrow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6931653" y="3028212"/>
            <a:ext cx="2143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Memory-less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81" name="Down Arrow 80"/>
          <p:cNvSpPr/>
          <p:nvPr/>
        </p:nvSpPr>
        <p:spPr>
          <a:xfrm>
            <a:off x="7016586" y="4461987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Down Arrow 81"/>
          <p:cNvSpPr/>
          <p:nvPr/>
        </p:nvSpPr>
        <p:spPr>
          <a:xfrm>
            <a:off x="7729220" y="4882795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Down Arrow 82"/>
          <p:cNvSpPr/>
          <p:nvPr/>
        </p:nvSpPr>
        <p:spPr>
          <a:xfrm>
            <a:off x="4894571" y="4456616"/>
            <a:ext cx="484382" cy="85235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206031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1" grpId="0" animBg="1"/>
      <p:bldP spid="82" grpId="0" animBg="1"/>
      <p:bldP spid="8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96" y="4800600"/>
            <a:ext cx="8874515" cy="566738"/>
          </a:xfrm>
        </p:spPr>
        <p:txBody>
          <a:bodyPr>
            <a:noAutofit/>
          </a:bodyPr>
          <a:lstStyle/>
          <a:p>
            <a:r>
              <a:rPr lang="en-US" sz="3200" dirty="0"/>
              <a:t>Scaling of stochastic self similar </a:t>
            </a:r>
            <a:r>
              <a:rPr lang="en-US" sz="3200" dirty="0" smtClean="0"/>
              <a:t>traffic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024" y="5367338"/>
            <a:ext cx="8543387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Granularity of traffic is scaled from 1 minute to 10, 100, to 1000 minutes. 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Plots are </a:t>
            </a:r>
            <a:r>
              <a:rPr lang="en-US" sz="2400" b="1" dirty="0"/>
              <a:t>invariant</a:t>
            </a:r>
            <a:r>
              <a:rPr lang="en-US" sz="2400" dirty="0"/>
              <a:t> to the chosen time </a:t>
            </a:r>
            <a:r>
              <a:rPr lang="en-US" sz="2400" dirty="0" smtClean="0"/>
              <a:t>granularity.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47</a:t>
            </a:fld>
            <a:endParaRPr lang="en-US" dirty="0"/>
          </a:p>
        </p:txBody>
      </p:sp>
      <p:pic>
        <p:nvPicPr>
          <p:cNvPr id="9" name="Picture 8" descr="sydney-all-n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62" y="423586"/>
            <a:ext cx="8229600" cy="4427099"/>
          </a:xfrm>
          <a:prstGeom prst="rect">
            <a:avLst/>
          </a:prstGeom>
        </p:spPr>
      </p:pic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53924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3" y="555664"/>
            <a:ext cx="8910918" cy="3657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026" y="4443317"/>
            <a:ext cx="8892974" cy="566738"/>
          </a:xfrm>
        </p:spPr>
        <p:txBody>
          <a:bodyPr>
            <a:noAutofit/>
          </a:bodyPr>
          <a:lstStyle/>
          <a:p>
            <a:r>
              <a:rPr lang="en-US" sz="3200" dirty="0" smtClean="0"/>
              <a:t>Percentage locations with Self-similar traffic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1561" y="5053322"/>
            <a:ext cx="8384082" cy="804862"/>
          </a:xfrm>
        </p:spPr>
        <p:txBody>
          <a:bodyPr>
            <a:no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Shows the distribution of seven estimators of Hurst parameter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Value ranges from 0.5 – 0.9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9C719-480F-CC40-B7BA-7C00D711E88F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51026" y="1707309"/>
            <a:ext cx="324858" cy="398743"/>
          </a:xfrm>
          <a:prstGeom prst="ellipse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683408" y="1707309"/>
            <a:ext cx="324858" cy="398743"/>
          </a:xfrm>
          <a:prstGeom prst="ellipse">
            <a:avLst/>
          </a:prstGeom>
          <a:noFill/>
          <a:ln w="28575" cmpd="sng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="" xmlns:mv="urn:schemas-microsoft-com:mac:vml" xmlns:mc="http://schemas.openxmlformats.org/markup-compatibility/2006" val="118081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2400" y="1335088"/>
            <a:ext cx="5121275" cy="5402262"/>
            <a:chOff x="96" y="841"/>
            <a:chExt cx="3226" cy="3403"/>
          </a:xfrm>
        </p:grpSpPr>
        <p:pic>
          <p:nvPicPr>
            <p:cNvPr id="94451" name="Picture 3" descr="j008449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4" y="2064"/>
              <a:ext cx="1424" cy="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2" name="Picture 4" descr="j033645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44" y="3168"/>
              <a:ext cx="1151" cy="6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4453" name="Picture 5" descr="j018633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2" y="841"/>
              <a:ext cx="1344" cy="8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4454" name="Text Box 6"/>
            <p:cNvSpPr txBox="1">
              <a:spLocks noChangeArrowheads="1"/>
            </p:cNvSpPr>
            <p:nvPr/>
          </p:nvSpPr>
          <p:spPr bwMode="auto">
            <a:xfrm>
              <a:off x="96" y="4032"/>
              <a:ext cx="322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Real world group experiments (structural health monitoring)</a:t>
              </a:r>
            </a:p>
          </p:txBody>
        </p:sp>
      </p:grpSp>
      <p:pic>
        <p:nvPicPr>
          <p:cNvPr id="94225" name="Picture 7" descr="MCj0233582000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53275" y="2514600"/>
            <a:ext cx="13017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26" name="Picture 8" descr="MCj0398153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1447800"/>
            <a:ext cx="13716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762000" y="3124200"/>
            <a:ext cx="1395413" cy="1330325"/>
            <a:chOff x="2637" y="2880"/>
            <a:chExt cx="914" cy="882"/>
          </a:xfrm>
        </p:grpSpPr>
        <p:grpSp>
          <p:nvGrpSpPr>
            <p:cNvPr id="94411" name="Group 12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444" name="Group 13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3" name="Object 1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3" name="Image" r:id="rId9" imgW="2488889" imgH="1574048" progId="">
                    <p:embed/>
                  </p:oleObj>
                </a:graphicData>
              </a:graphic>
            </p:graphicFrame>
            <p:grpSp>
              <p:nvGrpSpPr>
                <p:cNvPr id="94446" name="Group 15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7" name="Freeform 16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8" name="Freeform 17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9" name="Freeform 18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50" name="Freeform 19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45" name="Text Box 20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2" name="Group 21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437" name="Group 22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2" name="Object 1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2" name="Image" r:id="rId10" imgW="2488889" imgH="1574048" progId="">
                    <p:embed/>
                  </p:oleObj>
                </a:graphicData>
              </a:graphic>
            </p:graphicFrame>
            <p:grpSp>
              <p:nvGrpSpPr>
                <p:cNvPr id="94439" name="Group 24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40" name="Freeform 25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1" name="Freeform 26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2" name="Freeform 27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43" name="Freeform 28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8" name="Text Box 29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3" name="Group 30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430" name="Group 31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1" name="Object 1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1" name="Image" r:id="rId11" imgW="2488889" imgH="1574048" progId="">
                    <p:embed/>
                  </p:oleObj>
                </a:graphicData>
              </a:graphic>
            </p:graphicFrame>
            <p:grpSp>
              <p:nvGrpSpPr>
                <p:cNvPr id="94432" name="Group 33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33" name="Freeform 34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4" name="Freeform 35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5" name="Freeform 36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36" name="Freeform 37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31" name="Text Box 38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4" name="Group 39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423" name="Group 40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20" name="Object 1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20" name="Image" r:id="rId12" imgW="2488889" imgH="1574048" progId="">
                    <p:embed/>
                  </p:oleObj>
                </a:graphicData>
              </a:graphic>
            </p:graphicFrame>
            <p:grpSp>
              <p:nvGrpSpPr>
                <p:cNvPr id="94425" name="Group 42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26" name="Freeform 43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7" name="Freeform 44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8" name="Freeform 45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9" name="Freeform 46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24" name="Text Box 47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415" name="Group 48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416" name="Group 4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9" name="Object 11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9" name="Image" r:id="rId13" imgW="2488889" imgH="1574048" progId="">
                    <p:embed/>
                  </p:oleObj>
                </a:graphicData>
              </a:graphic>
            </p:graphicFrame>
            <p:grpSp>
              <p:nvGrpSpPr>
                <p:cNvPr id="94418" name="Group 5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19" name="Freeform 5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0" name="Freeform 5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1" name="Freeform 5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22" name="Freeform 5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17" name="Text Box 56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19" name="Group 57"/>
          <p:cNvGrpSpPr>
            <a:grpSpLocks/>
          </p:cNvGrpSpPr>
          <p:nvPr/>
        </p:nvGrpSpPr>
        <p:grpSpPr bwMode="auto">
          <a:xfrm>
            <a:off x="228600" y="5486400"/>
            <a:ext cx="1882775" cy="771525"/>
            <a:chOff x="144" y="3456"/>
            <a:chExt cx="1186" cy="486"/>
          </a:xfrm>
        </p:grpSpPr>
        <p:grpSp>
          <p:nvGrpSpPr>
            <p:cNvPr id="94379" name="Group 58"/>
            <p:cNvGrpSpPr>
              <a:grpSpLocks/>
            </p:cNvGrpSpPr>
            <p:nvPr/>
          </p:nvGrpSpPr>
          <p:grpSpPr bwMode="auto">
            <a:xfrm>
              <a:off x="528" y="3456"/>
              <a:ext cx="325" cy="295"/>
              <a:chOff x="2637" y="3216"/>
              <a:chExt cx="338" cy="310"/>
            </a:xfrm>
          </p:grpSpPr>
          <p:grpSp>
            <p:nvGrpSpPr>
              <p:cNvPr id="94404" name="Group 59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8" name="Object 10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8" name="Image" r:id="rId14" imgW="2488889" imgH="1574048" progId="">
                    <p:embed/>
                  </p:oleObj>
                </a:graphicData>
              </a:graphic>
            </p:graphicFrame>
            <p:grpSp>
              <p:nvGrpSpPr>
                <p:cNvPr id="94406" name="Group 61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7" name="Freeform 62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8" name="Freeform 63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9" name="Freeform 64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10" name="Freeform 65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405" name="Text Box 66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0" name="Group 67"/>
            <p:cNvGrpSpPr>
              <a:grpSpLocks/>
            </p:cNvGrpSpPr>
            <p:nvPr/>
          </p:nvGrpSpPr>
          <p:grpSpPr bwMode="auto">
            <a:xfrm>
              <a:off x="144" y="3648"/>
              <a:ext cx="324" cy="291"/>
              <a:chOff x="2638" y="3216"/>
              <a:chExt cx="337" cy="306"/>
            </a:xfrm>
          </p:grpSpPr>
          <p:grpSp>
            <p:nvGrpSpPr>
              <p:cNvPr id="94397" name="Group 6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7" name="Object 9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7" name="Image" r:id="rId15" imgW="2488889" imgH="1574048" progId="">
                    <p:embed/>
                  </p:oleObj>
                </a:graphicData>
              </a:graphic>
            </p:graphicFrame>
            <p:grpSp>
              <p:nvGrpSpPr>
                <p:cNvPr id="94399" name="Group 7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400" name="Freeform 7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1" name="Freeform 7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2" name="Freeform 7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403" name="Freeform 7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8" name="Text Box 75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1" name="Group 76"/>
            <p:cNvGrpSpPr>
              <a:grpSpLocks/>
            </p:cNvGrpSpPr>
            <p:nvPr/>
          </p:nvGrpSpPr>
          <p:grpSpPr bwMode="auto">
            <a:xfrm>
              <a:off x="768" y="3648"/>
              <a:ext cx="325" cy="294"/>
              <a:chOff x="2637" y="3216"/>
              <a:chExt cx="338" cy="309"/>
            </a:xfrm>
          </p:grpSpPr>
          <p:grpSp>
            <p:nvGrpSpPr>
              <p:cNvPr id="94390" name="Group 7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6" name="Object 8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6" name="Image" r:id="rId16" imgW="2488889" imgH="1574048" progId="">
                    <p:embed/>
                  </p:oleObj>
                </a:graphicData>
              </a:graphic>
            </p:graphicFrame>
            <p:grpSp>
              <p:nvGrpSpPr>
                <p:cNvPr id="94392" name="Group 7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93" name="Freeform 8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4" name="Freeform 8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5" name="Freeform 8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96" name="Freeform 8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91" name="Text Box 84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82" name="Group 85"/>
            <p:cNvGrpSpPr>
              <a:grpSpLocks/>
            </p:cNvGrpSpPr>
            <p:nvPr/>
          </p:nvGrpSpPr>
          <p:grpSpPr bwMode="auto">
            <a:xfrm>
              <a:off x="1008" y="3456"/>
              <a:ext cx="322" cy="291"/>
              <a:chOff x="2640" y="3216"/>
              <a:chExt cx="335" cy="306"/>
            </a:xfrm>
          </p:grpSpPr>
          <p:grpSp>
            <p:nvGrpSpPr>
              <p:cNvPr id="94383" name="Group 8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5" name="Object 7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5" name="Image" r:id="rId17" imgW="2488889" imgH="1574048" progId="">
                    <p:embed/>
                  </p:oleObj>
                </a:graphicData>
              </a:graphic>
            </p:graphicFrame>
            <p:grpSp>
              <p:nvGrpSpPr>
                <p:cNvPr id="94385" name="Group 8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86" name="Freeform 8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7" name="Freeform 9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8" name="Freeform 9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89" name="Freeform 9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84" name="Text Box 93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08" name="Group 94"/>
          <p:cNvGrpSpPr>
            <a:grpSpLocks/>
          </p:cNvGrpSpPr>
          <p:nvPr/>
        </p:nvGrpSpPr>
        <p:grpSpPr bwMode="auto">
          <a:xfrm rot="-9448096">
            <a:off x="2273300" y="3867150"/>
            <a:ext cx="493713" cy="730250"/>
            <a:chOff x="4896" y="240"/>
            <a:chExt cx="324" cy="280"/>
          </a:xfrm>
        </p:grpSpPr>
        <p:grpSp>
          <p:nvGrpSpPr>
            <p:cNvPr id="94366" name="Group 95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76" name="Arc 96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7" name="Arc 97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8" name="Arc 98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67" name="Group 99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68" name="Group 100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73" name="Arc 101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4" name="Arc 102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75" name="Arc 103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69" name="Arc 104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0" name="Arc 105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1" name="Arc 106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72" name="Arc 107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0" name="Group 108"/>
          <p:cNvGrpSpPr>
            <a:grpSpLocks/>
          </p:cNvGrpSpPr>
          <p:nvPr/>
        </p:nvGrpSpPr>
        <p:grpSpPr bwMode="auto">
          <a:xfrm rot="10800000">
            <a:off x="2133600" y="5486400"/>
            <a:ext cx="534988" cy="730250"/>
            <a:chOff x="4896" y="240"/>
            <a:chExt cx="324" cy="280"/>
          </a:xfrm>
        </p:grpSpPr>
        <p:grpSp>
          <p:nvGrpSpPr>
            <p:cNvPr id="94353" name="Group 109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63" name="Arc 110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4" name="Arc 111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65" name="Arc 112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54" name="Group 113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55" name="Group 114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60" name="Arc 115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1" name="Arc 116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62" name="Arc 117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56" name="Arc 118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7" name="Arc 119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8" name="Arc 120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9" name="Arc 121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4" name="Group 122"/>
          <p:cNvGrpSpPr>
            <a:grpSpLocks/>
          </p:cNvGrpSpPr>
          <p:nvPr/>
        </p:nvGrpSpPr>
        <p:grpSpPr bwMode="auto">
          <a:xfrm rot="-9804026">
            <a:off x="2209800" y="1752600"/>
            <a:ext cx="611188" cy="730250"/>
            <a:chOff x="4896" y="240"/>
            <a:chExt cx="324" cy="280"/>
          </a:xfrm>
        </p:grpSpPr>
        <p:grpSp>
          <p:nvGrpSpPr>
            <p:cNvPr id="94340" name="Group 123"/>
            <p:cNvGrpSpPr>
              <a:grpSpLocks/>
            </p:cNvGrpSpPr>
            <p:nvPr/>
          </p:nvGrpSpPr>
          <p:grpSpPr bwMode="auto">
            <a:xfrm rot="-664974">
              <a:off x="5060" y="240"/>
              <a:ext cx="160" cy="280"/>
              <a:chOff x="1206" y="2505"/>
              <a:chExt cx="342" cy="674"/>
            </a:xfrm>
          </p:grpSpPr>
          <p:sp>
            <p:nvSpPr>
              <p:cNvPr id="94350" name="Arc 124"/>
              <p:cNvSpPr>
                <a:spLocks/>
              </p:cNvSpPr>
              <p:nvPr/>
            </p:nvSpPr>
            <p:spPr bwMode="auto">
              <a:xfrm>
                <a:off x="1338" y="2505"/>
                <a:ext cx="210" cy="674"/>
              </a:xfrm>
              <a:custGeom>
                <a:avLst/>
                <a:gdLst>
                  <a:gd name="T0" fmla="*/ 0 w 21600"/>
                  <a:gd name="T1" fmla="*/ 0 h 42037"/>
                  <a:gd name="T2" fmla="*/ 0 w 21600"/>
                  <a:gd name="T3" fmla="*/ 0 h 42037"/>
                  <a:gd name="T4" fmla="*/ 0 w 21600"/>
                  <a:gd name="T5" fmla="*/ 0 h 420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37"/>
                  <a:gd name="T11" fmla="*/ 21600 w 21600"/>
                  <a:gd name="T12" fmla="*/ 42037 h 420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37" fill="none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</a:path>
                  <a:path w="21600" h="42037" stroke="0" extrusionOk="0">
                    <a:moveTo>
                      <a:pt x="4200" y="0"/>
                    </a:moveTo>
                    <a:cubicBezTo>
                      <a:pt x="14313" y="2005"/>
                      <a:pt x="21600" y="10878"/>
                      <a:pt x="21600" y="21188"/>
                    </a:cubicBezTo>
                    <a:cubicBezTo>
                      <a:pt x="21600" y="30943"/>
                      <a:pt x="15061" y="39487"/>
                      <a:pt x="5645" y="42037"/>
                    </a:cubicBezTo>
                    <a:lnTo>
                      <a:pt x="0" y="21188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1" name="Arc 125"/>
              <p:cNvSpPr>
                <a:spLocks/>
              </p:cNvSpPr>
              <p:nvPr/>
            </p:nvSpPr>
            <p:spPr bwMode="auto">
              <a:xfrm>
                <a:off x="1278" y="2548"/>
                <a:ext cx="182" cy="580"/>
              </a:xfrm>
              <a:custGeom>
                <a:avLst/>
                <a:gdLst>
                  <a:gd name="T0" fmla="*/ 0 w 21600"/>
                  <a:gd name="T1" fmla="*/ 0 h 42020"/>
                  <a:gd name="T2" fmla="*/ 0 w 21600"/>
                  <a:gd name="T3" fmla="*/ 0 h 42020"/>
                  <a:gd name="T4" fmla="*/ 0 w 21600"/>
                  <a:gd name="T5" fmla="*/ 0 h 4202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20"/>
                  <a:gd name="T11" fmla="*/ 21600 w 21600"/>
                  <a:gd name="T12" fmla="*/ 42020 h 420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20" fill="none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</a:path>
                  <a:path w="21600" h="42020" stroke="0" extrusionOk="0">
                    <a:moveTo>
                      <a:pt x="4257" y="-1"/>
                    </a:moveTo>
                    <a:cubicBezTo>
                      <a:pt x="14343" y="2027"/>
                      <a:pt x="21600" y="10887"/>
                      <a:pt x="21600" y="21176"/>
                    </a:cubicBezTo>
                    <a:cubicBezTo>
                      <a:pt x="21600" y="30923"/>
                      <a:pt x="15071" y="39463"/>
                      <a:pt x="5664" y="42019"/>
                    </a:cubicBezTo>
                    <a:lnTo>
                      <a:pt x="0" y="21176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52" name="Arc 126"/>
              <p:cNvSpPr>
                <a:spLocks/>
              </p:cNvSpPr>
              <p:nvPr/>
            </p:nvSpPr>
            <p:spPr bwMode="auto">
              <a:xfrm>
                <a:off x="1206" y="2599"/>
                <a:ext cx="169" cy="490"/>
              </a:xfrm>
              <a:custGeom>
                <a:avLst/>
                <a:gdLst>
                  <a:gd name="T0" fmla="*/ 0 w 21600"/>
                  <a:gd name="T1" fmla="*/ 0 h 42041"/>
                  <a:gd name="T2" fmla="*/ 0 w 21600"/>
                  <a:gd name="T3" fmla="*/ 0 h 42041"/>
                  <a:gd name="T4" fmla="*/ 0 w 21600"/>
                  <a:gd name="T5" fmla="*/ 0 h 42041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41"/>
                  <a:gd name="T11" fmla="*/ 21600 w 21600"/>
                  <a:gd name="T12" fmla="*/ 42041 h 4204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41" fill="none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</a:path>
                  <a:path w="21600" h="42041" stroke="0" extrusionOk="0">
                    <a:moveTo>
                      <a:pt x="4192" y="-1"/>
                    </a:moveTo>
                    <a:cubicBezTo>
                      <a:pt x="14309" y="2001"/>
                      <a:pt x="21600" y="10875"/>
                      <a:pt x="21600" y="21189"/>
                    </a:cubicBezTo>
                    <a:cubicBezTo>
                      <a:pt x="21600" y="30948"/>
                      <a:pt x="15056" y="39495"/>
                      <a:pt x="5635" y="42041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341" name="Group 127"/>
            <p:cNvGrpSpPr>
              <a:grpSpLocks/>
            </p:cNvGrpSpPr>
            <p:nvPr/>
          </p:nvGrpSpPr>
          <p:grpSpPr bwMode="auto">
            <a:xfrm>
              <a:off x="4896" y="315"/>
              <a:ext cx="210" cy="185"/>
              <a:chOff x="4896" y="315"/>
              <a:chExt cx="210" cy="185"/>
            </a:xfrm>
          </p:grpSpPr>
          <p:grpSp>
            <p:nvGrpSpPr>
              <p:cNvPr id="94342" name="Group 128"/>
              <p:cNvGrpSpPr>
                <a:grpSpLocks/>
              </p:cNvGrpSpPr>
              <p:nvPr/>
            </p:nvGrpSpPr>
            <p:grpSpPr bwMode="auto">
              <a:xfrm rot="-664974">
                <a:off x="4970" y="315"/>
                <a:ext cx="136" cy="185"/>
                <a:chOff x="1010" y="2633"/>
                <a:chExt cx="288" cy="447"/>
              </a:xfrm>
            </p:grpSpPr>
            <p:sp>
              <p:nvSpPr>
                <p:cNvPr id="94347" name="Arc 129"/>
                <p:cNvSpPr>
                  <a:spLocks/>
                </p:cNvSpPr>
                <p:nvPr/>
              </p:nvSpPr>
              <p:spPr bwMode="auto">
                <a:xfrm>
                  <a:off x="1121" y="2633"/>
                  <a:ext cx="177" cy="447"/>
                </a:xfrm>
                <a:custGeom>
                  <a:avLst/>
                  <a:gdLst>
                    <a:gd name="T0" fmla="*/ 0 w 21600"/>
                    <a:gd name="T1" fmla="*/ 0 h 42071"/>
                    <a:gd name="T2" fmla="*/ 0 w 21600"/>
                    <a:gd name="T3" fmla="*/ 0 h 42071"/>
                    <a:gd name="T4" fmla="*/ 0 w 21600"/>
                    <a:gd name="T5" fmla="*/ 0 h 4207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71"/>
                    <a:gd name="T11" fmla="*/ 21600 w 21600"/>
                    <a:gd name="T12" fmla="*/ 42071 h 4207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71" fill="none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</a:path>
                    <a:path w="21600" h="42071" stroke="0" extrusionOk="0">
                      <a:moveTo>
                        <a:pt x="4117" y="0"/>
                      </a:moveTo>
                      <a:cubicBezTo>
                        <a:pt x="14269" y="1971"/>
                        <a:pt x="21600" y="10862"/>
                        <a:pt x="21600" y="21204"/>
                      </a:cubicBezTo>
                      <a:cubicBezTo>
                        <a:pt x="21600" y="30983"/>
                        <a:pt x="15028" y="39543"/>
                        <a:pt x="5580" y="42070"/>
                      </a:cubicBezTo>
                      <a:lnTo>
                        <a:pt x="0" y="21204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8" name="Arc 130"/>
                <p:cNvSpPr>
                  <a:spLocks/>
                </p:cNvSpPr>
                <p:nvPr/>
              </p:nvSpPr>
              <p:spPr bwMode="auto">
                <a:xfrm>
                  <a:off x="1071" y="2661"/>
                  <a:ext cx="153" cy="385"/>
                </a:xfrm>
                <a:custGeom>
                  <a:avLst/>
                  <a:gdLst>
                    <a:gd name="T0" fmla="*/ 0 w 21600"/>
                    <a:gd name="T1" fmla="*/ 0 h 42110"/>
                    <a:gd name="T2" fmla="*/ 0 w 21600"/>
                    <a:gd name="T3" fmla="*/ 0 h 42110"/>
                    <a:gd name="T4" fmla="*/ 0 w 21600"/>
                    <a:gd name="T5" fmla="*/ 0 h 4211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10"/>
                    <a:gd name="T11" fmla="*/ 21600 w 21600"/>
                    <a:gd name="T12" fmla="*/ 42110 h 4211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10" fill="none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</a:path>
                    <a:path w="21600" h="42110" stroke="0" extrusionOk="0">
                      <a:moveTo>
                        <a:pt x="4052" y="-1"/>
                      </a:moveTo>
                      <a:cubicBezTo>
                        <a:pt x="14234" y="1944"/>
                        <a:pt x="21600" y="10849"/>
                        <a:pt x="21600" y="21216"/>
                      </a:cubicBezTo>
                      <a:cubicBezTo>
                        <a:pt x="21600" y="31035"/>
                        <a:pt x="14976" y="39619"/>
                        <a:pt x="5477" y="42109"/>
                      </a:cubicBezTo>
                      <a:lnTo>
                        <a:pt x="0" y="2121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349" name="Arc 131"/>
                <p:cNvSpPr>
                  <a:spLocks/>
                </p:cNvSpPr>
                <p:nvPr/>
              </p:nvSpPr>
              <p:spPr bwMode="auto">
                <a:xfrm>
                  <a:off x="1010" y="2696"/>
                  <a:ext cx="143" cy="324"/>
                </a:xfrm>
                <a:custGeom>
                  <a:avLst/>
                  <a:gdLst>
                    <a:gd name="T0" fmla="*/ 0 w 21600"/>
                    <a:gd name="T1" fmla="*/ 0 h 42053"/>
                    <a:gd name="T2" fmla="*/ 0 w 21600"/>
                    <a:gd name="T3" fmla="*/ 0 h 42053"/>
                    <a:gd name="T4" fmla="*/ 0 w 21600"/>
                    <a:gd name="T5" fmla="*/ 0 h 4205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53"/>
                    <a:gd name="T11" fmla="*/ 21600 w 21600"/>
                    <a:gd name="T12" fmla="*/ 42053 h 4205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53" fill="none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</a:path>
                    <a:path w="21600" h="42053" stroke="0" extrusionOk="0">
                      <a:moveTo>
                        <a:pt x="4177" y="-1"/>
                      </a:moveTo>
                      <a:cubicBezTo>
                        <a:pt x="14301" y="1995"/>
                        <a:pt x="21600" y="10873"/>
                        <a:pt x="21600" y="21192"/>
                      </a:cubicBezTo>
                      <a:cubicBezTo>
                        <a:pt x="21600" y="30963"/>
                        <a:pt x="15039" y="39518"/>
                        <a:pt x="5601" y="42052"/>
                      </a:cubicBezTo>
                      <a:lnTo>
                        <a:pt x="0" y="21192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4343" name="Arc 132"/>
              <p:cNvSpPr>
                <a:spLocks/>
              </p:cNvSpPr>
              <p:nvPr/>
            </p:nvSpPr>
            <p:spPr bwMode="auto">
              <a:xfrm rot="-664974">
                <a:off x="4949" y="363"/>
                <a:ext cx="60" cy="118"/>
              </a:xfrm>
              <a:custGeom>
                <a:avLst/>
                <a:gdLst>
                  <a:gd name="T0" fmla="*/ 0 w 21600"/>
                  <a:gd name="T1" fmla="*/ 0 h 42090"/>
                  <a:gd name="T2" fmla="*/ 0 w 21600"/>
                  <a:gd name="T3" fmla="*/ 0 h 42090"/>
                  <a:gd name="T4" fmla="*/ 0 w 21600"/>
                  <a:gd name="T5" fmla="*/ 0 h 4209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90"/>
                  <a:gd name="T11" fmla="*/ 21600 w 21600"/>
                  <a:gd name="T12" fmla="*/ 42090 h 4209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90" fill="none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</a:path>
                  <a:path w="21600" h="42090" stroke="0" extrusionOk="0">
                    <a:moveTo>
                      <a:pt x="4152" y="0"/>
                    </a:moveTo>
                    <a:cubicBezTo>
                      <a:pt x="14288" y="1985"/>
                      <a:pt x="21600" y="10868"/>
                      <a:pt x="21600" y="21197"/>
                    </a:cubicBezTo>
                    <a:cubicBezTo>
                      <a:pt x="21600" y="31015"/>
                      <a:pt x="14977" y="39599"/>
                      <a:pt x="5480" y="42090"/>
                    </a:cubicBezTo>
                    <a:lnTo>
                      <a:pt x="0" y="21197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4" name="Arc 133"/>
              <p:cNvSpPr>
                <a:spLocks/>
              </p:cNvSpPr>
              <p:nvPr/>
            </p:nvSpPr>
            <p:spPr bwMode="auto">
              <a:xfrm rot="-664974">
                <a:off x="4924" y="377"/>
                <a:ext cx="53" cy="101"/>
              </a:xfrm>
              <a:custGeom>
                <a:avLst/>
                <a:gdLst>
                  <a:gd name="T0" fmla="*/ 0 w 21600"/>
                  <a:gd name="T1" fmla="*/ 0 h 42137"/>
                  <a:gd name="T2" fmla="*/ 0 w 21600"/>
                  <a:gd name="T3" fmla="*/ 0 h 42137"/>
                  <a:gd name="T4" fmla="*/ 0 w 21600"/>
                  <a:gd name="T5" fmla="*/ 0 h 4213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137"/>
                  <a:gd name="T11" fmla="*/ 21600 w 21600"/>
                  <a:gd name="T12" fmla="*/ 42137 h 4213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137" fill="none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</a:path>
                  <a:path w="21600" h="42137" stroke="0" extrusionOk="0">
                    <a:moveTo>
                      <a:pt x="4033" y="-1"/>
                    </a:moveTo>
                    <a:cubicBezTo>
                      <a:pt x="14224" y="1936"/>
                      <a:pt x="21600" y="10845"/>
                      <a:pt x="21600" y="21220"/>
                    </a:cubicBezTo>
                    <a:cubicBezTo>
                      <a:pt x="21600" y="31074"/>
                      <a:pt x="14930" y="39679"/>
                      <a:pt x="5387" y="42137"/>
                    </a:cubicBezTo>
                    <a:lnTo>
                      <a:pt x="0" y="21220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5" name="Arc 134"/>
              <p:cNvSpPr>
                <a:spLocks/>
              </p:cNvSpPr>
              <p:nvPr/>
            </p:nvSpPr>
            <p:spPr bwMode="auto">
              <a:xfrm rot="-664974">
                <a:off x="4904" y="396"/>
                <a:ext cx="45" cy="78"/>
              </a:xfrm>
              <a:custGeom>
                <a:avLst/>
                <a:gdLst>
                  <a:gd name="T0" fmla="*/ 0 w 21600"/>
                  <a:gd name="T1" fmla="*/ 0 h 42064"/>
                  <a:gd name="T2" fmla="*/ 0 w 21600"/>
                  <a:gd name="T3" fmla="*/ 0 h 42064"/>
                  <a:gd name="T4" fmla="*/ 0 w 21600"/>
                  <a:gd name="T5" fmla="*/ 0 h 42064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64"/>
                  <a:gd name="T11" fmla="*/ 21600 w 21600"/>
                  <a:gd name="T12" fmla="*/ 42064 h 420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64" fill="none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</a:path>
                  <a:path w="21600" h="42064" stroke="0" extrusionOk="0">
                    <a:moveTo>
                      <a:pt x="4193" y="0"/>
                    </a:moveTo>
                    <a:cubicBezTo>
                      <a:pt x="14310" y="2002"/>
                      <a:pt x="21600" y="10876"/>
                      <a:pt x="21600" y="21189"/>
                    </a:cubicBezTo>
                    <a:cubicBezTo>
                      <a:pt x="21600" y="30980"/>
                      <a:pt x="15013" y="39547"/>
                      <a:pt x="5550" y="42063"/>
                    </a:cubicBezTo>
                    <a:lnTo>
                      <a:pt x="0" y="2118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346" name="Arc 135"/>
              <p:cNvSpPr>
                <a:spLocks/>
              </p:cNvSpPr>
              <p:nvPr/>
            </p:nvSpPr>
            <p:spPr bwMode="auto">
              <a:xfrm rot="-664974">
                <a:off x="4896" y="411"/>
                <a:ext cx="27" cy="58"/>
              </a:xfrm>
              <a:custGeom>
                <a:avLst/>
                <a:gdLst>
                  <a:gd name="T0" fmla="*/ 0 w 21600"/>
                  <a:gd name="T1" fmla="*/ 0 h 42089"/>
                  <a:gd name="T2" fmla="*/ 0 w 21600"/>
                  <a:gd name="T3" fmla="*/ 0 h 42089"/>
                  <a:gd name="T4" fmla="*/ 0 w 21600"/>
                  <a:gd name="T5" fmla="*/ 0 h 42089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2089"/>
                  <a:gd name="T11" fmla="*/ 21600 w 21600"/>
                  <a:gd name="T12" fmla="*/ 42089 h 420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2089" fill="none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</a:path>
                  <a:path w="21600" h="42089" stroke="0" extrusionOk="0">
                    <a:moveTo>
                      <a:pt x="4039" y="0"/>
                    </a:moveTo>
                    <a:cubicBezTo>
                      <a:pt x="14228" y="1940"/>
                      <a:pt x="21600" y="10847"/>
                      <a:pt x="21600" y="21219"/>
                    </a:cubicBezTo>
                    <a:cubicBezTo>
                      <a:pt x="21600" y="31003"/>
                      <a:pt x="15022" y="39566"/>
                      <a:pt x="5568" y="42089"/>
                    </a:cubicBezTo>
                    <a:lnTo>
                      <a:pt x="0" y="21219"/>
                    </a:lnTo>
                    <a:close/>
                  </a:path>
                </a:pathLst>
              </a:custGeom>
              <a:noFill/>
              <a:ln w="7938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39" name="Group 136"/>
          <p:cNvGrpSpPr>
            <a:grpSpLocks/>
          </p:cNvGrpSpPr>
          <p:nvPr/>
        </p:nvGrpSpPr>
        <p:grpSpPr bwMode="auto">
          <a:xfrm>
            <a:off x="762000" y="1371600"/>
            <a:ext cx="1395413" cy="1330325"/>
            <a:chOff x="2637" y="2880"/>
            <a:chExt cx="914" cy="882"/>
          </a:xfrm>
        </p:grpSpPr>
        <p:grpSp>
          <p:nvGrpSpPr>
            <p:cNvPr id="94300" name="Group 137"/>
            <p:cNvGrpSpPr>
              <a:grpSpLocks/>
            </p:cNvGrpSpPr>
            <p:nvPr/>
          </p:nvGrpSpPr>
          <p:grpSpPr bwMode="auto">
            <a:xfrm>
              <a:off x="2637" y="3216"/>
              <a:ext cx="338" cy="310"/>
              <a:chOff x="2637" y="3216"/>
              <a:chExt cx="338" cy="310"/>
            </a:xfrm>
          </p:grpSpPr>
          <p:grpSp>
            <p:nvGrpSpPr>
              <p:cNvPr id="94333" name="Group 138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4" name="Object 6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4" name="Image" r:id="rId18" imgW="2488889" imgH="1574048" progId="">
                    <p:embed/>
                  </p:oleObj>
                </a:graphicData>
              </a:graphic>
            </p:graphicFrame>
            <p:grpSp>
              <p:nvGrpSpPr>
                <p:cNvPr id="94335" name="Group 140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36" name="Freeform 141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7" name="Freeform 142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8" name="Freeform 143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9" name="Freeform 144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34" name="Text Box 145"/>
              <p:cNvSpPr txBox="1">
                <a:spLocks noChangeArrowheads="1"/>
              </p:cNvSpPr>
              <p:nvPr/>
            </p:nvSpPr>
            <p:spPr bwMode="auto">
              <a:xfrm>
                <a:off x="2637" y="3364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1" name="Group 146"/>
            <p:cNvGrpSpPr>
              <a:grpSpLocks/>
            </p:cNvGrpSpPr>
            <p:nvPr/>
          </p:nvGrpSpPr>
          <p:grpSpPr bwMode="auto">
            <a:xfrm>
              <a:off x="2878" y="3456"/>
              <a:ext cx="337" cy="306"/>
              <a:chOff x="2638" y="3216"/>
              <a:chExt cx="337" cy="306"/>
            </a:xfrm>
          </p:grpSpPr>
          <p:grpSp>
            <p:nvGrpSpPr>
              <p:cNvPr id="94326" name="Group 147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3" name="Object 5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3" name="Image" r:id="rId19" imgW="2488889" imgH="1574048" progId="">
                    <p:embed/>
                  </p:oleObj>
                </a:graphicData>
              </a:graphic>
            </p:graphicFrame>
            <p:grpSp>
              <p:nvGrpSpPr>
                <p:cNvPr id="94328" name="Group 149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9" name="Freeform 150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0" name="Freeform 151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1" name="Freeform 152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32" name="Freeform 153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7" name="Text Box 154"/>
              <p:cNvSpPr txBox="1">
                <a:spLocks noChangeArrowheads="1"/>
              </p:cNvSpPr>
              <p:nvPr/>
            </p:nvSpPr>
            <p:spPr bwMode="auto">
              <a:xfrm>
                <a:off x="2638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4" name="Group 155"/>
            <p:cNvGrpSpPr>
              <a:grpSpLocks/>
            </p:cNvGrpSpPr>
            <p:nvPr/>
          </p:nvGrpSpPr>
          <p:grpSpPr bwMode="auto">
            <a:xfrm>
              <a:off x="3213" y="3360"/>
              <a:ext cx="338" cy="309"/>
              <a:chOff x="2637" y="3216"/>
              <a:chExt cx="338" cy="309"/>
            </a:xfrm>
          </p:grpSpPr>
          <p:grpSp>
            <p:nvGrpSpPr>
              <p:cNvPr id="94319" name="Group 156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2" name="Object 4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2" name="Image" r:id="rId20" imgW="2488889" imgH="1574048" progId="">
                    <p:embed/>
                  </p:oleObj>
                </a:graphicData>
              </a:graphic>
            </p:graphicFrame>
            <p:grpSp>
              <p:nvGrpSpPr>
                <p:cNvPr id="94321" name="Group 158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22" name="Freeform 159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3" name="Freeform 160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4" name="Freeform 161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25" name="Freeform 162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20" name="Text Box 163"/>
              <p:cNvSpPr txBox="1">
                <a:spLocks noChangeArrowheads="1"/>
              </p:cNvSpPr>
              <p:nvPr/>
            </p:nvSpPr>
            <p:spPr bwMode="auto">
              <a:xfrm>
                <a:off x="2637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3" name="Group 164"/>
            <p:cNvGrpSpPr>
              <a:grpSpLocks/>
            </p:cNvGrpSpPr>
            <p:nvPr/>
          </p:nvGrpSpPr>
          <p:grpSpPr bwMode="auto">
            <a:xfrm>
              <a:off x="3024" y="3120"/>
              <a:ext cx="335" cy="306"/>
              <a:chOff x="2640" y="3216"/>
              <a:chExt cx="335" cy="306"/>
            </a:xfrm>
          </p:grpSpPr>
          <p:grpSp>
            <p:nvGrpSpPr>
              <p:cNvPr id="94312" name="Group 165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1" name="Object 3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1" name="Image" r:id="rId21" imgW="2488889" imgH="1574048" progId="">
                    <p:embed/>
                  </p:oleObj>
                </a:graphicData>
              </a:graphic>
            </p:graphicFrame>
            <p:grpSp>
              <p:nvGrpSpPr>
                <p:cNvPr id="94314" name="Group 167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15" name="Freeform 168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6" name="Freeform 169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7" name="Freeform 170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8" name="Freeform 171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13" name="Text Box 172"/>
              <p:cNvSpPr txBox="1">
                <a:spLocks noChangeArrowheads="1"/>
              </p:cNvSpPr>
              <p:nvPr/>
            </p:nvSpPr>
            <p:spPr bwMode="auto">
              <a:xfrm>
                <a:off x="2640" y="3360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  <p:grpSp>
          <p:nvGrpSpPr>
            <p:cNvPr id="94304" name="Group 173"/>
            <p:cNvGrpSpPr>
              <a:grpSpLocks/>
            </p:cNvGrpSpPr>
            <p:nvPr/>
          </p:nvGrpSpPr>
          <p:grpSpPr bwMode="auto">
            <a:xfrm>
              <a:off x="2881" y="2880"/>
              <a:ext cx="334" cy="309"/>
              <a:chOff x="2641" y="3216"/>
              <a:chExt cx="334" cy="309"/>
            </a:xfrm>
          </p:grpSpPr>
          <p:grpSp>
            <p:nvGrpSpPr>
              <p:cNvPr id="94305" name="Group 174"/>
              <p:cNvGrpSpPr>
                <a:grpSpLocks/>
              </p:cNvGrpSpPr>
              <p:nvPr/>
            </p:nvGrpSpPr>
            <p:grpSpPr bwMode="auto">
              <a:xfrm>
                <a:off x="2688" y="3216"/>
                <a:ext cx="287" cy="192"/>
                <a:chOff x="2976" y="3120"/>
                <a:chExt cx="383" cy="278"/>
              </a:xfrm>
            </p:grpSpPr>
            <p:graphicFrame>
              <p:nvGraphicFramePr>
                <p:cNvPr id="94210" name="Object 2"/>
                <p:cNvGraphicFramePr>
                  <a:graphicFrameLocks noChangeAspect="1"/>
                </p:cNvGraphicFramePr>
                <p:nvPr/>
              </p:nvGraphicFramePr>
              <p:xfrm>
                <a:off x="2976" y="3216"/>
                <a:ext cx="288" cy="182"/>
              </p:xfrm>
              <a:graphic>
                <a:graphicData uri="http://schemas.openxmlformats.org/presentationml/2006/ole">
                  <p:oleObj spid="_x0000_s94210" name="Image" r:id="rId22" imgW="2488889" imgH="1574048" progId="">
                    <p:embed/>
                  </p:oleObj>
                </a:graphicData>
              </a:graphic>
            </p:graphicFrame>
            <p:grpSp>
              <p:nvGrpSpPr>
                <p:cNvPr id="94307" name="Group 176"/>
                <p:cNvGrpSpPr>
                  <a:grpSpLocks/>
                </p:cNvGrpSpPr>
                <p:nvPr/>
              </p:nvGrpSpPr>
              <p:grpSpPr bwMode="auto">
                <a:xfrm>
                  <a:off x="2976" y="3120"/>
                  <a:ext cx="383" cy="58"/>
                  <a:chOff x="1539" y="769"/>
                  <a:chExt cx="383" cy="58"/>
                </a:xfrm>
              </p:grpSpPr>
              <p:sp>
                <p:nvSpPr>
                  <p:cNvPr id="94308" name="Freeform 177"/>
                  <p:cNvSpPr>
                    <a:spLocks/>
                  </p:cNvSpPr>
                  <p:nvPr/>
                </p:nvSpPr>
                <p:spPr bwMode="auto">
                  <a:xfrm>
                    <a:off x="1803" y="793"/>
                    <a:ext cx="119" cy="33"/>
                  </a:xfrm>
                  <a:custGeom>
                    <a:avLst/>
                    <a:gdLst>
                      <a:gd name="T0" fmla="*/ 0 w 594"/>
                      <a:gd name="T1" fmla="*/ 0 h 330"/>
                      <a:gd name="T2" fmla="*/ 0 w 594"/>
                      <a:gd name="T3" fmla="*/ 0 h 330"/>
                      <a:gd name="T4" fmla="*/ 0 w 594"/>
                      <a:gd name="T5" fmla="*/ 0 h 330"/>
                      <a:gd name="T6" fmla="*/ 0 w 594"/>
                      <a:gd name="T7" fmla="*/ 0 h 330"/>
                      <a:gd name="T8" fmla="*/ 0 w 594"/>
                      <a:gd name="T9" fmla="*/ 0 h 330"/>
                      <a:gd name="T10" fmla="*/ 0 w 594"/>
                      <a:gd name="T11" fmla="*/ 0 h 33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94"/>
                      <a:gd name="T19" fmla="*/ 0 h 330"/>
                      <a:gd name="T20" fmla="*/ 594 w 594"/>
                      <a:gd name="T21" fmla="*/ 330 h 33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94" h="330">
                        <a:moveTo>
                          <a:pt x="0" y="330"/>
                        </a:moveTo>
                        <a:lnTo>
                          <a:pt x="157" y="216"/>
                        </a:lnTo>
                        <a:lnTo>
                          <a:pt x="167" y="271"/>
                        </a:lnTo>
                        <a:lnTo>
                          <a:pt x="410" y="89"/>
                        </a:lnTo>
                        <a:lnTo>
                          <a:pt x="420" y="120"/>
                        </a:lnTo>
                        <a:lnTo>
                          <a:pt x="59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09" name="Freeform 178"/>
                  <p:cNvSpPr>
                    <a:spLocks/>
                  </p:cNvSpPr>
                  <p:nvPr/>
                </p:nvSpPr>
                <p:spPr bwMode="auto">
                  <a:xfrm>
                    <a:off x="1750" y="769"/>
                    <a:ext cx="83" cy="50"/>
                  </a:xfrm>
                  <a:custGeom>
                    <a:avLst/>
                    <a:gdLst>
                      <a:gd name="T0" fmla="*/ 0 w 414"/>
                      <a:gd name="T1" fmla="*/ 0 h 501"/>
                      <a:gd name="T2" fmla="*/ 0 w 414"/>
                      <a:gd name="T3" fmla="*/ 0 h 501"/>
                      <a:gd name="T4" fmla="*/ 0 w 414"/>
                      <a:gd name="T5" fmla="*/ 0 h 501"/>
                      <a:gd name="T6" fmla="*/ 0 w 414"/>
                      <a:gd name="T7" fmla="*/ 0 h 501"/>
                      <a:gd name="T8" fmla="*/ 0 w 414"/>
                      <a:gd name="T9" fmla="*/ 0 h 501"/>
                      <a:gd name="T10" fmla="*/ 0 w 414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4"/>
                      <a:gd name="T19" fmla="*/ 0 h 501"/>
                      <a:gd name="T20" fmla="*/ 414 w 414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4" h="501">
                        <a:moveTo>
                          <a:pt x="0" y="501"/>
                        </a:moveTo>
                        <a:lnTo>
                          <a:pt x="59" y="357"/>
                        </a:lnTo>
                        <a:lnTo>
                          <a:pt x="129" y="402"/>
                        </a:lnTo>
                        <a:lnTo>
                          <a:pt x="262" y="141"/>
                        </a:lnTo>
                        <a:lnTo>
                          <a:pt x="317" y="176"/>
                        </a:lnTo>
                        <a:lnTo>
                          <a:pt x="414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0" name="Freeform 179"/>
                  <p:cNvSpPr>
                    <a:spLocks/>
                  </p:cNvSpPr>
                  <p:nvPr/>
                </p:nvSpPr>
                <p:spPr bwMode="auto">
                  <a:xfrm>
                    <a:off x="1626" y="769"/>
                    <a:ext cx="84" cy="50"/>
                  </a:xfrm>
                  <a:custGeom>
                    <a:avLst/>
                    <a:gdLst>
                      <a:gd name="T0" fmla="*/ 0 w 417"/>
                      <a:gd name="T1" fmla="*/ 0 h 501"/>
                      <a:gd name="T2" fmla="*/ 0 w 417"/>
                      <a:gd name="T3" fmla="*/ 0 h 501"/>
                      <a:gd name="T4" fmla="*/ 0 w 417"/>
                      <a:gd name="T5" fmla="*/ 0 h 501"/>
                      <a:gd name="T6" fmla="*/ 0 w 417"/>
                      <a:gd name="T7" fmla="*/ 0 h 501"/>
                      <a:gd name="T8" fmla="*/ 0 w 417"/>
                      <a:gd name="T9" fmla="*/ 0 h 501"/>
                      <a:gd name="T10" fmla="*/ 0 w 417"/>
                      <a:gd name="T11" fmla="*/ 0 h 5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17"/>
                      <a:gd name="T19" fmla="*/ 0 h 501"/>
                      <a:gd name="T20" fmla="*/ 417 w 417"/>
                      <a:gd name="T21" fmla="*/ 501 h 5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17" h="501">
                        <a:moveTo>
                          <a:pt x="417" y="501"/>
                        </a:moveTo>
                        <a:lnTo>
                          <a:pt x="354" y="362"/>
                        </a:lnTo>
                        <a:lnTo>
                          <a:pt x="280" y="404"/>
                        </a:lnTo>
                        <a:lnTo>
                          <a:pt x="144" y="141"/>
                        </a:lnTo>
                        <a:lnTo>
                          <a:pt x="92" y="18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311" name="Freeform 180"/>
                  <p:cNvSpPr>
                    <a:spLocks/>
                  </p:cNvSpPr>
                  <p:nvPr/>
                </p:nvSpPr>
                <p:spPr bwMode="auto">
                  <a:xfrm>
                    <a:off x="1539" y="794"/>
                    <a:ext cx="117" cy="33"/>
                  </a:xfrm>
                  <a:custGeom>
                    <a:avLst/>
                    <a:gdLst>
                      <a:gd name="T0" fmla="*/ 0 w 586"/>
                      <a:gd name="T1" fmla="*/ 0 h 329"/>
                      <a:gd name="T2" fmla="*/ 0 w 586"/>
                      <a:gd name="T3" fmla="*/ 0 h 329"/>
                      <a:gd name="T4" fmla="*/ 0 w 586"/>
                      <a:gd name="T5" fmla="*/ 0 h 329"/>
                      <a:gd name="T6" fmla="*/ 0 w 586"/>
                      <a:gd name="T7" fmla="*/ 0 h 329"/>
                      <a:gd name="T8" fmla="*/ 0 w 586"/>
                      <a:gd name="T9" fmla="*/ 0 h 329"/>
                      <a:gd name="T10" fmla="*/ 0 w 586"/>
                      <a:gd name="T11" fmla="*/ 0 h 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586"/>
                      <a:gd name="T19" fmla="*/ 0 h 329"/>
                      <a:gd name="T20" fmla="*/ 586 w 586"/>
                      <a:gd name="T21" fmla="*/ 329 h 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586" h="329">
                        <a:moveTo>
                          <a:pt x="586" y="329"/>
                        </a:moveTo>
                        <a:lnTo>
                          <a:pt x="428" y="208"/>
                        </a:lnTo>
                        <a:lnTo>
                          <a:pt x="424" y="263"/>
                        </a:lnTo>
                        <a:lnTo>
                          <a:pt x="185" y="78"/>
                        </a:lnTo>
                        <a:lnTo>
                          <a:pt x="170" y="12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94306" name="Text Box 181"/>
              <p:cNvSpPr txBox="1">
                <a:spLocks noChangeArrowheads="1"/>
              </p:cNvSpPr>
              <p:nvPr/>
            </p:nvSpPr>
            <p:spPr bwMode="auto">
              <a:xfrm>
                <a:off x="2641" y="3363"/>
                <a:ext cx="334" cy="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000">
                    <a:latin typeface="Times New Roman" pitchFamily="-111" charset="0"/>
                    <a:cs typeface="Arial" charset="0"/>
                  </a:rPr>
                  <a:t>sensor</a:t>
                </a:r>
                <a:endParaRPr lang="en-US" sz="2400">
                  <a:latin typeface="Times New Roman" pitchFamily="-111" charset="0"/>
                  <a:cs typeface="Arial" charset="0"/>
                </a:endParaRPr>
              </a:p>
            </p:txBody>
          </p:sp>
        </p:grpSp>
      </p:grpSp>
      <p:grpSp>
        <p:nvGrpSpPr>
          <p:cNvPr id="94269" name="Group 182"/>
          <p:cNvGrpSpPr>
            <a:grpSpLocks/>
          </p:cNvGrpSpPr>
          <p:nvPr/>
        </p:nvGrpSpPr>
        <p:grpSpPr bwMode="auto">
          <a:xfrm>
            <a:off x="2362200" y="2362200"/>
            <a:ext cx="457200" cy="152400"/>
            <a:chOff x="2688" y="912"/>
            <a:chExt cx="576" cy="192"/>
          </a:xfrm>
        </p:grpSpPr>
        <p:sp>
          <p:nvSpPr>
            <p:cNvPr id="94297" name="Line 183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8" name="Line 184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9" name="Line 185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70" name="Group 186"/>
          <p:cNvGrpSpPr>
            <a:grpSpLocks/>
          </p:cNvGrpSpPr>
          <p:nvPr/>
        </p:nvGrpSpPr>
        <p:grpSpPr bwMode="auto">
          <a:xfrm>
            <a:off x="2286000" y="3962400"/>
            <a:ext cx="457200" cy="152400"/>
            <a:chOff x="2688" y="912"/>
            <a:chExt cx="576" cy="192"/>
          </a:xfrm>
        </p:grpSpPr>
        <p:sp>
          <p:nvSpPr>
            <p:cNvPr id="94294" name="Line 187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5" name="Line 188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6" name="Line 189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281" name="Group 190"/>
          <p:cNvGrpSpPr>
            <a:grpSpLocks/>
          </p:cNvGrpSpPr>
          <p:nvPr/>
        </p:nvGrpSpPr>
        <p:grpSpPr bwMode="auto">
          <a:xfrm>
            <a:off x="2133600" y="5638800"/>
            <a:ext cx="457200" cy="152400"/>
            <a:chOff x="2688" y="912"/>
            <a:chExt cx="576" cy="192"/>
          </a:xfrm>
        </p:grpSpPr>
        <p:sp>
          <p:nvSpPr>
            <p:cNvPr id="94291" name="Line 191"/>
            <p:cNvSpPr>
              <a:spLocks noChangeShapeType="1"/>
            </p:cNvSpPr>
            <p:nvPr/>
          </p:nvSpPr>
          <p:spPr bwMode="auto">
            <a:xfrm flipH="1" flipV="1">
              <a:off x="2976" y="1008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2" name="Line 192"/>
            <p:cNvSpPr>
              <a:spLocks noChangeShapeType="1"/>
            </p:cNvSpPr>
            <p:nvPr/>
          </p:nvSpPr>
          <p:spPr bwMode="auto">
            <a:xfrm flipV="1">
              <a:off x="2976" y="960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93" name="Line 193"/>
            <p:cNvSpPr>
              <a:spLocks noChangeShapeType="1"/>
            </p:cNvSpPr>
            <p:nvPr/>
          </p:nvSpPr>
          <p:spPr bwMode="auto">
            <a:xfrm flipH="1" flipV="1">
              <a:off x="2688" y="912"/>
              <a:ext cx="38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4238" name="Text Box 194"/>
          <p:cNvSpPr txBox="1">
            <a:spLocks noChangeArrowheads="1"/>
          </p:cNvSpPr>
          <p:nvPr/>
        </p:nvSpPr>
        <p:spPr bwMode="auto">
          <a:xfrm>
            <a:off x="7451725" y="4252913"/>
            <a:ext cx="977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Instructor</a:t>
            </a:r>
          </a:p>
        </p:txBody>
      </p:sp>
      <p:grpSp>
        <p:nvGrpSpPr>
          <p:cNvPr id="94282" name="Group 195"/>
          <p:cNvGrpSpPr>
            <a:grpSpLocks/>
          </p:cNvGrpSpPr>
          <p:nvPr/>
        </p:nvGrpSpPr>
        <p:grpSpPr bwMode="auto">
          <a:xfrm>
            <a:off x="3200400" y="2667000"/>
            <a:ext cx="1277938" cy="2286000"/>
            <a:chOff x="2016" y="1680"/>
            <a:chExt cx="805" cy="1440"/>
          </a:xfrm>
        </p:grpSpPr>
        <p:grpSp>
          <p:nvGrpSpPr>
            <p:cNvPr id="5" name="Group 196"/>
            <p:cNvGrpSpPr>
              <a:grpSpLocks/>
            </p:cNvGrpSpPr>
            <p:nvPr/>
          </p:nvGrpSpPr>
          <p:grpSpPr bwMode="auto">
            <a:xfrm rot="-4972499">
              <a:off x="2075" y="1776"/>
              <a:ext cx="384" cy="192"/>
              <a:chOff x="2688" y="912"/>
              <a:chExt cx="576" cy="192"/>
            </a:xfrm>
          </p:grpSpPr>
          <p:sp>
            <p:nvSpPr>
              <p:cNvPr id="94288" name="Line 197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9" name="Line 198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90" name="Line 199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" name="Group 200"/>
            <p:cNvGrpSpPr>
              <a:grpSpLocks/>
            </p:cNvGrpSpPr>
            <p:nvPr/>
          </p:nvGrpSpPr>
          <p:grpSpPr bwMode="auto">
            <a:xfrm rot="-4972499">
              <a:off x="1944" y="2856"/>
              <a:ext cx="336" cy="192"/>
              <a:chOff x="2688" y="912"/>
              <a:chExt cx="576" cy="192"/>
            </a:xfrm>
          </p:grpSpPr>
          <p:sp>
            <p:nvSpPr>
              <p:cNvPr id="94285" name="Line 201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6" name="Line 202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87" name="Line 203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83" name="Text Box 204"/>
            <p:cNvSpPr txBox="1">
              <a:spLocks noChangeArrowheads="1"/>
            </p:cNvSpPr>
            <p:nvPr/>
          </p:nvSpPr>
          <p:spPr bwMode="auto">
            <a:xfrm>
              <a:off x="2160" y="1872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sp>
          <p:nvSpPr>
            <p:cNvPr id="94284" name="Text Box 205"/>
            <p:cNvSpPr txBox="1">
              <a:spLocks noChangeArrowheads="1"/>
            </p:cNvSpPr>
            <p:nvPr/>
          </p:nvSpPr>
          <p:spPr bwMode="auto">
            <a:xfrm>
              <a:off x="2112" y="2880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</p:grpSp>
      <p:sp>
        <p:nvSpPr>
          <p:cNvPr id="137422" name="Text Box 206"/>
          <p:cNvSpPr txBox="1">
            <a:spLocks noChangeArrowheads="1"/>
          </p:cNvSpPr>
          <p:nvPr/>
        </p:nvSpPr>
        <p:spPr bwMode="auto">
          <a:xfrm>
            <a:off x="2057400" y="25908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3" name="Text Box 207"/>
          <p:cNvSpPr txBox="1">
            <a:spLocks noChangeArrowheads="1"/>
          </p:cNvSpPr>
          <p:nvPr/>
        </p:nvSpPr>
        <p:spPr bwMode="auto">
          <a:xfrm>
            <a:off x="1981200" y="43434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sp>
        <p:nvSpPr>
          <p:cNvPr id="137424" name="Text Box 208"/>
          <p:cNvSpPr txBox="1">
            <a:spLocks noChangeArrowheads="1"/>
          </p:cNvSpPr>
          <p:nvPr/>
        </p:nvSpPr>
        <p:spPr bwMode="auto">
          <a:xfrm>
            <a:off x="1828800" y="6096000"/>
            <a:ext cx="98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sensor-adhoc</a:t>
            </a:r>
          </a:p>
        </p:txBody>
      </p:sp>
      <p:grpSp>
        <p:nvGrpSpPr>
          <p:cNvPr id="94302" name="Group 209"/>
          <p:cNvGrpSpPr>
            <a:grpSpLocks/>
          </p:cNvGrpSpPr>
          <p:nvPr/>
        </p:nvGrpSpPr>
        <p:grpSpPr bwMode="auto">
          <a:xfrm>
            <a:off x="3962400" y="2133600"/>
            <a:ext cx="3433763" cy="2971800"/>
            <a:chOff x="2496" y="1344"/>
            <a:chExt cx="2163" cy="1872"/>
          </a:xfrm>
        </p:grpSpPr>
        <p:pic>
          <p:nvPicPr>
            <p:cNvPr id="94252" name="Picture 210" descr="collaborator"/>
            <p:cNvPicPr>
              <a:picLocks noChangeAspect="1"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3504" y="1344"/>
              <a:ext cx="992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4253" name="Group 211"/>
            <p:cNvGrpSpPr>
              <a:grpSpLocks/>
            </p:cNvGrpSpPr>
            <p:nvPr/>
          </p:nvGrpSpPr>
          <p:grpSpPr bwMode="auto">
            <a:xfrm rot="-9623135">
              <a:off x="2928" y="1968"/>
              <a:ext cx="503" cy="460"/>
              <a:chOff x="4896" y="240"/>
              <a:chExt cx="324" cy="280"/>
            </a:xfrm>
          </p:grpSpPr>
          <p:grpSp>
            <p:nvGrpSpPr>
              <p:cNvPr id="94268" name="Group 212"/>
              <p:cNvGrpSpPr>
                <a:grpSpLocks/>
              </p:cNvGrpSpPr>
              <p:nvPr/>
            </p:nvGrpSpPr>
            <p:grpSpPr bwMode="auto">
              <a:xfrm rot="-664974">
                <a:off x="5060" y="240"/>
                <a:ext cx="160" cy="280"/>
                <a:chOff x="1206" y="2505"/>
                <a:chExt cx="342" cy="674"/>
              </a:xfrm>
            </p:grpSpPr>
            <p:sp>
              <p:nvSpPr>
                <p:cNvPr id="94278" name="Arc 213"/>
                <p:cNvSpPr>
                  <a:spLocks/>
                </p:cNvSpPr>
                <p:nvPr/>
              </p:nvSpPr>
              <p:spPr bwMode="auto">
                <a:xfrm>
                  <a:off x="1338" y="2505"/>
                  <a:ext cx="210" cy="674"/>
                </a:xfrm>
                <a:custGeom>
                  <a:avLst/>
                  <a:gdLst>
                    <a:gd name="T0" fmla="*/ 0 w 21600"/>
                    <a:gd name="T1" fmla="*/ 0 h 42037"/>
                    <a:gd name="T2" fmla="*/ 0 w 21600"/>
                    <a:gd name="T3" fmla="*/ 0 h 42037"/>
                    <a:gd name="T4" fmla="*/ 0 w 21600"/>
                    <a:gd name="T5" fmla="*/ 0 h 420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37"/>
                    <a:gd name="T11" fmla="*/ 21600 w 21600"/>
                    <a:gd name="T12" fmla="*/ 42037 h 420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37" fill="none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</a:path>
                    <a:path w="21600" h="42037" stroke="0" extrusionOk="0">
                      <a:moveTo>
                        <a:pt x="4200" y="0"/>
                      </a:moveTo>
                      <a:cubicBezTo>
                        <a:pt x="14313" y="2005"/>
                        <a:pt x="21600" y="10878"/>
                        <a:pt x="21600" y="21188"/>
                      </a:cubicBezTo>
                      <a:cubicBezTo>
                        <a:pt x="21600" y="30943"/>
                        <a:pt x="15061" y="39487"/>
                        <a:pt x="5645" y="42037"/>
                      </a:cubicBezTo>
                      <a:lnTo>
                        <a:pt x="0" y="21188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9" name="Arc 214"/>
                <p:cNvSpPr>
                  <a:spLocks/>
                </p:cNvSpPr>
                <p:nvPr/>
              </p:nvSpPr>
              <p:spPr bwMode="auto">
                <a:xfrm>
                  <a:off x="1278" y="2548"/>
                  <a:ext cx="182" cy="580"/>
                </a:xfrm>
                <a:custGeom>
                  <a:avLst/>
                  <a:gdLst>
                    <a:gd name="T0" fmla="*/ 0 w 21600"/>
                    <a:gd name="T1" fmla="*/ 0 h 42020"/>
                    <a:gd name="T2" fmla="*/ 0 w 21600"/>
                    <a:gd name="T3" fmla="*/ 0 h 42020"/>
                    <a:gd name="T4" fmla="*/ 0 w 21600"/>
                    <a:gd name="T5" fmla="*/ 0 h 4202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20"/>
                    <a:gd name="T11" fmla="*/ 21600 w 21600"/>
                    <a:gd name="T12" fmla="*/ 42020 h 4202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20" fill="none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</a:path>
                    <a:path w="21600" h="42020" stroke="0" extrusionOk="0">
                      <a:moveTo>
                        <a:pt x="4257" y="-1"/>
                      </a:moveTo>
                      <a:cubicBezTo>
                        <a:pt x="14343" y="2027"/>
                        <a:pt x="21600" y="10887"/>
                        <a:pt x="21600" y="21176"/>
                      </a:cubicBezTo>
                      <a:cubicBezTo>
                        <a:pt x="21600" y="30923"/>
                        <a:pt x="15071" y="39463"/>
                        <a:pt x="5664" y="42019"/>
                      </a:cubicBezTo>
                      <a:lnTo>
                        <a:pt x="0" y="21176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80" name="Arc 215"/>
                <p:cNvSpPr>
                  <a:spLocks/>
                </p:cNvSpPr>
                <p:nvPr/>
              </p:nvSpPr>
              <p:spPr bwMode="auto">
                <a:xfrm>
                  <a:off x="1206" y="2599"/>
                  <a:ext cx="169" cy="490"/>
                </a:xfrm>
                <a:custGeom>
                  <a:avLst/>
                  <a:gdLst>
                    <a:gd name="T0" fmla="*/ 0 w 21600"/>
                    <a:gd name="T1" fmla="*/ 0 h 42041"/>
                    <a:gd name="T2" fmla="*/ 0 w 21600"/>
                    <a:gd name="T3" fmla="*/ 0 h 42041"/>
                    <a:gd name="T4" fmla="*/ 0 w 21600"/>
                    <a:gd name="T5" fmla="*/ 0 h 42041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41"/>
                    <a:gd name="T11" fmla="*/ 21600 w 21600"/>
                    <a:gd name="T12" fmla="*/ 42041 h 42041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41" fill="none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</a:path>
                    <a:path w="21600" h="42041" stroke="0" extrusionOk="0">
                      <a:moveTo>
                        <a:pt x="4192" y="-1"/>
                      </a:moveTo>
                      <a:cubicBezTo>
                        <a:pt x="14309" y="2001"/>
                        <a:pt x="21600" y="10875"/>
                        <a:pt x="21600" y="21189"/>
                      </a:cubicBezTo>
                      <a:cubicBezTo>
                        <a:pt x="21600" y="30948"/>
                        <a:pt x="15056" y="39495"/>
                        <a:pt x="5635" y="42041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16"/>
              <p:cNvGrpSpPr>
                <a:grpSpLocks/>
              </p:cNvGrpSpPr>
              <p:nvPr/>
            </p:nvGrpSpPr>
            <p:grpSpPr bwMode="auto">
              <a:xfrm>
                <a:off x="4896" y="315"/>
                <a:ext cx="210" cy="185"/>
                <a:chOff x="4896" y="315"/>
                <a:chExt cx="210" cy="185"/>
              </a:xfrm>
            </p:grpSpPr>
            <p:grpSp>
              <p:nvGrpSpPr>
                <p:cNvPr id="8" name="Group 217"/>
                <p:cNvGrpSpPr>
                  <a:grpSpLocks/>
                </p:cNvGrpSpPr>
                <p:nvPr/>
              </p:nvGrpSpPr>
              <p:grpSpPr bwMode="auto">
                <a:xfrm rot="-664974">
                  <a:off x="4970" y="315"/>
                  <a:ext cx="136" cy="185"/>
                  <a:chOff x="1010" y="2633"/>
                  <a:chExt cx="288" cy="447"/>
                </a:xfrm>
              </p:grpSpPr>
              <p:sp>
                <p:nvSpPr>
                  <p:cNvPr id="94275" name="Arc 218"/>
                  <p:cNvSpPr>
                    <a:spLocks/>
                  </p:cNvSpPr>
                  <p:nvPr/>
                </p:nvSpPr>
                <p:spPr bwMode="auto">
                  <a:xfrm>
                    <a:off x="1121" y="2633"/>
                    <a:ext cx="177" cy="447"/>
                  </a:xfrm>
                  <a:custGeom>
                    <a:avLst/>
                    <a:gdLst>
                      <a:gd name="T0" fmla="*/ 0 w 21600"/>
                      <a:gd name="T1" fmla="*/ 0 h 42071"/>
                      <a:gd name="T2" fmla="*/ 0 w 21600"/>
                      <a:gd name="T3" fmla="*/ 0 h 42071"/>
                      <a:gd name="T4" fmla="*/ 0 w 21600"/>
                      <a:gd name="T5" fmla="*/ 0 h 42071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71"/>
                      <a:gd name="T11" fmla="*/ 21600 w 21600"/>
                      <a:gd name="T12" fmla="*/ 42071 h 4207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71" fill="none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</a:path>
                      <a:path w="21600" h="42071" stroke="0" extrusionOk="0">
                        <a:moveTo>
                          <a:pt x="4117" y="0"/>
                        </a:moveTo>
                        <a:cubicBezTo>
                          <a:pt x="14269" y="1971"/>
                          <a:pt x="21600" y="10862"/>
                          <a:pt x="21600" y="21204"/>
                        </a:cubicBezTo>
                        <a:cubicBezTo>
                          <a:pt x="21600" y="30983"/>
                          <a:pt x="15028" y="39543"/>
                          <a:pt x="5580" y="42070"/>
                        </a:cubicBezTo>
                        <a:lnTo>
                          <a:pt x="0" y="21204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6" name="Arc 219"/>
                  <p:cNvSpPr>
                    <a:spLocks/>
                  </p:cNvSpPr>
                  <p:nvPr/>
                </p:nvSpPr>
                <p:spPr bwMode="auto">
                  <a:xfrm>
                    <a:off x="1071" y="2661"/>
                    <a:ext cx="153" cy="385"/>
                  </a:xfrm>
                  <a:custGeom>
                    <a:avLst/>
                    <a:gdLst>
                      <a:gd name="T0" fmla="*/ 0 w 21600"/>
                      <a:gd name="T1" fmla="*/ 0 h 42110"/>
                      <a:gd name="T2" fmla="*/ 0 w 21600"/>
                      <a:gd name="T3" fmla="*/ 0 h 42110"/>
                      <a:gd name="T4" fmla="*/ 0 w 21600"/>
                      <a:gd name="T5" fmla="*/ 0 h 4211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110"/>
                      <a:gd name="T11" fmla="*/ 21600 w 21600"/>
                      <a:gd name="T12" fmla="*/ 42110 h 4211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110" fill="none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</a:path>
                      <a:path w="21600" h="42110" stroke="0" extrusionOk="0">
                        <a:moveTo>
                          <a:pt x="4052" y="-1"/>
                        </a:moveTo>
                        <a:cubicBezTo>
                          <a:pt x="14234" y="1944"/>
                          <a:pt x="21600" y="10849"/>
                          <a:pt x="21600" y="21216"/>
                        </a:cubicBezTo>
                        <a:cubicBezTo>
                          <a:pt x="21600" y="31035"/>
                          <a:pt x="14976" y="39619"/>
                          <a:pt x="5477" y="42109"/>
                        </a:cubicBezTo>
                        <a:lnTo>
                          <a:pt x="0" y="21216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94277" name="Arc 220"/>
                  <p:cNvSpPr>
                    <a:spLocks/>
                  </p:cNvSpPr>
                  <p:nvPr/>
                </p:nvSpPr>
                <p:spPr bwMode="auto">
                  <a:xfrm>
                    <a:off x="1010" y="2696"/>
                    <a:ext cx="143" cy="324"/>
                  </a:xfrm>
                  <a:custGeom>
                    <a:avLst/>
                    <a:gdLst>
                      <a:gd name="T0" fmla="*/ 0 w 21600"/>
                      <a:gd name="T1" fmla="*/ 0 h 42053"/>
                      <a:gd name="T2" fmla="*/ 0 w 21600"/>
                      <a:gd name="T3" fmla="*/ 0 h 42053"/>
                      <a:gd name="T4" fmla="*/ 0 w 21600"/>
                      <a:gd name="T5" fmla="*/ 0 h 42053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42053"/>
                      <a:gd name="T11" fmla="*/ 21600 w 21600"/>
                      <a:gd name="T12" fmla="*/ 42053 h 4205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42053" fill="none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</a:path>
                      <a:path w="21600" h="42053" stroke="0" extrusionOk="0">
                        <a:moveTo>
                          <a:pt x="4177" y="-1"/>
                        </a:moveTo>
                        <a:cubicBezTo>
                          <a:pt x="14301" y="1995"/>
                          <a:pt x="21600" y="10873"/>
                          <a:pt x="21600" y="21192"/>
                        </a:cubicBezTo>
                        <a:cubicBezTo>
                          <a:pt x="21600" y="30963"/>
                          <a:pt x="15039" y="39518"/>
                          <a:pt x="5601" y="42052"/>
                        </a:cubicBezTo>
                        <a:lnTo>
                          <a:pt x="0" y="21192"/>
                        </a:lnTo>
                        <a:close/>
                      </a:path>
                    </a:pathLst>
                  </a:custGeom>
                  <a:noFill/>
                  <a:ln w="7938">
                    <a:solidFill>
                      <a:srgbClr val="FFF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94271" name="Arc 221"/>
                <p:cNvSpPr>
                  <a:spLocks/>
                </p:cNvSpPr>
                <p:nvPr/>
              </p:nvSpPr>
              <p:spPr bwMode="auto">
                <a:xfrm rot="-664974">
                  <a:off x="4949" y="363"/>
                  <a:ext cx="60" cy="118"/>
                </a:xfrm>
                <a:custGeom>
                  <a:avLst/>
                  <a:gdLst>
                    <a:gd name="T0" fmla="*/ 0 w 21600"/>
                    <a:gd name="T1" fmla="*/ 0 h 42090"/>
                    <a:gd name="T2" fmla="*/ 0 w 21600"/>
                    <a:gd name="T3" fmla="*/ 0 h 42090"/>
                    <a:gd name="T4" fmla="*/ 0 w 21600"/>
                    <a:gd name="T5" fmla="*/ 0 h 4209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90"/>
                    <a:gd name="T11" fmla="*/ 21600 w 21600"/>
                    <a:gd name="T12" fmla="*/ 42090 h 4209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90" fill="none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</a:path>
                    <a:path w="21600" h="42090" stroke="0" extrusionOk="0">
                      <a:moveTo>
                        <a:pt x="4152" y="0"/>
                      </a:moveTo>
                      <a:cubicBezTo>
                        <a:pt x="14288" y="1985"/>
                        <a:pt x="21600" y="10868"/>
                        <a:pt x="21600" y="21197"/>
                      </a:cubicBezTo>
                      <a:cubicBezTo>
                        <a:pt x="21600" y="31015"/>
                        <a:pt x="14977" y="39599"/>
                        <a:pt x="5480" y="42090"/>
                      </a:cubicBezTo>
                      <a:lnTo>
                        <a:pt x="0" y="21197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2" name="Arc 222"/>
                <p:cNvSpPr>
                  <a:spLocks/>
                </p:cNvSpPr>
                <p:nvPr/>
              </p:nvSpPr>
              <p:spPr bwMode="auto">
                <a:xfrm rot="-664974">
                  <a:off x="4924" y="377"/>
                  <a:ext cx="53" cy="101"/>
                </a:xfrm>
                <a:custGeom>
                  <a:avLst/>
                  <a:gdLst>
                    <a:gd name="T0" fmla="*/ 0 w 21600"/>
                    <a:gd name="T1" fmla="*/ 0 h 42137"/>
                    <a:gd name="T2" fmla="*/ 0 w 21600"/>
                    <a:gd name="T3" fmla="*/ 0 h 42137"/>
                    <a:gd name="T4" fmla="*/ 0 w 21600"/>
                    <a:gd name="T5" fmla="*/ 0 h 4213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137"/>
                    <a:gd name="T11" fmla="*/ 21600 w 21600"/>
                    <a:gd name="T12" fmla="*/ 42137 h 4213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137" fill="none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</a:path>
                    <a:path w="21600" h="42137" stroke="0" extrusionOk="0">
                      <a:moveTo>
                        <a:pt x="4033" y="-1"/>
                      </a:moveTo>
                      <a:cubicBezTo>
                        <a:pt x="14224" y="1936"/>
                        <a:pt x="21600" y="10845"/>
                        <a:pt x="21600" y="21220"/>
                      </a:cubicBezTo>
                      <a:cubicBezTo>
                        <a:pt x="21600" y="31074"/>
                        <a:pt x="14930" y="39679"/>
                        <a:pt x="5387" y="42137"/>
                      </a:cubicBezTo>
                      <a:lnTo>
                        <a:pt x="0" y="21220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3" name="Arc 223"/>
                <p:cNvSpPr>
                  <a:spLocks/>
                </p:cNvSpPr>
                <p:nvPr/>
              </p:nvSpPr>
              <p:spPr bwMode="auto">
                <a:xfrm rot="-664974">
                  <a:off x="4904" y="396"/>
                  <a:ext cx="45" cy="78"/>
                </a:xfrm>
                <a:custGeom>
                  <a:avLst/>
                  <a:gdLst>
                    <a:gd name="T0" fmla="*/ 0 w 21600"/>
                    <a:gd name="T1" fmla="*/ 0 h 42064"/>
                    <a:gd name="T2" fmla="*/ 0 w 21600"/>
                    <a:gd name="T3" fmla="*/ 0 h 42064"/>
                    <a:gd name="T4" fmla="*/ 0 w 21600"/>
                    <a:gd name="T5" fmla="*/ 0 h 42064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64"/>
                    <a:gd name="T11" fmla="*/ 21600 w 21600"/>
                    <a:gd name="T12" fmla="*/ 42064 h 4206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64" fill="none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</a:path>
                    <a:path w="21600" h="42064" stroke="0" extrusionOk="0">
                      <a:moveTo>
                        <a:pt x="4193" y="0"/>
                      </a:moveTo>
                      <a:cubicBezTo>
                        <a:pt x="14310" y="2002"/>
                        <a:pt x="21600" y="10876"/>
                        <a:pt x="21600" y="21189"/>
                      </a:cubicBezTo>
                      <a:cubicBezTo>
                        <a:pt x="21600" y="30980"/>
                        <a:pt x="15013" y="39547"/>
                        <a:pt x="5550" y="42063"/>
                      </a:cubicBezTo>
                      <a:lnTo>
                        <a:pt x="0" y="2118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4274" name="Arc 224"/>
                <p:cNvSpPr>
                  <a:spLocks/>
                </p:cNvSpPr>
                <p:nvPr/>
              </p:nvSpPr>
              <p:spPr bwMode="auto">
                <a:xfrm rot="-664974">
                  <a:off x="4896" y="411"/>
                  <a:ext cx="27" cy="58"/>
                </a:xfrm>
                <a:custGeom>
                  <a:avLst/>
                  <a:gdLst>
                    <a:gd name="T0" fmla="*/ 0 w 21600"/>
                    <a:gd name="T1" fmla="*/ 0 h 42089"/>
                    <a:gd name="T2" fmla="*/ 0 w 21600"/>
                    <a:gd name="T3" fmla="*/ 0 h 42089"/>
                    <a:gd name="T4" fmla="*/ 0 w 21600"/>
                    <a:gd name="T5" fmla="*/ 0 h 42089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42089"/>
                    <a:gd name="T11" fmla="*/ 21600 w 21600"/>
                    <a:gd name="T12" fmla="*/ 42089 h 42089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42089" fill="none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</a:path>
                    <a:path w="21600" h="42089" stroke="0" extrusionOk="0">
                      <a:moveTo>
                        <a:pt x="4039" y="0"/>
                      </a:moveTo>
                      <a:cubicBezTo>
                        <a:pt x="14228" y="1940"/>
                        <a:pt x="21600" y="10847"/>
                        <a:pt x="21600" y="21219"/>
                      </a:cubicBezTo>
                      <a:cubicBezTo>
                        <a:pt x="21600" y="31003"/>
                        <a:pt x="15022" y="39566"/>
                        <a:pt x="5568" y="42089"/>
                      </a:cubicBezTo>
                      <a:lnTo>
                        <a:pt x="0" y="21219"/>
                      </a:lnTo>
                      <a:close/>
                    </a:path>
                  </a:pathLst>
                </a:custGeom>
                <a:noFill/>
                <a:ln w="7938">
                  <a:solidFill>
                    <a:srgbClr val="FFF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94254" name="Group 225"/>
            <p:cNvGrpSpPr>
              <a:grpSpLocks/>
            </p:cNvGrpSpPr>
            <p:nvPr/>
          </p:nvGrpSpPr>
          <p:grpSpPr bwMode="auto">
            <a:xfrm>
              <a:off x="2640" y="1488"/>
              <a:ext cx="768" cy="240"/>
              <a:chOff x="2688" y="912"/>
              <a:chExt cx="576" cy="192"/>
            </a:xfrm>
          </p:grpSpPr>
          <p:sp>
            <p:nvSpPr>
              <p:cNvPr id="94265" name="Line 22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6" name="Line 22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7" name="Line 22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4255" name="Text Box 229"/>
            <p:cNvSpPr txBox="1">
              <a:spLocks noChangeArrowheads="1"/>
            </p:cNvSpPr>
            <p:nvPr/>
          </p:nvSpPr>
          <p:spPr bwMode="auto">
            <a:xfrm>
              <a:off x="3312" y="2448"/>
              <a:ext cx="1347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latin typeface="Times New Roman" pitchFamily="-111" charset="0"/>
                  <a:cs typeface="Arial" charset="0"/>
                </a:rPr>
                <a:t>Multi-party conference</a:t>
              </a:r>
            </a:p>
            <a:p>
              <a:r>
                <a:rPr lang="en-US" sz="1600">
                  <a:latin typeface="Times New Roman" pitchFamily="-111" charset="0"/>
                  <a:cs typeface="Arial" charset="0"/>
                </a:rPr>
                <a:t>Tele-collaboration tools</a:t>
              </a:r>
            </a:p>
          </p:txBody>
        </p:sp>
        <p:sp>
          <p:nvSpPr>
            <p:cNvPr id="94256" name="Text Box 230"/>
            <p:cNvSpPr txBox="1">
              <a:spLocks noChangeArrowheads="1"/>
            </p:cNvSpPr>
            <p:nvPr/>
          </p:nvSpPr>
          <p:spPr bwMode="auto">
            <a:xfrm>
              <a:off x="2736" y="1664"/>
              <a:ext cx="66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-111" charset="0"/>
                  <a:cs typeface="Arial" charset="0"/>
                </a:rPr>
                <a:t>WLAN/adhoc</a:t>
              </a:r>
            </a:p>
          </p:txBody>
        </p:sp>
        <p:grpSp>
          <p:nvGrpSpPr>
            <p:cNvPr id="94257" name="Group 231"/>
            <p:cNvGrpSpPr>
              <a:grpSpLocks/>
            </p:cNvGrpSpPr>
            <p:nvPr/>
          </p:nvGrpSpPr>
          <p:grpSpPr bwMode="auto">
            <a:xfrm flipV="1">
              <a:off x="2640" y="2352"/>
              <a:ext cx="816" cy="240"/>
              <a:chOff x="2688" y="912"/>
              <a:chExt cx="576" cy="192"/>
            </a:xfrm>
          </p:grpSpPr>
          <p:sp>
            <p:nvSpPr>
              <p:cNvPr id="94262" name="Line 232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3" name="Line 233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4" name="Line 234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4258" name="Group 235"/>
            <p:cNvGrpSpPr>
              <a:grpSpLocks/>
            </p:cNvGrpSpPr>
            <p:nvPr/>
          </p:nvGrpSpPr>
          <p:grpSpPr bwMode="auto">
            <a:xfrm flipV="1">
              <a:off x="2496" y="2784"/>
              <a:ext cx="768" cy="432"/>
              <a:chOff x="2688" y="912"/>
              <a:chExt cx="576" cy="192"/>
            </a:xfrm>
          </p:grpSpPr>
          <p:sp>
            <p:nvSpPr>
              <p:cNvPr id="94259" name="Line 236"/>
              <p:cNvSpPr>
                <a:spLocks noChangeShapeType="1"/>
              </p:cNvSpPr>
              <p:nvPr/>
            </p:nvSpPr>
            <p:spPr bwMode="auto">
              <a:xfrm flipH="1" flipV="1">
                <a:off x="2976" y="1008"/>
                <a:ext cx="288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0" name="Line 237"/>
              <p:cNvSpPr>
                <a:spLocks noChangeShapeType="1"/>
              </p:cNvSpPr>
              <p:nvPr/>
            </p:nvSpPr>
            <p:spPr bwMode="auto">
              <a:xfrm flipV="1">
                <a:off x="2976" y="960"/>
                <a:ext cx="96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61" name="Line 238"/>
              <p:cNvSpPr>
                <a:spLocks noChangeShapeType="1"/>
              </p:cNvSpPr>
              <p:nvPr/>
            </p:nvSpPr>
            <p:spPr bwMode="auto">
              <a:xfrm flipH="1" flipV="1">
                <a:off x="2688" y="912"/>
                <a:ext cx="384" cy="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37455" name="Text Box 239"/>
          <p:cNvSpPr txBox="1">
            <a:spLocks noChangeArrowheads="1"/>
          </p:cNvSpPr>
          <p:nvPr/>
        </p:nvSpPr>
        <p:spPr bwMode="auto">
          <a:xfrm>
            <a:off x="152400" y="2895600"/>
            <a:ext cx="1803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-111" charset="0"/>
                <a:cs typeface="Arial" charset="0"/>
              </a:rPr>
              <a:t>Embedded sensor network</a:t>
            </a:r>
          </a:p>
        </p:txBody>
      </p:sp>
      <p:sp>
        <p:nvSpPr>
          <p:cNvPr id="137456" name="Line 240"/>
          <p:cNvSpPr>
            <a:spLocks noChangeShapeType="1"/>
          </p:cNvSpPr>
          <p:nvPr/>
        </p:nvSpPr>
        <p:spPr bwMode="auto">
          <a:xfrm flipV="1">
            <a:off x="457200" y="2514600"/>
            <a:ext cx="609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7" name="Line 241"/>
          <p:cNvSpPr>
            <a:spLocks noChangeShapeType="1"/>
          </p:cNvSpPr>
          <p:nvPr/>
        </p:nvSpPr>
        <p:spPr bwMode="auto">
          <a:xfrm>
            <a:off x="457200" y="31242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458" name="Line 242"/>
          <p:cNvSpPr>
            <a:spLocks noChangeShapeType="1"/>
          </p:cNvSpPr>
          <p:nvPr/>
        </p:nvSpPr>
        <p:spPr bwMode="auto">
          <a:xfrm>
            <a:off x="457200" y="3200400"/>
            <a:ext cx="45720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4248" name="Text Box 243"/>
          <p:cNvSpPr txBox="1">
            <a:spLocks noChangeArrowheads="1"/>
          </p:cNvSpPr>
          <p:nvPr/>
        </p:nvSpPr>
        <p:spPr bwMode="auto">
          <a:xfrm>
            <a:off x="1143000" y="533400"/>
            <a:ext cx="70198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chemeClr val="accent2"/>
                </a:solidFill>
                <a:latin typeface="Times New Roman" pitchFamily="-111" charset="0"/>
                <a:cs typeface="Arial" charset="0"/>
              </a:rPr>
              <a:t>The Next Generation (Boundless) Classroom</a:t>
            </a:r>
          </a:p>
        </p:txBody>
      </p:sp>
      <p:sp>
        <p:nvSpPr>
          <p:cNvPr id="94249" name="Text Box 244"/>
          <p:cNvSpPr txBox="1">
            <a:spLocks noChangeArrowheads="1"/>
          </p:cNvSpPr>
          <p:nvPr/>
        </p:nvSpPr>
        <p:spPr bwMode="auto">
          <a:xfrm>
            <a:off x="2819400" y="1143000"/>
            <a:ext cx="885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imes New Roman" pitchFamily="-111" charset="0"/>
                <a:cs typeface="Arial" charset="0"/>
              </a:rPr>
              <a:t>Students</a:t>
            </a:r>
          </a:p>
        </p:txBody>
      </p:sp>
      <p:sp>
        <p:nvSpPr>
          <p:cNvPr id="137461" name="Text Box 245"/>
          <p:cNvSpPr txBox="1">
            <a:spLocks noChangeArrowheads="1"/>
          </p:cNvSpPr>
          <p:nvPr/>
        </p:nvSpPr>
        <p:spPr bwMode="auto">
          <a:xfrm>
            <a:off x="4114800" y="5181600"/>
            <a:ext cx="4800600" cy="1216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Integration of wired Internet, WLANs, Adhoc Mobile and Sensor Networks</a:t>
            </a:r>
          </a:p>
          <a:p>
            <a:pPr>
              <a:buFontTx/>
              <a:buChar char="-"/>
            </a:pPr>
            <a:r>
              <a:rPr lang="en-US" b="1">
                <a:solidFill>
                  <a:schemeClr val="tx2"/>
                </a:solidFill>
                <a:latin typeface="Times New Roman" pitchFamily="-111" charset="0"/>
                <a:cs typeface="Arial" charset="0"/>
              </a:rPr>
              <a:t>Will this paradigm provide better learning experience for the students?</a:t>
            </a:r>
          </a:p>
        </p:txBody>
      </p:sp>
      <p:sp>
        <p:nvSpPr>
          <p:cNvPr id="137462" name="Text Box 246"/>
          <p:cNvSpPr txBox="1">
            <a:spLocks noChangeArrowheads="1"/>
          </p:cNvSpPr>
          <p:nvPr/>
        </p:nvSpPr>
        <p:spPr bwMode="auto">
          <a:xfrm>
            <a:off x="5659438" y="4752975"/>
            <a:ext cx="13541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 b="1" i="1" u="sng">
                <a:solidFill>
                  <a:srgbClr val="FF0000"/>
                </a:solidFill>
                <a:latin typeface="Times New Roman" pitchFamily="-111" charset="0"/>
                <a:cs typeface="Arial" charset="0"/>
              </a:rPr>
              <a:t>Challenges</a:t>
            </a:r>
          </a:p>
        </p:txBody>
      </p:sp>
      <p:pic>
        <p:nvPicPr>
          <p:cNvPr id="247" name="Picture 246" descr="Laptop-Student.jp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895600" y="3276600"/>
            <a:ext cx="1219200" cy="1149989"/>
          </a:xfrm>
          <a:prstGeom prst="rect">
            <a:avLst/>
          </a:prstGeom>
        </p:spPr>
      </p:pic>
      <p:pic>
        <p:nvPicPr>
          <p:cNvPr id="249" name="Picture 10" descr="j0255309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895600" y="4953000"/>
            <a:ext cx="98508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3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422" grpId="0"/>
      <p:bldP spid="137423" grpId="0"/>
      <p:bldP spid="137424" grpId="0"/>
      <p:bldP spid="137455" grpId="0"/>
      <p:bldP spid="137456" grpId="0" animBg="1"/>
      <p:bldP spid="137457" grpId="0" animBg="1"/>
      <p:bldP spid="137458" grpId="0" animBg="1"/>
      <p:bldP spid="137461" grpId="0" animBg="1"/>
      <p:bldP spid="1374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C9CEAA3-B5AC-4082-A233-EEEA8381D308}" type="slidenum">
              <a:rPr lang="en-US"/>
              <a:pPr/>
              <a:t>5</a:t>
            </a:fld>
            <a:endParaRPr lang="en-US"/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1889125" y="976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ar-EG"/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228600" y="6096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u="sng" dirty="0" smtClean="0">
                <a:solidFill>
                  <a:srgbClr val="0000FF"/>
                </a:solidFill>
                <a:latin typeface="Comic Sans MS" pitchFamily="66" charset="0"/>
              </a:rPr>
              <a:t>Still attempting to define IoT! </a:t>
            </a:r>
            <a:endParaRPr lang="en-US" sz="3600" b="1" u="sng" dirty="0">
              <a:solidFill>
                <a:srgbClr val="0000FF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1371600"/>
            <a:ext cx="4435195" cy="44351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71800" y="6019800"/>
            <a:ext cx="4417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IoT (things), </a:t>
            </a:r>
            <a:r>
              <a:rPr lang="en-US" dirty="0" err="1" smtClean="0">
                <a:latin typeface="Times New Roman"/>
                <a:cs typeface="Times New Roman"/>
              </a:rPr>
              <a:t>IoE</a:t>
            </a:r>
            <a:r>
              <a:rPr lang="en-US" dirty="0" smtClean="0">
                <a:latin typeface="Times New Roman"/>
                <a:cs typeface="Times New Roman"/>
              </a:rPr>
              <a:t> (everything), </a:t>
            </a:r>
            <a:r>
              <a:rPr lang="en-US" dirty="0" err="1" smtClean="0">
                <a:latin typeface="Times New Roman"/>
                <a:cs typeface="Times New Roman"/>
              </a:rPr>
              <a:t>IoA</a:t>
            </a:r>
            <a:r>
              <a:rPr lang="en-US" dirty="0" smtClean="0">
                <a:latin typeface="Times New Roman"/>
                <a:cs typeface="Times New Roman"/>
              </a:rPr>
              <a:t> (anything)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86800" cy="1143000"/>
          </a:xfrm>
        </p:spPr>
        <p:txBody>
          <a:bodyPr/>
          <a:lstStyle/>
          <a:p>
            <a:r>
              <a:rPr lang="en-US" sz="36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Scaling Computation over Big Data</a:t>
            </a:r>
            <a:endParaRPr lang="ar-EG" sz="3600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447800"/>
            <a:ext cx="8767144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1">
            <a:spAutoFit/>
          </a:bodyPr>
          <a:lstStyle/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Scale of analytics and data mining*: 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2011: 3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data,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MySQL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 &gt;$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25K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&lt;TB,   &gt;3 months</a:t>
            </a: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2012: 30 days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netflow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data,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DataPath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&lt;$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12K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system, ~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2TB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&lt;72 seconds !!</a:t>
            </a:r>
            <a:endParaRPr lang="ar-EG" sz="2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352401"/>
            <a:ext cx="9087809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*S.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Moghaddam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Y.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Parthsarathy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A. Dobra, A. </a:t>
            </a:r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Helmy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Demo: “Efficient Large-scale Data-driven Network Mining”,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IEEE </a:t>
            </a:r>
            <a:r>
              <a:rPr lang="en-US" sz="1200" i="1" dirty="0" err="1" smtClean="0">
                <a:latin typeface="Times New Roman" pitchFamily="18" charset="0"/>
                <a:cs typeface="Times New Roman" pitchFamily="18" charset="0"/>
              </a:rPr>
              <a:t>INFOCOM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, Apr. 2012</a:t>
            </a:r>
            <a:endParaRPr lang="ar-EG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6248400"/>
            <a:ext cx="89154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DSC011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0"/>
            <a:ext cx="4191000" cy="2357438"/>
          </a:xfrm>
          <a:prstGeom prst="rect">
            <a:avLst/>
          </a:prstGeom>
        </p:spPr>
      </p:pic>
      <p:pic>
        <p:nvPicPr>
          <p:cNvPr id="9" name="Picture 8" descr="DSC011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733800"/>
            <a:ext cx="4343400" cy="24431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5800" y="2590800"/>
            <a:ext cx="723505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Anecdotal evidence: ~40 times faster than 100 node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Hadoop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cluster, ~$0.5M</a:t>
            </a:r>
            <a:endParaRPr lang="ar-E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5486400"/>
            <a:ext cx="4140877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The magic box: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16 Cores, </a:t>
            </a:r>
            <a:r>
              <a:rPr lang="en-US" dirty="0" err="1" smtClean="0">
                <a:latin typeface="Times New Roman"/>
                <a:cs typeface="Times New Roman"/>
              </a:rPr>
              <a:t>64GB</a:t>
            </a:r>
            <a:r>
              <a:rPr lang="en-US" dirty="0" smtClean="0">
                <a:latin typeface="Times New Roman"/>
                <a:cs typeface="Times New Roman"/>
              </a:rPr>
              <a:t> ram and 2 </a:t>
            </a:r>
            <a:r>
              <a:rPr lang="en-US" dirty="0" err="1" smtClean="0">
                <a:latin typeface="Times New Roman"/>
                <a:cs typeface="Times New Roman"/>
              </a:rPr>
              <a:t>SSD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1TB</a:t>
            </a:r>
            <a:r>
              <a:rPr lang="en-US" dirty="0" smtClean="0">
                <a:latin typeface="Times New Roman"/>
                <a:cs typeface="Times New Roman"/>
              </a:rPr>
              <a:t> disks</a:t>
            </a:r>
            <a:endParaRPr lang="ar-E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Opportunities &amp; Challenges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Human-centric data-rich society [</a:t>
            </a:r>
            <a:r>
              <a:rPr lang="en-US" i="1" dirty="0" smtClean="0">
                <a:latin typeface="Times New Roman"/>
                <a:cs typeface="Times New Roman"/>
              </a:rPr>
              <a:t>Big </a:t>
            </a:r>
            <a:r>
              <a:rPr lang="en-US" dirty="0" smtClean="0">
                <a:latin typeface="Times New Roman"/>
                <a:cs typeface="Times New Roman"/>
              </a:rPr>
              <a:t>People </a:t>
            </a:r>
            <a:r>
              <a:rPr lang="en-US" i="1" dirty="0" smtClean="0">
                <a:latin typeface="Times New Roman"/>
                <a:cs typeface="Times New Roman"/>
              </a:rPr>
              <a:t>Data</a:t>
            </a:r>
            <a:r>
              <a:rPr lang="en-US" dirty="0" smtClean="0">
                <a:latin typeface="Times New Roman"/>
                <a:cs typeface="Times New Roman"/>
              </a:rPr>
              <a:t>]</a:t>
            </a:r>
            <a:endParaRPr lang="en-US" dirty="0" smtClean="0">
              <a:latin typeface="Times New Roman"/>
              <a:cs typeface="Times New Roman"/>
            </a:endParaRPr>
          </a:p>
          <a:p>
            <a:r>
              <a:rPr lang="en-US" dirty="0" smtClean="0">
                <a:latin typeface="Times New Roman"/>
                <a:cs typeface="Times New Roman"/>
              </a:rPr>
              <a:t>Big </a:t>
            </a:r>
            <a:r>
              <a:rPr lang="en-US" dirty="0" smtClean="0">
                <a:latin typeface="Times New Roman"/>
                <a:cs typeface="Times New Roman"/>
              </a:rPr>
              <a:t>Data = Big</a:t>
            </a:r>
            <a:r>
              <a:rPr lang="en-US" dirty="0" smtClean="0">
                <a:latin typeface="Times New Roman"/>
                <a:cs typeface="Times New Roman"/>
              </a:rPr>
              <a:t> issues in scale, privacy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Example areas of impact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Behavioral modeling, improved </a:t>
            </a:r>
            <a:r>
              <a:rPr lang="en-US" dirty="0" smtClean="0">
                <a:latin typeface="Times New Roman"/>
                <a:cs typeface="Times New Roman"/>
              </a:rPr>
              <a:t>interaction</a:t>
            </a:r>
          </a:p>
          <a:p>
            <a:pPr lvl="1"/>
            <a:r>
              <a:rPr lang="en-US" b="1" dirty="0" smtClean="0">
                <a:latin typeface="Times New Roman"/>
                <a:cs typeface="Times New Roman"/>
              </a:rPr>
              <a:t>Smart-X: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transportation, resource-efficiency (sustainability), health-care, education, public safety, productivity,</a:t>
            </a:r>
            <a:r>
              <a:rPr lang="en-US" dirty="0" smtClean="0">
                <a:latin typeface="Times New Roman"/>
                <a:cs typeface="Times New Roman"/>
              </a:rPr>
              <a:t>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What Makes Us Ubiquitously </a:t>
            </a:r>
            <a:r>
              <a:rPr lang="en-US" sz="3200" u="sng" dirty="0" err="1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Sensable</a:t>
            </a:r>
            <a:r>
              <a:rPr lang="en-US" sz="3200" u="sng" dirty="0" smtClean="0">
                <a:solidFill>
                  <a:srgbClr val="0000FF"/>
                </a:solidFill>
                <a:latin typeface="Times New Roman" pitchFamily="-111" charset="0"/>
                <a:ea typeface="ＭＳ Ｐゴシック" pitchFamily="-111" charset="-128"/>
              </a:rPr>
              <a:t>?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>
            <a:off x="228600" y="1600200"/>
            <a:ext cx="7086600" cy="4525963"/>
          </a:xfrm>
        </p:spPr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Ubiquity, capability, affordability of sensors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Integration of devices in everyday life</a:t>
            </a:r>
          </a:p>
          <a:p>
            <a:pPr lvl="1"/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Cell phones</a:t>
            </a:r>
            <a:r>
              <a:rPr lang="en-US" dirty="0" smtClean="0">
                <a:latin typeface="Times New Roman"/>
                <a:cs typeface="Times New Roman"/>
              </a:rPr>
              <a:t>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networked devices/sensors</a:t>
            </a:r>
            <a:r>
              <a:rPr lang="en-US" dirty="0" smtClean="0">
                <a:latin typeface="Times New Roman"/>
                <a:cs typeface="Times New Roman"/>
              </a:rPr>
              <a:t>, credit cards, social media, </a:t>
            </a:r>
            <a:r>
              <a:rPr lang="en-US" dirty="0" smtClean="0">
                <a:solidFill>
                  <a:srgbClr val="0000FF"/>
                </a:solidFill>
                <a:latin typeface="Times New Roman"/>
                <a:cs typeface="Times New Roman"/>
              </a:rPr>
              <a:t>webcams</a:t>
            </a:r>
            <a:r>
              <a:rPr lang="en-US" dirty="0" smtClean="0">
                <a:latin typeface="Times New Roman"/>
                <a:cs typeface="Times New Roman"/>
              </a:rPr>
              <a:t>, satellites, wearables, grids, meters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Digital breadcrumbs, behavioral signatures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Tight coupling between devices &amp; </a:t>
            </a:r>
            <a:r>
              <a:rPr lang="en-US" dirty="0" smtClean="0">
                <a:latin typeface="Times New Roman"/>
                <a:cs typeface="Times New Roman"/>
              </a:rPr>
              <a:t>users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889125" y="59531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21" name="Picture 20" descr="Screen Shot 2015-12-05 at 3.20.58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1447800"/>
            <a:ext cx="1346200" cy="70131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010400" y="1066800"/>
            <a:ext cx="1998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$5 </a:t>
            </a:r>
            <a:r>
              <a:rPr lang="en-US" dirty="0" err="1" smtClean="0">
                <a:latin typeface="Times New Roman"/>
                <a:cs typeface="Times New Roman"/>
              </a:rPr>
              <a:t>Rasberry</a:t>
            </a:r>
            <a:r>
              <a:rPr lang="en-US" dirty="0" smtClean="0">
                <a:latin typeface="Times New Roman"/>
                <a:cs typeface="Times New Roman"/>
              </a:rPr>
              <a:t> pi zero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23" name="Picture 22" descr="Screen Shot 2015-12-06 at 1.41.35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0" y="2438400"/>
            <a:ext cx="1149350" cy="14605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391400" y="2133600"/>
            <a:ext cx="136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/>
                <a:cs typeface="Times New Roman"/>
              </a:rPr>
              <a:t>$9</a:t>
            </a:r>
            <a:r>
              <a:rPr lang="en-US" baseline="30000" dirty="0" smtClean="0">
                <a:latin typeface="Times New Roman"/>
                <a:cs typeface="Times New Roman"/>
              </a:rPr>
              <a:t>.99</a:t>
            </a:r>
            <a:r>
              <a:rPr lang="en-US" dirty="0" smtClean="0">
                <a:latin typeface="Times New Roman"/>
                <a:cs typeface="Times New Roman"/>
              </a:rPr>
              <a:t> Moto E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25" name="Picture 24" descr="credit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3800" y="3886200"/>
            <a:ext cx="1295400" cy="811404"/>
          </a:xfrm>
          <a:prstGeom prst="rect">
            <a:avLst/>
          </a:prstGeom>
        </p:spPr>
      </p:pic>
      <p:pic>
        <p:nvPicPr>
          <p:cNvPr id="26" name="Picture 25" descr="facebook-icon-logo-vector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600" y="4724400"/>
            <a:ext cx="558800" cy="558800"/>
          </a:xfrm>
          <a:prstGeom prst="rect">
            <a:avLst/>
          </a:prstGeom>
        </p:spPr>
      </p:pic>
      <p:pic>
        <p:nvPicPr>
          <p:cNvPr id="27" name="Picture 26" descr="Twitter_logo_blu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53401" y="4724400"/>
            <a:ext cx="609600" cy="495602"/>
          </a:xfrm>
          <a:prstGeom prst="rect">
            <a:avLst/>
          </a:prstGeom>
        </p:spPr>
      </p:pic>
      <p:pic>
        <p:nvPicPr>
          <p:cNvPr id="28" name="Picture 27" descr="g-plus-logo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7600" y="5257800"/>
            <a:ext cx="647700" cy="647700"/>
          </a:xfrm>
          <a:prstGeom prst="rect">
            <a:avLst/>
          </a:prstGeom>
        </p:spPr>
      </p:pic>
      <p:pic>
        <p:nvPicPr>
          <p:cNvPr id="29" name="Picture 28" descr="insta-logo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3400" y="5257800"/>
            <a:ext cx="609600" cy="628909"/>
          </a:xfrm>
          <a:prstGeom prst="rect">
            <a:avLst/>
          </a:prstGeom>
        </p:spPr>
      </p:pic>
      <p:pic>
        <p:nvPicPr>
          <p:cNvPr id="30" name="Picture 29" descr="Traffic Surveillance Cameras | Digital Cameras-77135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9800" y="4191000"/>
            <a:ext cx="914400" cy="609600"/>
          </a:xfrm>
          <a:prstGeom prst="rect">
            <a:avLst/>
          </a:prstGeom>
        </p:spPr>
      </p:pic>
      <p:pic>
        <p:nvPicPr>
          <p:cNvPr id="31" name="Picture 30" descr="herogeneric.gps-satellite-tracking.725x495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685800"/>
            <a:ext cx="1335425" cy="911773"/>
          </a:xfrm>
          <a:prstGeom prst="rect">
            <a:avLst/>
          </a:prstGeom>
        </p:spPr>
      </p:pic>
      <p:pic>
        <p:nvPicPr>
          <p:cNvPr id="32" name="Picture 31" descr="fitbit-image-simple.b-cssdisabled-png.hf21a52336244c1ae5b88cac5823a5c74.pack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28600" y="3733800"/>
            <a:ext cx="5588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Screen shot 2013-05-07 at 12.11.04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743200"/>
            <a:ext cx="907728" cy="1676400"/>
          </a:xfrm>
          <a:prstGeom prst="rect">
            <a:avLst/>
          </a:prstGeom>
        </p:spPr>
      </p:pic>
      <p:pic>
        <p:nvPicPr>
          <p:cNvPr id="61" name="Picture 60" descr="Screen shot 2013-05-07 at 12.09.06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2743200"/>
            <a:ext cx="860552" cy="1600200"/>
          </a:xfrm>
          <a:prstGeom prst="rect">
            <a:avLst/>
          </a:prstGeom>
        </p:spPr>
      </p:pic>
      <p:pic>
        <p:nvPicPr>
          <p:cNvPr id="54" name="Picture 53" descr="ipad-smart-ca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0"/>
            <a:ext cx="3810000" cy="2072640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762000" y="1066800"/>
            <a:ext cx="914400" cy="1724799"/>
            <a:chOff x="533400" y="755552"/>
            <a:chExt cx="1066800" cy="1870751"/>
          </a:xfrm>
        </p:grpSpPr>
        <p:pic>
          <p:nvPicPr>
            <p:cNvPr id="7" name="Picture 6" descr="flash-on-iphon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" y="755552"/>
              <a:ext cx="1066800" cy="1727085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622300" y="2325864"/>
              <a:ext cx="927100" cy="3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828800" y="1066800"/>
            <a:ext cx="990600" cy="1724799"/>
            <a:chOff x="1676400" y="685800"/>
            <a:chExt cx="1115343" cy="2009130"/>
          </a:xfrm>
        </p:grpSpPr>
        <p:pic>
          <p:nvPicPr>
            <p:cNvPr id="8" name="Picture 7" descr="droid_x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762196" y="2372268"/>
              <a:ext cx="953347" cy="32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Droid 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010400" y="4648200"/>
            <a:ext cx="1600200" cy="2209800"/>
            <a:chOff x="533400" y="3352800"/>
            <a:chExt cx="1876356" cy="2715399"/>
          </a:xfrm>
        </p:grpSpPr>
        <p:pic>
          <p:nvPicPr>
            <p:cNvPr id="15" name="Picture 14" descr="apple_ipad_2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33400" y="3352800"/>
              <a:ext cx="1876356" cy="2504319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1143000" y="5791200"/>
              <a:ext cx="4972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Pad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733800" y="4724400"/>
            <a:ext cx="2838843" cy="1953399"/>
            <a:chOff x="5257800" y="4267200"/>
            <a:chExt cx="2838843" cy="1953399"/>
          </a:xfrm>
        </p:grpSpPr>
        <p:pic>
          <p:nvPicPr>
            <p:cNvPr id="17" name="Picture 16" descr="XOOM_Front_Home_CES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57800" y="4267200"/>
              <a:ext cx="2838843" cy="1806189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5486400" y="5943600"/>
              <a:ext cx="118173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Motorola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Xoom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05400" y="1219200"/>
            <a:ext cx="1208985" cy="1877199"/>
            <a:chOff x="5029200" y="838200"/>
            <a:chExt cx="1208985" cy="1877199"/>
          </a:xfrm>
        </p:grpSpPr>
        <p:pic>
          <p:nvPicPr>
            <p:cNvPr id="11" name="Picture 10" descr="blackberry-bold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29200" y="838200"/>
              <a:ext cx="1143000" cy="1609898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5029200" y="2438400"/>
              <a:ext cx="12089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Blackberry Bold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33801" y="3048000"/>
            <a:ext cx="914400" cy="1648599"/>
            <a:chOff x="3657601" y="2667000"/>
            <a:chExt cx="914400" cy="1648599"/>
          </a:xfrm>
        </p:grpSpPr>
        <p:pic>
          <p:nvPicPr>
            <p:cNvPr id="13" name="Picture 12" descr="NexusS_front_338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657601" y="2667000"/>
              <a:ext cx="914400" cy="1443383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3810000" y="4038600"/>
              <a:ext cx="7008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Nexus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57600" y="1219200"/>
            <a:ext cx="1600199" cy="1877199"/>
            <a:chOff x="3581400" y="838200"/>
            <a:chExt cx="1600199" cy="1877199"/>
          </a:xfrm>
        </p:grpSpPr>
        <p:pic>
          <p:nvPicPr>
            <p:cNvPr id="10" name="Picture 9" descr="White-HTC-EVO-4G.jpg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81400" y="838200"/>
              <a:ext cx="1600199" cy="152370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3886200" y="2438400"/>
              <a:ext cx="84670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HTC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EVO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24400" y="3048000"/>
            <a:ext cx="939097" cy="1648599"/>
            <a:chOff x="4648200" y="2667000"/>
            <a:chExt cx="939097" cy="1648599"/>
          </a:xfrm>
        </p:grpSpPr>
        <p:pic>
          <p:nvPicPr>
            <p:cNvPr id="14" name="Picture 13" descr="motorola_atrix_338.jp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48200" y="2667000"/>
              <a:ext cx="939097" cy="1510145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4800600" y="4038600"/>
              <a:ext cx="5100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Atrix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400801" y="1219200"/>
            <a:ext cx="1828800" cy="1800999"/>
            <a:chOff x="6324601" y="838200"/>
            <a:chExt cx="1828800" cy="1800999"/>
          </a:xfrm>
        </p:grpSpPr>
        <p:pic>
          <p:nvPicPr>
            <p:cNvPr id="12" name="Picture 11" descr="palm_pre.jpg"/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324601" y="838200"/>
              <a:ext cx="1828800" cy="1553747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6705600" y="2362200"/>
              <a:ext cx="7457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Palm Pre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19400" y="2971800"/>
            <a:ext cx="838200" cy="1724799"/>
            <a:chOff x="2743200" y="2590800"/>
            <a:chExt cx="838200" cy="1724799"/>
          </a:xfrm>
        </p:grpSpPr>
        <p:pic>
          <p:nvPicPr>
            <p:cNvPr id="33" name="Picture 32" descr="Bionic.jpg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743200" y="2590800"/>
              <a:ext cx="838200" cy="1524000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2819400" y="4038600"/>
              <a:ext cx="5966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Bionic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971800" y="1143000"/>
            <a:ext cx="935286" cy="1877199"/>
            <a:chOff x="2895600" y="762000"/>
            <a:chExt cx="935286" cy="1877199"/>
          </a:xfrm>
        </p:grpSpPr>
        <p:pic>
          <p:nvPicPr>
            <p:cNvPr id="9" name="Picture 8" descr="Samsung-Fascinate-a-Galaxy-S-Smartphone.jpg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895600" y="762000"/>
              <a:ext cx="935286" cy="1640057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2895600" y="2362200"/>
              <a:ext cx="7537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Galaxy S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19800" y="3048000"/>
            <a:ext cx="1163172" cy="1822610"/>
            <a:chOff x="533400" y="838200"/>
            <a:chExt cx="1252646" cy="1976839"/>
          </a:xfrm>
        </p:grpSpPr>
        <p:pic>
          <p:nvPicPr>
            <p:cNvPr id="49" name="Picture 48" descr="flash-on-iphone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400" y="838200"/>
              <a:ext cx="1066800" cy="1727085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761999" y="2514600"/>
              <a:ext cx="1024047" cy="300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</a:t>
              </a:r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200" i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200" dirty="0" err="1" smtClean="0">
                  <a:latin typeface="Times New Roman" pitchFamily="18" charset="0"/>
                  <a:cs typeface="Times New Roman" pitchFamily="18" charset="0"/>
                </a:rPr>
                <a:t>Phone</a:t>
              </a:r>
              <a:endParaRPr lang="en-US" sz="1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239000" y="3048000"/>
            <a:ext cx="990600" cy="1774916"/>
            <a:chOff x="1676400" y="685800"/>
            <a:chExt cx="1115343" cy="2166987"/>
          </a:xfrm>
        </p:grpSpPr>
        <p:pic>
          <p:nvPicPr>
            <p:cNvPr id="52" name="Picture 51" descr="droid_x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676400" y="685800"/>
              <a:ext cx="1115343" cy="1905857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1752600" y="2514600"/>
              <a:ext cx="993037" cy="338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Next Droid</a:t>
              </a:r>
              <a:endParaRPr 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5" name="Rounded Rectangle 54"/>
          <p:cNvSpPr/>
          <p:nvPr/>
        </p:nvSpPr>
        <p:spPr>
          <a:xfrm>
            <a:off x="60960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59" name="Rounded Rectangle 58"/>
          <p:cNvSpPr/>
          <p:nvPr/>
        </p:nvSpPr>
        <p:spPr>
          <a:xfrm>
            <a:off x="7315200" y="3124200"/>
            <a:ext cx="838200" cy="1447800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 smtClean="0"/>
              <a:t>?</a:t>
            </a:r>
            <a:endParaRPr lang="en-US" sz="7200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" y="1447800"/>
            <a:ext cx="7393357" cy="707886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~7 Billion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mobile network subscriptions globally !! (Jan 2014)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~2B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smartphones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worldwide and growing fast (~3B by 2017,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predicted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09600" y="533400"/>
            <a:ext cx="78133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New Generations of Powerful Mobile Devices</a:t>
            </a:r>
            <a:endParaRPr lang="en-US" sz="3200" u="sng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" name="Picture 56" descr="Screen shot 2013-05-07 at 12.12.22 PM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2400" y="2819400"/>
            <a:ext cx="886597" cy="1600200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304800" y="2362200"/>
            <a:ext cx="8534400" cy="1754327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Capabilities of </a:t>
            </a:r>
            <a:r>
              <a:rPr lang="en-US" dirty="0" err="1" smtClean="0"/>
              <a:t>smartphones</a:t>
            </a:r>
            <a:r>
              <a:rPr lang="en-US" dirty="0" smtClean="0"/>
              <a:t>: </a:t>
            </a:r>
          </a:p>
          <a:p>
            <a:r>
              <a:rPr lang="en-US" dirty="0" smtClean="0"/>
              <a:t>I- Sensors: accelerometer, gyro, proximity, compass, barometer, camera(s), </a:t>
            </a:r>
            <a:r>
              <a:rPr lang="en-US" dirty="0" err="1" smtClean="0"/>
              <a:t>mic</a:t>
            </a:r>
            <a:r>
              <a:rPr lang="en-US" dirty="0" smtClean="0"/>
              <a:t>, touch, GPS, heart rate, temperature, humidity … </a:t>
            </a:r>
          </a:p>
          <a:p>
            <a:r>
              <a:rPr lang="en-US" dirty="0" smtClean="0"/>
              <a:t>II- Storage:1-4 GB RAM, Internal </a:t>
            </a:r>
            <a:r>
              <a:rPr lang="en-US" dirty="0" err="1" smtClean="0"/>
              <a:t>Mem</a:t>
            </a:r>
            <a:r>
              <a:rPr lang="en-US" dirty="0" smtClean="0"/>
              <a:t>: 16-128 GB, External </a:t>
            </a:r>
            <a:r>
              <a:rPr lang="en-US" dirty="0" err="1" smtClean="0"/>
              <a:t>Mem</a:t>
            </a:r>
            <a:r>
              <a:rPr lang="en-US" dirty="0" smtClean="0"/>
              <a:t>: 32-256 GB</a:t>
            </a:r>
          </a:p>
          <a:p>
            <a:r>
              <a:rPr lang="en-US" dirty="0" smtClean="0"/>
              <a:t>III- Computing: quad/</a:t>
            </a:r>
            <a:r>
              <a:rPr lang="en-US" dirty="0" err="1" smtClean="0"/>
              <a:t>octa</a:t>
            </a:r>
            <a:r>
              <a:rPr lang="en-US" dirty="0" smtClean="0"/>
              <a:t>-core 1-2.5GHz CPU, GPU</a:t>
            </a:r>
          </a:p>
          <a:p>
            <a:r>
              <a:rPr lang="en-US" dirty="0" smtClean="0"/>
              <a:t>IV- Communication: cellular 3G-4G/LTE/5G, </a:t>
            </a:r>
            <a:r>
              <a:rPr lang="en-US" dirty="0" err="1" smtClean="0"/>
              <a:t>WiFi-AP/direct/adhoc</a:t>
            </a:r>
            <a:r>
              <a:rPr lang="en-US" dirty="0" smtClean="0"/>
              <a:t>, Bluetooth, NFC</a:t>
            </a:r>
            <a:endParaRPr 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1981200" y="4343400"/>
            <a:ext cx="9455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Nexus 4/5/6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66800" y="4343400"/>
            <a:ext cx="10694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Galaxy S4/5/6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28600" y="4343400"/>
            <a:ext cx="8556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>
                <a:latin typeface="Times New Roman" pitchFamily="18" charset="0"/>
                <a:cs typeface="Times New Roman" pitchFamily="18" charset="0"/>
              </a:rPr>
              <a:t>Lumia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920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" name="Picture 64" descr="Screen shot 2013-05-07 at 12.09.55 PM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29200" y="4648200"/>
            <a:ext cx="1271587" cy="205740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5257800" y="6629400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Nexus 7/9/10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9" grpId="0" animBg="1"/>
      <p:bldP spid="18" grpId="0" animBg="1"/>
      <p:bldP spid="56" grpId="0" animBg="1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>
                <a:solidFill>
                  <a:srgbClr val="0000FF"/>
                </a:solidFill>
                <a:latin typeface="Times New Roman"/>
                <a:cs typeface="Times New Roman"/>
              </a:rPr>
              <a:t>How did we get to IoT?</a:t>
            </a:r>
            <a:endParaRPr lang="en-US" u="sng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err="1" smtClean="0">
                <a:latin typeface="Times New Roman"/>
                <a:cs typeface="Times New Roman"/>
              </a:rPr>
              <a:t>Adhoc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Networks</a:t>
            </a:r>
            <a:r>
              <a:rPr lang="en-US" dirty="0" smtClean="0">
                <a:latin typeface="Times New Roman"/>
                <a:cs typeface="Times New Roman"/>
              </a:rPr>
              <a:t>:</a:t>
            </a:r>
            <a:r>
              <a:rPr lang="en-US" dirty="0" smtClean="0">
                <a:latin typeface="Times New Roman"/>
                <a:cs typeface="Times New Roman"/>
              </a:rPr>
              <a:t> Internet-like Design Mentality: </a:t>
            </a:r>
            <a:endParaRPr lang="en-US" dirty="0" smtClean="0">
              <a:latin typeface="Times New Roman"/>
              <a:cs typeface="Times New Roman"/>
            </a:endParaRP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generic </a:t>
            </a:r>
            <a:r>
              <a:rPr lang="en-US" dirty="0" smtClean="0">
                <a:latin typeface="Times New Roman"/>
                <a:cs typeface="Times New Roman"/>
              </a:rPr>
              <a:t>protocols that should work with most </a:t>
            </a:r>
            <a:r>
              <a:rPr lang="en-US" dirty="0" smtClean="0">
                <a:latin typeface="Times New Roman"/>
                <a:cs typeface="Times New Roman"/>
              </a:rPr>
              <a:t>applications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but </a:t>
            </a:r>
            <a:r>
              <a:rPr lang="en-US" dirty="0" smtClean="0">
                <a:latin typeface="Times New Roman"/>
                <a:cs typeface="Times New Roman"/>
              </a:rPr>
              <a:t>with wireless, mobility and power-constraints in mind</a:t>
            </a:r>
          </a:p>
          <a:p>
            <a:r>
              <a:rPr lang="en-US" dirty="0" smtClean="0">
                <a:latin typeface="Times New Roman"/>
                <a:cs typeface="Times New Roman"/>
              </a:rPr>
              <a:t>Sensor Networks: 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Application specificity – data centricity</a:t>
            </a:r>
            <a:endParaRPr lang="en-US" dirty="0" smtClean="0">
              <a:latin typeface="Times New Roman"/>
              <a:cs typeface="Times New Roman"/>
            </a:endParaRP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Upside down design stack!</a:t>
            </a:r>
            <a:endParaRPr lang="en-US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89672</TotalTime>
  <Words>3246</Words>
  <Application>Microsoft Macintosh PowerPoint</Application>
  <PresentationFormat>On-screen Show (4:3)</PresentationFormat>
  <Paragraphs>418</Paragraphs>
  <Slides>50</Slides>
  <Notes>21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50</vt:i4>
      </vt:variant>
    </vt:vector>
  </HeadingPairs>
  <TitlesOfParts>
    <vt:vector size="54" baseType="lpstr">
      <vt:lpstr>Default Design</vt:lpstr>
      <vt:lpstr>Equation</vt:lpstr>
      <vt:lpstr>Image</vt:lpstr>
      <vt:lpstr>Microsoft Equation</vt:lpstr>
      <vt:lpstr>   Towards the Future Mobile Internet of Intelligent Things (Issues in IoT, Vehicular Networks and Security)   </vt:lpstr>
      <vt:lpstr>Networked Mobile Societies Anywhere, Anytime</vt:lpstr>
      <vt:lpstr>IoT Examples?</vt:lpstr>
      <vt:lpstr>IoT Platform Example</vt:lpstr>
      <vt:lpstr>Slide 5</vt:lpstr>
      <vt:lpstr>Opportunities &amp; Challenges</vt:lpstr>
      <vt:lpstr>What Makes Us Ubiquitously Sensable?</vt:lpstr>
      <vt:lpstr>Slide 8</vt:lpstr>
      <vt:lpstr>How did we get to IoT?</vt:lpstr>
      <vt:lpstr>Paradigm Shift in Protocol Design</vt:lpstr>
      <vt:lpstr>VANET Vehicular Adhoc Networks</vt:lpstr>
      <vt:lpstr>Example VANET Scenario</vt:lpstr>
      <vt:lpstr>Systematic TRACE framework</vt:lpstr>
      <vt:lpstr>Community-wide Mobile Library</vt:lpstr>
      <vt:lpstr>Streets - Manhattan</vt:lpstr>
      <vt:lpstr>Slide 16</vt:lpstr>
      <vt:lpstr>Vehicular Mobility Sensing at Planet Scale</vt:lpstr>
      <vt:lpstr>Traffic Modeling</vt:lpstr>
      <vt:lpstr>Scaling of stochastic self similar traffic</vt:lpstr>
      <vt:lpstr>Percentage locations with Self-similar traffic</vt:lpstr>
      <vt:lpstr>Platooning: Essential for Future VANET</vt:lpstr>
      <vt:lpstr>Self-driving as Platoon Enabler</vt:lpstr>
      <vt:lpstr>Really self-driving!</vt:lpstr>
      <vt:lpstr>Does it Exist?</vt:lpstr>
      <vt:lpstr>Slide 25</vt:lpstr>
      <vt:lpstr>Slide 26</vt:lpstr>
      <vt:lpstr>SaViNet: Saudi’s Vehicular Network for Reporting Road Conditions: Focus on Accident and Congestion Mitigation</vt:lpstr>
      <vt:lpstr>Behavior-based Community Analysis</vt:lpstr>
      <vt:lpstr>Eigen-behaviors &amp; Behavioral Similarity Distance</vt:lpstr>
      <vt:lpstr>Eigen-behaviors &amp; Behavioral Similarity Distance</vt:lpstr>
      <vt:lpstr>User Groups in WLANs - Observations</vt:lpstr>
      <vt:lpstr>Slide 32</vt:lpstr>
      <vt:lpstr>Application: Mobile Health Care</vt:lpstr>
      <vt:lpstr>mhealth Apps: HealthAppy*</vt:lpstr>
      <vt:lpstr>i-Hospital: The Intelligent Hospital Tracking Disease Spread Using Device Encounters  UF-KACST Collaboration</vt:lpstr>
      <vt:lpstr>Application: Mobile Health Care</vt:lpstr>
      <vt:lpstr>Slide 37</vt:lpstr>
      <vt:lpstr>Thank you!</vt:lpstr>
      <vt:lpstr>Slide 39</vt:lpstr>
      <vt:lpstr>Waze , bey2ollak, crowd sourcing, safety maps</vt:lpstr>
      <vt:lpstr>Mining for Interest: Behavior Beyond Mobility</vt:lpstr>
      <vt:lpstr>Slide 42</vt:lpstr>
      <vt:lpstr>Slide 43</vt:lpstr>
      <vt:lpstr>Slide 44</vt:lpstr>
      <vt:lpstr>Slide 45</vt:lpstr>
      <vt:lpstr>Traffic Modeling</vt:lpstr>
      <vt:lpstr>Scaling of stochastic self similar traffic</vt:lpstr>
      <vt:lpstr>Percentage locations with Self-similar traffic</vt:lpstr>
      <vt:lpstr>Slide 49</vt:lpstr>
      <vt:lpstr>Scaling Computation over Big Data</vt:lpstr>
    </vt:vector>
  </TitlesOfParts>
  <Company>University of Florida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Ahmed Helmy</dc:creator>
  <cp:lastModifiedBy>Ahmed Helmy</cp:lastModifiedBy>
  <cp:revision>264</cp:revision>
  <dcterms:created xsi:type="dcterms:W3CDTF">2015-12-09T14:47:33Z</dcterms:created>
  <dcterms:modified xsi:type="dcterms:W3CDTF">2015-12-09T15:24:13Z</dcterms:modified>
</cp:coreProperties>
</file>