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embeddings/oleObject60.bin" ContentType="application/vnd.openxmlformats-officedocument.oleObject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embeddings/oleObject52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61.bin" ContentType="application/vnd.openxmlformats-officedocument.oleObject"/>
  <Override PartName="/ppt/slides/slide42.xml" ContentType="application/vnd.openxmlformats-officedocument.presentationml.slide+xml"/>
  <Override PartName="/ppt/embeddings/oleObject38.bin" ContentType="application/vnd.openxmlformats-officedocument.oleObject"/>
  <Override PartName="/ppt/notesSlides/notesSlide17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51.xml" ContentType="application/vnd.openxmlformats-officedocument.presentationml.slide+xml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embeddings/oleObject58.bin" ContentType="application/vnd.openxmlformats-officedocument.oleObject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embeddings/oleObject34.bin" ContentType="application/vnd.openxmlformats-officedocument.oleObject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embeddings/oleObject53.bin" ContentType="application/vnd.openxmlformats-officedocument.oleObject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embeddings/oleObject62.bin" ContentType="application/vnd.openxmlformats-officedocument.oleObject"/>
  <Override PartName="/ppt/slides/slide52.xml" ContentType="application/vnd.openxmlformats-officedocument.presentationml.slide+xml"/>
  <Override PartName="/ppt/embeddings/oleObject49.bin" ContentType="application/vnd.openxmlformats-officedocument.oleObject"/>
  <Override PartName="/ppt/notesSlides/notesSlide41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embeddings/oleObject59.bin" ContentType="application/vnd.openxmlformats-officedocument.oleObject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5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embeddings/oleObject54.bin" ContentType="application/vnd.openxmlformats-officedocument.oleObject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63.bin" ContentType="application/vnd.openxmlformats-officedocument.oleObject"/>
  <Override PartName="/ppt/slides/slide44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embeddings/oleObject11.bin" ContentType="application/vnd.openxmlformats-officedocument.oleObject"/>
  <Override PartName="/ppt/embeddings/oleObject20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notesSlides/notesSlide14.xml" ContentType="application/vnd.openxmlformats-officedocument.presentationml.notesSlide+xml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Override PartName="/ppt/embeddings/oleObject55.bin" ContentType="application/vnd.openxmlformats-officedocument.oleObject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64.bin" ContentType="application/vnd.openxmlformats-officedocument.oleObject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21.bin" ContentType="application/vnd.openxmlformats-officedocument.oleObject"/>
  <Override PartName="/ppt/embeddings/oleObject31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embeddings/oleObject56.bin" ContentType="application/vnd.openxmlformats-officedocument.oleObject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notesSlides/notesSlide7.xml" ContentType="application/vnd.openxmlformats-officedocument.presentationml.notesSlide+xml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slides/slide22.xml" ContentType="application/vnd.openxmlformats-officedocument.presentationml.slide+xml"/>
  <Override PartName="/ppt/embeddings/oleObject51.bin" ContentType="application/vnd.openxmlformats-officedocument.oleObject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72" r:id="rId2"/>
    <p:sldId id="416" r:id="rId3"/>
    <p:sldId id="474" r:id="rId4"/>
    <p:sldId id="481" r:id="rId5"/>
    <p:sldId id="482" r:id="rId6"/>
    <p:sldId id="376" r:id="rId7"/>
    <p:sldId id="378" r:id="rId8"/>
    <p:sldId id="379" r:id="rId9"/>
    <p:sldId id="432" r:id="rId10"/>
    <p:sldId id="476" r:id="rId11"/>
    <p:sldId id="435" r:id="rId12"/>
    <p:sldId id="491" r:id="rId13"/>
    <p:sldId id="495" r:id="rId14"/>
    <p:sldId id="498" r:id="rId15"/>
    <p:sldId id="501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32" r:id="rId38"/>
    <p:sldId id="513" r:id="rId39"/>
    <p:sldId id="519" r:id="rId40"/>
    <p:sldId id="520" r:id="rId41"/>
    <p:sldId id="444" r:id="rId42"/>
    <p:sldId id="445" r:id="rId43"/>
    <p:sldId id="447" r:id="rId44"/>
    <p:sldId id="448" r:id="rId45"/>
    <p:sldId id="449" r:id="rId46"/>
    <p:sldId id="450" r:id="rId47"/>
    <p:sldId id="454" r:id="rId48"/>
    <p:sldId id="538" r:id="rId49"/>
    <p:sldId id="539" r:id="rId50"/>
    <p:sldId id="542" r:id="rId51"/>
    <p:sldId id="543" r:id="rId52"/>
    <p:sldId id="544" r:id="rId53"/>
    <p:sldId id="464" r:id="rId54"/>
    <p:sldId id="463" r:id="rId55"/>
    <p:sldId id="465" r:id="rId56"/>
    <p:sldId id="459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FF3300"/>
    <a:srgbClr val="99CCFF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1C8F6E5C-674D-4DE4-A4A3-6D7B9DA2E9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-111" charset="0"/>
              </a:defRPr>
            </a:lvl1pPr>
          </a:lstStyle>
          <a:p>
            <a:fld id="{8B06C7F7-DB8E-40FD-AC2F-72FDF8B2A5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C5209-5AE9-4048-A96F-C4750F8CCF13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CC701-92C2-4FB2-B5CE-DBAE4C77CCF1}" type="slidenum">
              <a:rPr lang="en-US"/>
              <a:pPr/>
              <a:t>10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A3E89-5E09-4D07-A790-E33C2915F707}" type="slidenum">
              <a:rPr lang="en-US"/>
              <a:pPr/>
              <a:t>11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9AA38-FDD5-4FCE-B138-50DDCE5F548B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64694-243B-4BF4-A2E4-B0BDE757827D}" type="slidenum">
              <a:rPr lang="en-US"/>
              <a:pPr/>
              <a:t>13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AFDF8-21B3-49E2-BCC9-F64644CCD128}" type="slidenum">
              <a:rPr lang="en-US"/>
              <a:pPr/>
              <a:t>14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A77E7-7105-43F4-A487-51B460F976BB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90533-068D-4D86-A7A2-A76279124715}" type="slidenum">
              <a:rPr lang="en-US"/>
              <a:pPr/>
              <a:t>30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C2E17-9631-4F57-856C-00B8743456D5}" type="slidenum">
              <a:rPr lang="en-US"/>
              <a:pPr/>
              <a:t>31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40A99-AE78-4B1B-BD6F-7F7D35588C56}" type="slidenum">
              <a:rPr lang="en-US"/>
              <a:pPr/>
              <a:t>32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B59C5-58E7-4630-9891-F749AD37A347}" type="slidenum">
              <a:rPr lang="en-US"/>
              <a:pPr/>
              <a:t>33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9BD52-105C-4E37-BF4F-F187E5F348F0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5EABA-108A-40E2-B6C3-7A2B2C34A7A9}" type="slidenum">
              <a:rPr lang="en-US"/>
              <a:pPr/>
              <a:t>34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0B4B0-3972-481A-98BD-AFFD78A57A19}" type="slidenum">
              <a:rPr lang="en-US"/>
              <a:pPr/>
              <a:t>35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018D8-169A-4F1A-BB22-C0BC5F3886F9}" type="slidenum">
              <a:rPr lang="en-US"/>
              <a:pPr/>
              <a:t>36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50AF7-089C-42A3-B108-DC2F75D32E20}" type="slidenum">
              <a:rPr lang="en-US"/>
              <a:pPr/>
              <a:t>37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C6DB-5A0C-4B76-B8E3-E4F5DE81B3B8}" type="slidenum">
              <a:rPr lang="en-US"/>
              <a:pPr/>
              <a:t>38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8D426-F160-4052-805E-4C0C4853244A}" type="slidenum">
              <a:rPr lang="en-US"/>
              <a:pPr/>
              <a:t>39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25936-B744-43CA-9E0A-E87ADFB8FB17}" type="slidenum">
              <a:rPr lang="en-US"/>
              <a:pPr/>
              <a:t>40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544ED-0913-43C4-A6DA-75FFC640870B}" type="slidenum">
              <a:rPr lang="en-US"/>
              <a:pPr/>
              <a:t>41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1D98F-8E9B-4F87-BB1F-8C0C55F3BBA4}" type="slidenum">
              <a:rPr lang="en-US"/>
              <a:pPr/>
              <a:t>42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8F591-0724-4868-B679-11CD6A993F7C}" type="slidenum">
              <a:rPr lang="en-US"/>
              <a:pPr/>
              <a:t>43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EB83B-AE25-4669-BD79-5250952FB018}" type="slidenum">
              <a:rPr lang="en-US"/>
              <a:pPr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5B933-3FC7-4269-86DB-0B1008FB01ED}" type="slidenum">
              <a:rPr lang="en-US"/>
              <a:pPr/>
              <a:t>44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2255F-F43D-476F-8257-24CC4C6B313E}" type="slidenum">
              <a:rPr lang="en-US"/>
              <a:pPr/>
              <a:t>45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6A19C-9DE7-46FF-A8E7-EBEFE7127DE4}" type="slidenum">
              <a:rPr lang="en-US"/>
              <a:pPr/>
              <a:t>46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E8385-BE89-4F08-9F53-D0D96AF6D209}" type="slidenum">
              <a:rPr lang="en-US"/>
              <a:pPr/>
              <a:t>47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DD8D3-1B1A-4A22-A524-3C34132131A6}" type="slidenum">
              <a:rPr lang="en-US"/>
              <a:pPr/>
              <a:t>48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3CCF4-AA6C-4031-AB72-3293E9066A94}" type="slidenum">
              <a:rPr lang="en-US"/>
              <a:pPr/>
              <a:t>49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8CBB-E96F-48FC-9A5B-AF047835CCAD}" type="slidenum">
              <a:rPr lang="en-US"/>
              <a:pPr/>
              <a:t>50</a:t>
            </a:fld>
            <a:endParaRPr lang="en-US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361A0-912D-4B74-88B2-F7BC10584B9D}" type="slidenum">
              <a:rPr lang="en-US"/>
              <a:pPr/>
              <a:t>51</a:t>
            </a:fld>
            <a:endParaRPr lang="en-US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96EB0-6F79-4220-B6AF-96AFF344FA0F}" type="slidenum">
              <a:rPr lang="en-US"/>
              <a:pPr/>
              <a:t>52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2A2D1-CCA8-4ED1-8BC4-E46C384884F1}" type="slidenum">
              <a:rPr lang="en-US"/>
              <a:pPr/>
              <a:t>53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35B35-248B-4D0B-A4A5-6565ACF4E0AB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AC822-F7C3-45E2-8238-B74772482722}" type="slidenum">
              <a:rPr lang="en-US"/>
              <a:pPr/>
              <a:t>54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58176-975C-413D-8BE0-63FE0C6A3FA3}" type="slidenum">
              <a:rPr lang="en-US"/>
              <a:pPr/>
              <a:t>55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F847B-89B9-43D1-ADCC-9EA69F3F222A}" type="slidenum">
              <a:rPr lang="en-US"/>
              <a:pPr/>
              <a:t>56</a:t>
            </a:fld>
            <a:endParaRPr lang="en-US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5F075-7E4D-46D5-B853-39CA729470E6}" type="slidenum">
              <a:rPr lang="en-US"/>
              <a:pPr/>
              <a:t>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343A4-314D-4D29-93C7-C53C57A31BA8}" type="slidenum">
              <a:rPr lang="en-US"/>
              <a:pPr/>
              <a:t>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D3F13-1520-453B-8FD9-D9840A204BE0}" type="slidenum">
              <a:rPr lang="en-US"/>
              <a:pPr/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A0FE6-52D3-43F3-A3FB-2A5E9DBCF799}" type="slidenum">
              <a:rPr lang="en-US"/>
              <a:pPr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50CEA-BD15-4DEA-98D6-AC4A3A81649B}" type="slidenum">
              <a:rPr lang="en-US"/>
              <a:pPr/>
              <a:t>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D9A731A3-3687-4BF6-81E4-3EC0608B8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2FD3F9B-06BB-4F0D-A584-70A4D2D26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A93AC28-ED86-4F4A-9FCA-048B06BB5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692A622-75DC-4F25-BB10-371B08533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F22F89A-92FF-43AA-B815-3FE4A723A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481B4BFF-6F52-4392-A161-D797651A0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FA26CC1-99A8-42A4-98ED-E56FDF1EB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26F6F1B-DC72-4112-A14A-5B4F2B92F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A5CFDBB-1570-400F-8D56-271A7EB7C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56BA312-8D30-4FFC-89EE-440763CB9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F02FA6C-E2E7-4297-8B64-424158D23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02A21EEA-0737-4715-BA00-16B99659F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40080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1" charset="0"/>
              </a:defRPr>
            </a:lvl1pPr>
          </a:lstStyle>
          <a:p>
            <a:r>
              <a:rPr lang="en-US"/>
              <a:t>6-</a:t>
            </a:r>
            <a:fld id="{29798E5F-2E4C-4264-A3CD-A4C5D1DE1F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pitchFamily="-11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5.bin"/><Relationship Id="rId21" Type="http://schemas.openxmlformats.org/officeDocument/2006/relationships/oleObject" Target="../embeddings/oleObject16.bin"/><Relationship Id="rId22" Type="http://schemas.openxmlformats.org/officeDocument/2006/relationships/oleObject" Target="../embeddings/oleObject17.bin"/><Relationship Id="rId23" Type="http://schemas.openxmlformats.org/officeDocument/2006/relationships/oleObject" Target="../embeddings/oleObject18.bin"/><Relationship Id="rId24" Type="http://schemas.openxmlformats.org/officeDocument/2006/relationships/oleObject" Target="../embeddings/oleObject19.bin"/><Relationship Id="rId25" Type="http://schemas.openxmlformats.org/officeDocument/2006/relationships/oleObject" Target="../embeddings/oleObject20.bin"/><Relationship Id="rId26" Type="http://schemas.openxmlformats.org/officeDocument/2006/relationships/oleObject" Target="../embeddings/oleObject21.bin"/><Relationship Id="rId27" Type="http://schemas.openxmlformats.org/officeDocument/2006/relationships/oleObject" Target="../embeddings/oleObject22.bin"/><Relationship Id="rId28" Type="http://schemas.openxmlformats.org/officeDocument/2006/relationships/oleObject" Target="../embeddings/oleObject23.bin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30" Type="http://schemas.openxmlformats.org/officeDocument/2006/relationships/oleObject" Target="../embeddings/oleObject25.bin"/><Relationship Id="rId31" Type="http://schemas.openxmlformats.org/officeDocument/2006/relationships/oleObject" Target="../embeddings/oleObject26.bin"/><Relationship Id="rId32" Type="http://schemas.openxmlformats.org/officeDocument/2006/relationships/oleObject" Target="../embeddings/oleObject27.bin"/><Relationship Id="rId9" Type="http://schemas.openxmlformats.org/officeDocument/2006/relationships/oleObject" Target="../embeddings/oleObject4.bin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33" Type="http://schemas.openxmlformats.org/officeDocument/2006/relationships/oleObject" Target="../embeddings/oleObject28.bin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6" Type="http://schemas.openxmlformats.org/officeDocument/2006/relationships/oleObject" Target="../embeddings/oleObject5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57.bin"/><Relationship Id="rId5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59.bin"/><Relationship Id="rId5" Type="http://schemas.openxmlformats.org/officeDocument/2006/relationships/oleObject" Target="../embeddings/oleObject60.bin"/><Relationship Id="rId6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62.bin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5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oleObject" Target="../embeddings/oleObject37.bin"/><Relationship Id="rId13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15" Type="http://schemas.openxmlformats.org/officeDocument/2006/relationships/oleObject" Target="../embeddings/oleObject4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41.bin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8" Type="http://schemas.openxmlformats.org/officeDocument/2006/relationships/image" Target="../media/image7.png"/><Relationship Id="rId9" Type="http://schemas.openxmlformats.org/officeDocument/2006/relationships/oleObject" Target="../embeddings/oleObject49.bin"/><Relationship Id="rId10" Type="http://schemas.openxmlformats.org/officeDocument/2006/relationships/oleObject" Target="../embeddings/oleObject5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7A086D1-93DA-4004-BDD7-BD9439095863}" type="slidenum">
              <a:rPr lang="en-US"/>
              <a:pPr/>
              <a:t>1</a:t>
            </a:fld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</a:rPr>
              <a:t>Chapter 6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>
                <a:solidFill>
                  <a:schemeClr val="accent2"/>
                </a:solidFill>
              </a:rPr>
              <a:t>Wireless and Mobile Networks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 dirty="0">
                <a:solidFill>
                  <a:schemeClr val="accent2"/>
                </a:solidFill>
              </a:rPr>
              <a:t>Computer Networking: A Top Down </a:t>
            </a:r>
            <a:r>
              <a:rPr lang="en-US" i="1" dirty="0" smtClean="0">
                <a:solidFill>
                  <a:schemeClr val="accent2"/>
                </a:solidFill>
              </a:rPr>
              <a:t>Approach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Jim Kurose, Keith Ross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Addison-</a:t>
            </a:r>
            <a:r>
              <a:rPr lang="en-US" dirty="0" smtClean="0">
                <a:solidFill>
                  <a:schemeClr val="accent2"/>
                </a:solidFill>
              </a:rPr>
              <a:t>Wesley.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0136079679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49" y="1774686"/>
            <a:ext cx="2425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urose-6th-edit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5600" y="2989263"/>
            <a:ext cx="2882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39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87F7166-0F32-4FF4-BC74-206C4908C45A}" type="slidenum">
              <a:rPr lang="en-US"/>
              <a:pPr/>
              <a:t>10</a:t>
            </a:fld>
            <a:endParaRPr lang="en-US"/>
          </a:p>
        </p:txBody>
      </p:sp>
      <p:sp>
        <p:nvSpPr>
          <p:cNvPr id="839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advanced capabilities</a:t>
            </a:r>
          </a:p>
        </p:txBody>
      </p:sp>
      <p:sp>
        <p:nvSpPr>
          <p:cNvPr id="839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 smtClean="0">
                <a:solidFill>
                  <a:srgbClr val="FF3300"/>
                </a:solidFill>
              </a:rPr>
              <a:t>Rate Adaptation</a:t>
            </a:r>
          </a:p>
          <a:p>
            <a:pPr>
              <a:tabLst>
                <a:tab pos="746125" algn="l"/>
              </a:tabLst>
            </a:pPr>
            <a:r>
              <a:rPr lang="en-US" sz="2400" smtClean="0"/>
              <a:t>base station, mobile dynamically change transmission rate (physical layer modulation technique) as mobile moves, SNR varies </a:t>
            </a:r>
          </a:p>
        </p:txBody>
      </p:sp>
      <p:sp>
        <p:nvSpPr>
          <p:cNvPr id="839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839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QAM16 (4 Mbps)</a:t>
            </a:r>
          </a:p>
        </p:txBody>
      </p:sp>
      <p:sp>
        <p:nvSpPr>
          <p:cNvPr id="839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BPSK (1 Mbps)</a:t>
            </a:r>
          </a:p>
        </p:txBody>
      </p:sp>
      <p:sp>
        <p:nvSpPr>
          <p:cNvPr id="8398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592"/>
              <a:gd name="T14" fmla="*/ 384 w 384"/>
              <a:gd name="T15" fmla="*/ 1592 h 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800"/>
              <a:gd name="T17" fmla="*/ 432 w 432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792"/>
              <a:gd name="T17" fmla="*/ 408 w 408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839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839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839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840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840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840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840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840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2. When BER becomes too high, switch to lower transmission rate but with lower BER</a:t>
            </a:r>
          </a:p>
        </p:txBody>
      </p:sp>
      <p:sp>
        <p:nvSpPr>
          <p:cNvPr id="84010" name="Text Box 163"/>
          <p:cNvSpPr txBox="1">
            <a:spLocks noChangeArrowheads="1"/>
          </p:cNvSpPr>
          <p:nvPr/>
        </p:nvSpPr>
        <p:spPr bwMode="auto">
          <a:xfrm>
            <a:off x="376238" y="5873750"/>
            <a:ext cx="448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Rate adaptation can change rate from </a:t>
            </a:r>
          </a:p>
          <a:p>
            <a:r>
              <a:rPr lang="en-US"/>
              <a:t>100Mbps to 1Mbps !!</a:t>
            </a:r>
          </a:p>
          <a:p>
            <a:r>
              <a:rPr lang="en-US"/>
              <a:t>Does this affect higher protocol layers?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5DE8341-BAC6-4FE9-A26D-C834BA1FCE1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96260" name="Group 372"/>
          <p:cNvGrpSpPr>
            <a:grpSpLocks/>
          </p:cNvGrpSpPr>
          <p:nvPr/>
        </p:nvGrpSpPr>
        <p:grpSpPr bwMode="auto">
          <a:xfrm>
            <a:off x="3314700" y="2635250"/>
            <a:ext cx="5368925" cy="3657600"/>
            <a:chOff x="1820" y="1536"/>
            <a:chExt cx="3382" cy="2304"/>
          </a:xfrm>
        </p:grpSpPr>
        <p:sp>
          <p:nvSpPr>
            <p:cNvPr id="96279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86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96504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5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6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7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8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9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0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1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2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3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4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5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6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7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8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519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530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1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2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3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520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526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7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8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9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521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522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3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4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5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7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96474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5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6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7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8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9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0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1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2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3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4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5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6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7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8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89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500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1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2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3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90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96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7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8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9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91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92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3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4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5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8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96444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5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6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7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8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9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0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1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2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3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4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5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6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7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8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59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70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1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2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3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60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66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7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8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9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61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62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3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4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5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9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96414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5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6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7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8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9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0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1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2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3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4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5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6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7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8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29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40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1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2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3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30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36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7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8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9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31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32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3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4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5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0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96384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5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6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7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8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9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0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1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2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3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4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5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6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7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8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99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10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1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2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3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00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06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7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8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9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01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02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3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4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5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1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96354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5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6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7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8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9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0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1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2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3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4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5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6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7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8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69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380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1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2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3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70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376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7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8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9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71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372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3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4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5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2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96324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5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6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7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8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9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0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4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5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6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7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8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39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350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1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2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3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40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346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7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8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9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41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34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6293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0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96320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96322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23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96321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96301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Public telephone</a:t>
              </a:r>
            </a:p>
            <a:p>
              <a:pPr eaLnBrk="1" hangingPunct="1"/>
              <a:r>
                <a:rPr lang="en-US" sz="1600"/>
                <a:t>network, and</a:t>
              </a:r>
            </a:p>
            <a:p>
              <a:pPr eaLnBrk="1" hangingPunct="1"/>
              <a:r>
                <a:rPr lang="en-US" sz="1600"/>
                <a:t>Internet</a:t>
              </a:r>
            </a:p>
          </p:txBody>
        </p:sp>
        <p:pic>
          <p:nvPicPr>
            <p:cNvPr id="96303" name="Picture 309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4" name="Picture 310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5" name="Picture 311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6" name="Picture 312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7" name="Picture 313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8" name="Picture 316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309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96317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318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9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0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96313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96315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16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96314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96311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1" name="Rectangle 364"/>
          <p:cNvSpPr>
            <a:spLocks noChangeArrowheads="1"/>
          </p:cNvSpPr>
          <p:nvPr/>
        </p:nvSpPr>
        <p:spPr bwMode="auto">
          <a:xfrm>
            <a:off x="298450" y="306388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grpSp>
        <p:nvGrpSpPr>
          <p:cNvPr id="41882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96273" name="Text Box 366"/>
            <p:cNvSpPr txBox="1">
              <a:spLocks noChangeArrowheads="1"/>
            </p:cNvSpPr>
            <p:nvPr/>
          </p:nvSpPr>
          <p:spPr bwMode="auto">
            <a:xfrm>
              <a:off x="2457" y="843"/>
              <a:ext cx="23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connects cells to wide area 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manages call setup (more later!)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handles mobility (more later!)</a:t>
              </a:r>
            </a:p>
          </p:txBody>
        </p:sp>
        <p:sp>
          <p:nvSpPr>
            <p:cNvPr id="96274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75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88"/>
              <a:chOff x="442" y="3293"/>
              <a:chExt cx="547" cy="288"/>
            </a:xfrm>
          </p:grpSpPr>
          <p:sp>
            <p:nvSpPr>
              <p:cNvPr id="96277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8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MSC</a:t>
                </a:r>
              </a:p>
            </p:txBody>
          </p:sp>
        </p:grpSp>
        <p:sp>
          <p:nvSpPr>
            <p:cNvPr id="96276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48" name="Group 383"/>
          <p:cNvGrpSpPr>
            <a:grpSpLocks/>
          </p:cNvGrpSpPr>
          <p:nvPr/>
        </p:nvGrpSpPr>
        <p:grpSpPr bwMode="auto">
          <a:xfrm>
            <a:off x="274638" y="2071688"/>
            <a:ext cx="3170237" cy="3243262"/>
            <a:chOff x="173" y="1305"/>
            <a:chExt cx="1997" cy="2043"/>
          </a:xfrm>
        </p:grpSpPr>
        <p:sp>
          <p:nvSpPr>
            <p:cNvPr id="96267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covers geographical region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base station</a:t>
              </a:r>
              <a:r>
                <a:rPr lang="en-US"/>
                <a:t> (BS) analogous to 802.11 AP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mobile users</a:t>
              </a:r>
              <a:r>
                <a:rPr lang="en-US"/>
                <a:t> attach to network through BS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air-interface:</a:t>
              </a:r>
              <a:r>
                <a:rPr lang="en-US"/>
                <a:t> physical and link layer protocol between mobile and BS</a:t>
              </a:r>
            </a:p>
          </p:txBody>
        </p:sp>
        <p:sp>
          <p:nvSpPr>
            <p:cNvPr id="96268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69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88"/>
              <a:chOff x="442" y="3293"/>
              <a:chExt cx="547" cy="288"/>
            </a:xfrm>
          </p:grpSpPr>
          <p:sp>
            <p:nvSpPr>
              <p:cNvPr id="96271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2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cell</a:t>
                </a:r>
              </a:p>
            </p:txBody>
          </p:sp>
        </p:grpSp>
        <p:sp>
          <p:nvSpPr>
            <p:cNvPr id="96270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79" cy="1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58" name="Group 386"/>
          <p:cNvGrpSpPr>
            <a:grpSpLocks/>
          </p:cNvGrpSpPr>
          <p:nvPr/>
        </p:nvGrpSpPr>
        <p:grpSpPr bwMode="auto">
          <a:xfrm>
            <a:off x="6567488" y="4556125"/>
            <a:ext cx="2209800" cy="1401763"/>
            <a:chOff x="4137" y="2870"/>
            <a:chExt cx="1392" cy="883"/>
          </a:xfrm>
        </p:grpSpPr>
        <p:sp>
          <p:nvSpPr>
            <p:cNvPr id="96265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wired network</a:t>
              </a:r>
            </a:p>
          </p:txBody>
        </p:sp>
        <p:sp>
          <p:nvSpPr>
            <p:cNvPr id="96266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2CCCAC4-FF0E-4F85-A871-77B0980A9DEA}" type="slidenum">
              <a:rPr lang="en-US"/>
              <a:pPr/>
              <a:t>12</a:t>
            </a:fld>
            <a:endParaRPr lang="en-US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975"/>
            <a:ext cx="6477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AABA261-DAB6-4E20-B97E-CB6D514A7153}" type="slidenum">
              <a:rPr lang="en-US"/>
              <a:pPr/>
              <a:t>13</a:t>
            </a:fld>
            <a:endParaRPr 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Cellular Comm./Networking Terminology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Hand-off: the process of transferring the mobile from one base station to another</a:t>
            </a:r>
          </a:p>
          <a:p>
            <a:pPr>
              <a:buFontTx/>
              <a:buChar char="-"/>
            </a:pPr>
            <a:r>
              <a:rPr lang="en-US" noProof="1" smtClean="0"/>
              <a:t>Roamer: a mobile operating in a coverage area other than the one in which it subscribed (moving to another MSC)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22A5885-7735-43C9-BEC4-365C603F7143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Design concepts: The Cellular Concept and Frequency Re-use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The cellular concept was introduced to solve the problem of frequency limitation (or spectral congestion) and user capacity</a:t>
            </a:r>
          </a:p>
          <a:p>
            <a:pPr>
              <a:buFontTx/>
              <a:buChar char="-"/>
            </a:pPr>
            <a:r>
              <a:rPr lang="en-US" noProof="1" smtClean="0"/>
              <a:t>Replace a single high power base station with several lower power base stations, each covering a smaller geographical area, a ‘cell’.</a:t>
            </a:r>
          </a:p>
          <a:p>
            <a:pPr>
              <a:buFontTx/>
              <a:buChar char="-"/>
            </a:pPr>
            <a:r>
              <a:rPr lang="en-US" noProof="1" smtClean="0"/>
              <a:t>Each of the base stations is allocated a number of channels (portion of the overall system channels)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4F7D888-DC06-4585-A55B-4C07132F39EB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304800"/>
            <a:ext cx="2057400" cy="2286000"/>
            <a:chOff x="2544" y="528"/>
            <a:chExt cx="1296" cy="1440"/>
          </a:xfrm>
        </p:grpSpPr>
        <p:sp>
          <p:nvSpPr>
            <p:cNvPr id="116802" name="AutoShape 3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803" name="AutoShape 4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804" name="AutoShape 5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805" name="AutoShape 6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806" name="AutoShape 7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807" name="AutoShape 8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808" name="AutoShape 9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15000" y="1066800"/>
            <a:ext cx="2057400" cy="2286000"/>
            <a:chOff x="2544" y="528"/>
            <a:chExt cx="1296" cy="1440"/>
          </a:xfrm>
        </p:grpSpPr>
        <p:sp>
          <p:nvSpPr>
            <p:cNvPr id="116795" name="AutoShape 11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96" name="AutoShape 12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97" name="AutoShape 13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98" name="AutoShape 14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99" name="AutoShape 15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800" name="AutoShape 16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801" name="AutoShape 17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495800" y="2590800"/>
            <a:ext cx="2057400" cy="2286000"/>
            <a:chOff x="2544" y="528"/>
            <a:chExt cx="1296" cy="1440"/>
          </a:xfrm>
        </p:grpSpPr>
        <p:sp>
          <p:nvSpPr>
            <p:cNvPr id="116788" name="AutoShape 19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89" name="AutoShape 20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90" name="AutoShape 21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91" name="AutoShape 22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92" name="AutoShape 23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793" name="AutoShape 24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794" name="AutoShape 25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667000" y="2209800"/>
            <a:ext cx="2057400" cy="2286000"/>
            <a:chOff x="2544" y="528"/>
            <a:chExt cx="1296" cy="1440"/>
          </a:xfrm>
        </p:grpSpPr>
        <p:sp>
          <p:nvSpPr>
            <p:cNvPr id="116781" name="AutoShape 27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82" name="AutoShape 28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83" name="AutoShape 29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84" name="AutoShape 30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85" name="AutoShape 31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786" name="AutoShape 32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787" name="AutoShape 33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sp>
        <p:nvSpPr>
          <p:cNvPr id="588834" name="AutoShape 34"/>
          <p:cNvSpPr>
            <a:spLocks noChangeArrowheads="1"/>
          </p:cNvSpPr>
          <p:nvPr/>
        </p:nvSpPr>
        <p:spPr bwMode="auto">
          <a:xfrm>
            <a:off x="38862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F</a:t>
            </a:r>
          </a:p>
        </p:txBody>
      </p:sp>
      <p:sp>
        <p:nvSpPr>
          <p:cNvPr id="588835" name="AutoShape 35"/>
          <p:cNvSpPr>
            <a:spLocks noChangeArrowheads="1"/>
          </p:cNvSpPr>
          <p:nvPr/>
        </p:nvSpPr>
        <p:spPr bwMode="auto">
          <a:xfrm>
            <a:off x="51054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C</a:t>
            </a:r>
          </a:p>
        </p:txBody>
      </p:sp>
      <p:sp>
        <p:nvSpPr>
          <p:cNvPr id="588836" name="AutoShape 36"/>
          <p:cNvSpPr>
            <a:spLocks noChangeArrowheads="1"/>
          </p:cNvSpPr>
          <p:nvPr/>
        </p:nvSpPr>
        <p:spPr bwMode="auto">
          <a:xfrm>
            <a:off x="4495800" y="685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B</a:t>
            </a:r>
          </a:p>
        </p:txBody>
      </p:sp>
      <p:sp>
        <p:nvSpPr>
          <p:cNvPr id="588837" name="AutoShape 37"/>
          <p:cNvSpPr>
            <a:spLocks noChangeArrowheads="1"/>
          </p:cNvSpPr>
          <p:nvPr/>
        </p:nvSpPr>
        <p:spPr bwMode="auto">
          <a:xfrm>
            <a:off x="51054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D</a:t>
            </a:r>
          </a:p>
        </p:txBody>
      </p:sp>
      <p:sp>
        <p:nvSpPr>
          <p:cNvPr id="588838" name="AutoShape 38"/>
          <p:cNvSpPr>
            <a:spLocks noChangeArrowheads="1"/>
          </p:cNvSpPr>
          <p:nvPr/>
        </p:nvSpPr>
        <p:spPr bwMode="auto">
          <a:xfrm>
            <a:off x="4495800" y="2209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E</a:t>
            </a:r>
          </a:p>
        </p:txBody>
      </p:sp>
      <p:sp>
        <p:nvSpPr>
          <p:cNvPr id="588839" name="AutoShape 39"/>
          <p:cNvSpPr>
            <a:spLocks noChangeArrowheads="1"/>
          </p:cNvSpPr>
          <p:nvPr/>
        </p:nvSpPr>
        <p:spPr bwMode="auto">
          <a:xfrm>
            <a:off x="4495800" y="1447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A</a:t>
            </a:r>
          </a:p>
        </p:txBody>
      </p:sp>
      <p:sp>
        <p:nvSpPr>
          <p:cNvPr id="588840" name="AutoShape 40"/>
          <p:cNvSpPr>
            <a:spLocks noChangeArrowheads="1"/>
          </p:cNvSpPr>
          <p:nvPr/>
        </p:nvSpPr>
        <p:spPr bwMode="auto">
          <a:xfrm>
            <a:off x="38862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G</a:t>
            </a:r>
          </a:p>
        </p:txBody>
      </p:sp>
      <p:sp>
        <p:nvSpPr>
          <p:cNvPr id="116751" name="Text Box 41"/>
          <p:cNvSpPr txBox="1">
            <a:spLocks noChangeArrowheads="1"/>
          </p:cNvSpPr>
          <p:nvPr/>
        </p:nvSpPr>
        <p:spPr bwMode="auto">
          <a:xfrm>
            <a:off x="1219200" y="5105400"/>
            <a:ext cx="6754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-111" charset="0"/>
              </a:rPr>
              <a:t>Cellular frequency re-use concept: cells with the same letter use the same set of frequencies.</a:t>
            </a:r>
          </a:p>
          <a:p>
            <a:r>
              <a:rPr lang="en-US" sz="1400">
                <a:latin typeface="Times New Roman" pitchFamily="-111" charset="0"/>
              </a:rPr>
              <a:t>A cluster of cells (highlighted in bold) is replicated over the coverage area. The cluster size,</a:t>
            </a:r>
          </a:p>
          <a:p>
            <a:r>
              <a:rPr lang="en-US" sz="1400" i="1">
                <a:latin typeface="Times New Roman" pitchFamily="-111" charset="0"/>
              </a:rPr>
              <a:t>N</a:t>
            </a:r>
            <a:r>
              <a:rPr lang="en-US" sz="1400">
                <a:latin typeface="Times New Roman" pitchFamily="-111" charset="0"/>
              </a:rPr>
              <a:t>, is equal to 7. Since each cell contains one-seventh of the overall channels, the cell</a:t>
            </a:r>
          </a:p>
          <a:p>
            <a:r>
              <a:rPr lang="en-US" sz="1400">
                <a:latin typeface="Times New Roman" pitchFamily="-111" charset="0"/>
              </a:rPr>
              <a:t>frequency re-use factor is 1/7.</a:t>
            </a:r>
            <a:endParaRPr lang="en-US" sz="2400">
              <a:latin typeface="Times New Roman" pitchFamily="-111" charset="0"/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784600" y="685800"/>
            <a:ext cx="2263775" cy="2286000"/>
            <a:chOff x="2384" y="432"/>
            <a:chExt cx="1426" cy="1440"/>
          </a:xfrm>
        </p:grpSpPr>
        <p:grpSp>
          <p:nvGrpSpPr>
            <p:cNvPr id="116760" name="Group 43"/>
            <p:cNvGrpSpPr>
              <a:grpSpLocks/>
            </p:cNvGrpSpPr>
            <p:nvPr/>
          </p:nvGrpSpPr>
          <p:grpSpPr bwMode="auto">
            <a:xfrm>
              <a:off x="2832" y="1632"/>
              <a:ext cx="528" cy="240"/>
              <a:chOff x="2832" y="1632"/>
              <a:chExt cx="528" cy="240"/>
            </a:xfrm>
          </p:grpSpPr>
          <p:sp>
            <p:nvSpPr>
              <p:cNvPr id="116778" name="Line 44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9" name="Line 45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0" name="Line 46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761" name="Group 47"/>
            <p:cNvGrpSpPr>
              <a:grpSpLocks/>
            </p:cNvGrpSpPr>
            <p:nvPr/>
          </p:nvGrpSpPr>
          <p:grpSpPr bwMode="auto">
            <a:xfrm flipV="1">
              <a:off x="2832" y="432"/>
              <a:ext cx="528" cy="240"/>
              <a:chOff x="2832" y="1632"/>
              <a:chExt cx="528" cy="240"/>
            </a:xfrm>
          </p:grpSpPr>
          <p:sp>
            <p:nvSpPr>
              <p:cNvPr id="116775" name="Line 48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6" name="Line 49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7" name="Line 50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2" name="Line 51"/>
            <p:cNvSpPr>
              <a:spLocks noChangeShapeType="1"/>
            </p:cNvSpPr>
            <p:nvPr/>
          </p:nvSpPr>
          <p:spPr bwMode="auto">
            <a:xfrm rot="-7342051">
              <a:off x="3557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Line 52"/>
            <p:cNvSpPr>
              <a:spLocks noChangeShapeType="1"/>
            </p:cNvSpPr>
            <p:nvPr/>
          </p:nvSpPr>
          <p:spPr bwMode="auto">
            <a:xfrm rot="14257949" flipV="1">
              <a:off x="3403" y="558"/>
              <a:ext cx="144" cy="23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Line 53"/>
            <p:cNvSpPr>
              <a:spLocks noChangeShapeType="1"/>
            </p:cNvSpPr>
            <p:nvPr/>
          </p:nvSpPr>
          <p:spPr bwMode="auto">
            <a:xfrm rot="-7342051" flipH="1" flipV="1">
              <a:off x="3576" y="882"/>
              <a:ext cx="174" cy="29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Line 54"/>
            <p:cNvSpPr>
              <a:spLocks noChangeShapeType="1"/>
            </p:cNvSpPr>
            <p:nvPr/>
          </p:nvSpPr>
          <p:spPr bwMode="auto">
            <a:xfrm rot="7342051" flipH="1">
              <a:off x="2394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Line 55"/>
            <p:cNvSpPr>
              <a:spLocks noChangeShapeType="1"/>
            </p:cNvSpPr>
            <p:nvPr/>
          </p:nvSpPr>
          <p:spPr bwMode="auto">
            <a:xfrm rot="7342051" flipH="1" flipV="1">
              <a:off x="2646" y="557"/>
              <a:ext cx="144" cy="24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Line 56"/>
            <p:cNvSpPr>
              <a:spLocks noChangeShapeType="1"/>
            </p:cNvSpPr>
            <p:nvPr/>
          </p:nvSpPr>
          <p:spPr bwMode="auto">
            <a:xfrm rot="7342051" flipV="1">
              <a:off x="2421" y="892"/>
              <a:ext cx="174" cy="24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768" name="Group 57"/>
            <p:cNvGrpSpPr>
              <a:grpSpLocks/>
            </p:cNvGrpSpPr>
            <p:nvPr/>
          </p:nvGrpSpPr>
          <p:grpSpPr bwMode="auto">
            <a:xfrm>
              <a:off x="2384" y="1200"/>
              <a:ext cx="430" cy="485"/>
              <a:chOff x="2384" y="1200"/>
              <a:chExt cx="430" cy="485"/>
            </a:xfrm>
          </p:grpSpPr>
          <p:sp>
            <p:nvSpPr>
              <p:cNvPr id="116772" name="Line 58"/>
              <p:cNvSpPr>
                <a:spLocks noChangeShapeType="1"/>
              </p:cNvSpPr>
              <p:nvPr/>
            </p:nvSpPr>
            <p:spPr bwMode="auto">
              <a:xfrm rot="-7342051" flipH="1" flipV="1">
                <a:off x="2394" y="1528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3" name="Line 59"/>
              <p:cNvSpPr>
                <a:spLocks noChangeShapeType="1"/>
              </p:cNvSpPr>
              <p:nvPr/>
            </p:nvSpPr>
            <p:spPr bwMode="auto">
              <a:xfrm rot="14257949" flipH="1">
                <a:off x="2625" y="1496"/>
                <a:ext cx="147" cy="23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4" name="Line 60"/>
              <p:cNvSpPr>
                <a:spLocks noChangeShapeType="1"/>
              </p:cNvSpPr>
              <p:nvPr/>
            </p:nvSpPr>
            <p:spPr bwMode="auto">
              <a:xfrm rot="-7342051">
                <a:off x="2421" y="1163"/>
                <a:ext cx="173" cy="247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9" name="Line 61"/>
            <p:cNvSpPr>
              <a:spLocks noChangeShapeType="1"/>
            </p:cNvSpPr>
            <p:nvPr/>
          </p:nvSpPr>
          <p:spPr bwMode="auto">
            <a:xfrm rot="7342051" flipV="1">
              <a:off x="3520" y="1491"/>
              <a:ext cx="304" cy="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0" name="Line 62"/>
            <p:cNvSpPr>
              <a:spLocks noChangeShapeType="1"/>
            </p:cNvSpPr>
            <p:nvPr/>
          </p:nvSpPr>
          <p:spPr bwMode="auto">
            <a:xfrm rot="7342051">
              <a:off x="3402" y="1496"/>
              <a:ext cx="147" cy="23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Line 63"/>
            <p:cNvSpPr>
              <a:spLocks noChangeShapeType="1"/>
            </p:cNvSpPr>
            <p:nvPr/>
          </p:nvSpPr>
          <p:spPr bwMode="auto">
            <a:xfrm rot="7342051" flipH="1">
              <a:off x="3590" y="1156"/>
              <a:ext cx="154" cy="2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5181600" y="574675"/>
            <a:ext cx="1208088" cy="1101725"/>
            <a:chOff x="3264" y="362"/>
            <a:chExt cx="761" cy="694"/>
          </a:xfrm>
        </p:grpSpPr>
        <p:sp>
          <p:nvSpPr>
            <p:cNvPr id="116758" name="Line 65"/>
            <p:cNvSpPr>
              <a:spLocks noChangeShapeType="1"/>
            </p:cNvSpPr>
            <p:nvPr/>
          </p:nvSpPr>
          <p:spPr bwMode="auto">
            <a:xfrm flipH="1">
              <a:off x="3264" y="576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Text Box 66"/>
            <p:cNvSpPr txBox="1">
              <a:spLocks noChangeArrowheads="1"/>
            </p:cNvSpPr>
            <p:nvPr/>
          </p:nvSpPr>
          <p:spPr bwMode="auto">
            <a:xfrm>
              <a:off x="3590" y="362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-111" charset="0"/>
                </a:rPr>
                <a:t>Cell</a:t>
              </a: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5257800" y="117475"/>
            <a:ext cx="1200150" cy="873125"/>
            <a:chOff x="3312" y="74"/>
            <a:chExt cx="756" cy="550"/>
          </a:xfrm>
        </p:grpSpPr>
        <p:sp>
          <p:nvSpPr>
            <p:cNvPr id="116756" name="Line 68"/>
            <p:cNvSpPr>
              <a:spLocks noChangeShapeType="1"/>
            </p:cNvSpPr>
            <p:nvPr/>
          </p:nvSpPr>
          <p:spPr bwMode="auto">
            <a:xfrm flipH="1">
              <a:off x="3312" y="28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Text Box 69"/>
            <p:cNvSpPr txBox="1">
              <a:spLocks noChangeArrowheads="1"/>
            </p:cNvSpPr>
            <p:nvPr/>
          </p:nvSpPr>
          <p:spPr bwMode="auto">
            <a:xfrm>
              <a:off x="3398" y="74"/>
              <a:ext cx="6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-111" charset="0"/>
                </a:rPr>
                <a:t>Cluster</a:t>
              </a:r>
            </a:p>
          </p:txBody>
        </p:sp>
      </p:grpSp>
      <p:sp>
        <p:nvSpPr>
          <p:cNvPr id="116755" name="Text Box 70"/>
          <p:cNvSpPr txBox="1">
            <a:spLocks noChangeArrowheads="1"/>
          </p:cNvSpPr>
          <p:nvPr/>
        </p:nvSpPr>
        <p:spPr bwMode="auto">
          <a:xfrm>
            <a:off x="1165225" y="6057900"/>
            <a:ext cx="612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requires channel/frequency planning and allocation!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34" grpId="0" animBg="1" autoUpdateAnimBg="0"/>
      <p:bldP spid="588835" grpId="0" animBg="1" autoUpdateAnimBg="0"/>
      <p:bldP spid="588836" grpId="0" animBg="1" autoUpdateAnimBg="0"/>
      <p:bldP spid="588837" grpId="0" animBg="1" autoUpdateAnimBg="0"/>
      <p:bldP spid="588838" grpId="0" animBg="1" autoUpdateAnimBg="0"/>
      <p:bldP spid="588839" grpId="0" animBg="1" autoUpdateAnimBg="0"/>
      <p:bldP spid="58884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32CA3ED-CA77-447E-A91D-4D53C8B606E6}" type="slidenum">
              <a:rPr lang="en-US"/>
              <a:pPr/>
              <a:t>16</a:t>
            </a:fld>
            <a:endParaRPr 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noProof="1" smtClean="0"/>
              <a:t>Channel assignment strategies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noProof="1" smtClean="0"/>
              <a:t>Channel assignment affects handoff </a:t>
            </a:r>
          </a:p>
          <a:p>
            <a:r>
              <a:rPr lang="en-US" noProof="1" smtClean="0"/>
              <a:t>(1) Fixed Assignment: </a:t>
            </a:r>
          </a:p>
          <a:p>
            <a:pPr lvl="1"/>
            <a:r>
              <a:rPr lang="en-US" noProof="1" smtClean="0"/>
              <a:t>Each cell is allocated a pre-determined set of channels or frequencies</a:t>
            </a:r>
          </a:p>
          <a:p>
            <a:pPr lvl="1">
              <a:buFontTx/>
              <a:buChar char="-"/>
            </a:pPr>
            <a:r>
              <a:rPr lang="en-US" noProof="1" smtClean="0"/>
              <a:t>If a call request is made and no available channels exist, then it will be blocked (may lead to high blocking probability)</a:t>
            </a:r>
          </a:p>
          <a:p>
            <a:pPr>
              <a:buFontTx/>
              <a:buChar char="-"/>
            </a:pPr>
            <a:r>
              <a:rPr lang="en-US" noProof="1" smtClean="0"/>
              <a:t>The notion of ‘borrowing’ may be used to alleviate blocking.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09DDE90-A18C-4CA5-9901-A7199D787A8A}" type="slidenum">
              <a:rPr lang="en-US"/>
              <a:pPr/>
              <a:t>17</a:t>
            </a:fld>
            <a:endParaRPr 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114800"/>
          </a:xfrm>
        </p:spPr>
        <p:txBody>
          <a:bodyPr/>
          <a:lstStyle/>
          <a:p>
            <a:r>
              <a:rPr lang="en-US" smtClean="0"/>
              <a:t>(2) D</a:t>
            </a:r>
            <a:r>
              <a:rPr lang="en-US" noProof="1" smtClean="0"/>
              <a:t>ynamic Assignment: </a:t>
            </a:r>
          </a:p>
          <a:p>
            <a:pPr lvl="1"/>
            <a:r>
              <a:rPr lang="en-US" noProof="1" smtClean="0"/>
              <a:t>channels allocated on-demand</a:t>
            </a:r>
          </a:p>
          <a:p>
            <a:pPr>
              <a:buFontTx/>
              <a:buChar char="-"/>
            </a:pPr>
            <a:r>
              <a:rPr lang="en-US" noProof="1" smtClean="0"/>
              <a:t>Reduces blocking (similar in concept to the shared buffer switch)</a:t>
            </a:r>
          </a:p>
          <a:p>
            <a:pPr>
              <a:buFontTx/>
              <a:buChar char="-"/>
            </a:pPr>
            <a:r>
              <a:rPr lang="en-US" noProof="1" smtClean="0"/>
              <a:t>Requires that the MSC collects real-time iformation about channel occupancy, traffic distribution, radio signal strength indications (RSSI), periodically for all channels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120515E-7763-4AF5-BC76-68DA4FE3ACE8}" type="slidenum">
              <a:rPr lang="en-US"/>
              <a:pPr/>
              <a:t>18</a:t>
            </a:fld>
            <a:endParaRPr lang="en-US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Hand-off strategies</a:t>
            </a:r>
          </a:p>
        </p:txBody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Mobile moves into a different cell</a:t>
            </a:r>
          </a:p>
          <a:p>
            <a:pPr>
              <a:buFontTx/>
              <a:buChar char="-"/>
            </a:pPr>
            <a:r>
              <a:rPr lang="en-US" noProof="1" smtClean="0"/>
              <a:t>It monitors the signal strength from the current base station</a:t>
            </a:r>
          </a:p>
          <a:p>
            <a:pPr>
              <a:buFontTx/>
              <a:buChar char="-"/>
            </a:pPr>
            <a:r>
              <a:rPr lang="en-US" noProof="1" smtClean="0"/>
              <a:t>When power drops below a certain threshold we need hand off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6222025-B2ED-4083-A580-40078BF86E5C}" type="slidenum">
              <a:rPr lang="en-US"/>
              <a:pPr/>
              <a:t>19</a:t>
            </a:fld>
            <a:endParaRPr lang="en-US"/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4770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87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49F7F70-338F-49A0-9A8C-688490CF80D2}" type="slidenum">
              <a:rPr lang="en-US"/>
              <a:pPr/>
              <a:t>2</a:t>
            </a:fld>
            <a:endParaRPr lang="en-US"/>
          </a:p>
        </p:txBody>
      </p:sp>
      <p:sp>
        <p:nvSpPr>
          <p:cNvPr id="287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2870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287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28707" name="Picture 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08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28739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740" name="Picture 12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8741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8700" name="Object 2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70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8701" name="Object 2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70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8742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28698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9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8699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9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8743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2869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96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869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97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28709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711" name="Picture 24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2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28694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4" name="Clip" r:id="rId12" imgW="819000" imgH="847800" progId="">
                <p:embed/>
              </p:oleObj>
            </a:graphicData>
          </a:graphic>
        </p:graphicFrame>
        <p:graphicFrame>
          <p:nvGraphicFramePr>
            <p:cNvPr id="28695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5" name="Clip" r:id="rId13" imgW="1266840" imgH="1200240" progId="">
                <p:embed/>
              </p:oleObj>
            </a:graphicData>
          </a:graphic>
        </p:graphicFrame>
      </p:grpSp>
      <p:grpSp>
        <p:nvGrpSpPr>
          <p:cNvPr id="28713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28692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2" name="Clip" r:id="rId14" imgW="819000" imgH="847800" progId="">
                <p:embed/>
              </p:oleObj>
            </a:graphicData>
          </a:graphic>
        </p:graphicFrame>
        <p:graphicFrame>
          <p:nvGraphicFramePr>
            <p:cNvPr id="28693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3" name="Clip" r:id="rId15" imgW="1266840" imgH="1200240" progId="">
                <p:embed/>
              </p:oleObj>
            </a:graphicData>
          </a:graphic>
        </p:graphicFrame>
      </p:grpSp>
      <p:grpSp>
        <p:nvGrpSpPr>
          <p:cNvPr id="28714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28690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0" name="Clip" r:id="rId16" imgW="819000" imgH="847800" progId="">
                <p:embed/>
              </p:oleObj>
            </a:graphicData>
          </a:graphic>
        </p:graphicFrame>
        <p:graphicFrame>
          <p:nvGraphicFramePr>
            <p:cNvPr id="28691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1" name="Clip" r:id="rId17" imgW="1266840" imgH="1200240" progId="">
                <p:embed/>
              </p:oleObj>
            </a:graphicData>
          </a:graphic>
        </p:graphicFrame>
      </p:grpSp>
      <p:sp>
        <p:nvSpPr>
          <p:cNvPr id="28715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16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28688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8" name="Clip" r:id="rId18" imgW="819000" imgH="847800" progId="">
                <p:embed/>
              </p:oleObj>
            </a:graphicData>
          </a:graphic>
        </p:graphicFrame>
        <p:graphicFrame>
          <p:nvGraphicFramePr>
            <p:cNvPr id="28689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9" name="Clip" r:id="rId19" imgW="1266840" imgH="1200240" progId="">
                <p:embed/>
              </p:oleObj>
            </a:graphicData>
          </a:graphic>
        </p:graphicFrame>
      </p:grpSp>
      <p:sp>
        <p:nvSpPr>
          <p:cNvPr id="28717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718" name="Picture 3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9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6" name="Clip" r:id="rId20" imgW="819000" imgH="847800" progId="">
                <p:embed/>
              </p:oleObj>
            </a:graphicData>
          </a:graphic>
        </p:graphicFrame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7" name="Clip" r:id="rId21" imgW="1266840" imgH="1200240" progId="">
                <p:embed/>
              </p:oleObj>
            </a:graphicData>
          </a:graphic>
        </p:graphicFrame>
      </p:grpSp>
      <p:grpSp>
        <p:nvGrpSpPr>
          <p:cNvPr id="28720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28684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4" name="Clip" r:id="rId22" imgW="819000" imgH="847800" progId="">
                <p:embed/>
              </p:oleObj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5" name="Clip" r:id="rId23" imgW="1266840" imgH="1200240" progId="">
                <p:embed/>
              </p:oleObj>
            </a:graphicData>
          </a:graphic>
        </p:graphicFrame>
      </p:grpSp>
      <p:grpSp>
        <p:nvGrpSpPr>
          <p:cNvPr id="28721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2" name="Clip" r:id="rId24" imgW="819000" imgH="847800" progId="">
                <p:embed/>
              </p:oleObj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3" name="Clip" r:id="rId25" imgW="1266840" imgH="1200240" progId="">
                <p:embed/>
              </p:oleObj>
            </a:graphicData>
          </a:graphic>
        </p:graphicFrame>
      </p:grpSp>
      <p:grpSp>
        <p:nvGrpSpPr>
          <p:cNvPr id="28722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0" name="Clip" r:id="rId26" imgW="819000" imgH="847800" progId="">
                <p:embed/>
              </p:oleObj>
            </a:graphicData>
          </a:graphic>
        </p:graphicFrame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1" name="Clip" r:id="rId27" imgW="1266840" imgH="1200240" progId="">
                <p:embed/>
              </p:oleObj>
            </a:graphicData>
          </a:graphic>
        </p:graphicFrame>
      </p:grpSp>
      <p:grpSp>
        <p:nvGrpSpPr>
          <p:cNvPr id="28723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78" name="Clip" r:id="rId28" imgW="819000" imgH="847800" progId="">
                <p:embed/>
              </p:oleObj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79" name="Clip" r:id="rId29" imgW="1266840" imgH="1200240" progId="">
                <p:embed/>
              </p:oleObj>
            </a:graphicData>
          </a:graphic>
        </p:graphicFrame>
      </p:grpSp>
      <p:grpSp>
        <p:nvGrpSpPr>
          <p:cNvPr id="28724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28734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28676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76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28677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77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28735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5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6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28728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28731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28674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74" name="Clip" r:id="rId32" imgW="819000" imgH="847800" progId="">
                  <p:embed/>
                </p:oleObj>
              </a:graphicData>
            </a:graphic>
          </p:graphicFrame>
          <p:graphicFrame>
            <p:nvGraphicFramePr>
              <p:cNvPr id="28675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75" name="Clip" r:id="rId33" imgW="1266840" imgH="1200240" progId="">
                  <p:embed/>
                </p:oleObj>
              </a:graphicData>
            </a:graphic>
          </p:graphicFrame>
        </p:grpSp>
        <p:sp>
          <p:nvSpPr>
            <p:cNvPr id="28732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3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313EA3C-7802-47A9-BA6D-B57A1E5926E0}" type="slidenum">
              <a:rPr lang="en-US"/>
              <a:pPr/>
              <a:t>20</a:t>
            </a:fld>
            <a:endParaRPr lang="en-US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During handoff: to avoid call termination, allow a safety margin</a:t>
            </a:r>
          </a:p>
          <a:p>
            <a:pPr lvl="1">
              <a:buFontTx/>
              <a:buChar char="-"/>
            </a:pPr>
            <a:r>
              <a:rPr lang="en-US" noProof="1" smtClean="0">
                <a:sym typeface="Symbol" pitchFamily="-111" charset="2"/>
              </a:rPr>
              <a:t></a:t>
            </a:r>
            <a:r>
              <a:rPr lang="en-US" noProof="1" smtClean="0"/>
              <a:t>=Power_</a:t>
            </a:r>
            <a:r>
              <a:rPr lang="en-US" baseline="-25000" noProof="1" smtClean="0"/>
              <a:t>handoff</a:t>
            </a:r>
            <a:r>
              <a:rPr lang="en-US" noProof="1" smtClean="0"/>
              <a:t> – Power_</a:t>
            </a:r>
            <a:r>
              <a:rPr lang="en-US" baseline="-25000" noProof="1" smtClean="0"/>
              <a:t>min usable</a:t>
            </a:r>
            <a:endParaRPr lang="en-US" noProof="1" smtClean="0"/>
          </a:p>
          <a:p>
            <a:pPr>
              <a:buFontTx/>
              <a:buChar char="-"/>
            </a:pPr>
            <a:r>
              <a:rPr lang="en-US" noProof="1" smtClean="0"/>
              <a:t>Note: </a:t>
            </a:r>
          </a:p>
          <a:p>
            <a:pPr lvl="1">
              <a:buFontTx/>
              <a:buChar char="-"/>
            </a:pPr>
            <a:r>
              <a:rPr lang="en-US" noProof="1" smtClean="0"/>
              <a:t>Does handoff occur only during movement?</a:t>
            </a:r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533400" y="4114800"/>
            <a:ext cx="8347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400" noProof="1">
                <a:latin typeface="Times New Roman" pitchFamily="-111" charset="0"/>
              </a:rPr>
              <a:t>Even if the mobile is stationary, the signal strength may vary </a:t>
            </a:r>
          </a:p>
          <a:p>
            <a:pPr lvl="1"/>
            <a:r>
              <a:rPr lang="en-US" sz="2400" noProof="1">
                <a:latin typeface="Times New Roman" pitchFamily="-111" charset="0"/>
              </a:rPr>
              <a:t>with changes in the surrounding environment, so we may need </a:t>
            </a:r>
          </a:p>
          <a:p>
            <a:pPr lvl="1"/>
            <a:r>
              <a:rPr lang="en-US" sz="2400" noProof="1">
                <a:latin typeface="Times New Roman" pitchFamily="-111" charset="0"/>
              </a:rPr>
              <a:t>a handoff</a:t>
            </a:r>
          </a:p>
          <a:p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4FE00AB-6669-4232-AED3-58476F040A6D}" type="slidenum">
              <a:rPr lang="en-US"/>
              <a:pPr/>
              <a:t>21</a:t>
            </a:fld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Handoff in 1</a:t>
            </a:r>
            <a:r>
              <a:rPr lang="en-US" baseline="30000" noProof="1" smtClean="0"/>
              <a:t>st</a:t>
            </a:r>
            <a:r>
              <a:rPr lang="en-US" noProof="1" smtClean="0"/>
              <a:t> generation:</a:t>
            </a:r>
          </a:p>
          <a:p>
            <a:pPr lvl="1">
              <a:buFontTx/>
              <a:buChar char="-"/>
            </a:pPr>
            <a:r>
              <a:rPr lang="en-US" noProof="1" smtClean="0"/>
              <a:t>Strength of signal measurement is done by the base station and supervised by MSC</a:t>
            </a:r>
          </a:p>
          <a:p>
            <a:pPr>
              <a:buFontTx/>
              <a:buChar char="-"/>
            </a:pPr>
            <a:r>
              <a:rPr lang="en-US" noProof="1" smtClean="0"/>
              <a:t>Hand off in 2</a:t>
            </a:r>
            <a:r>
              <a:rPr lang="en-US" baseline="30000" noProof="1" smtClean="0"/>
              <a:t>nd</a:t>
            </a:r>
            <a:r>
              <a:rPr lang="en-US" noProof="1" smtClean="0"/>
              <a:t> generation: </a:t>
            </a:r>
          </a:p>
          <a:p>
            <a:pPr>
              <a:buFontTx/>
              <a:buChar char="-"/>
            </a:pPr>
            <a:r>
              <a:rPr lang="en-US" noProof="1" smtClean="0"/>
              <a:t>In TDMA: it is mobile assisted handoff (MAHO). </a:t>
            </a:r>
          </a:p>
          <a:p>
            <a:pPr lvl="1">
              <a:buFontTx/>
              <a:buChar char="-"/>
            </a:pPr>
            <a:r>
              <a:rPr lang="en-US" noProof="1" smtClean="0"/>
              <a:t>Every mobile measures the strength of signal to base stations and reports to the serving base station</a:t>
            </a:r>
          </a:p>
          <a:p>
            <a:pPr lvl="1">
              <a:buFontTx/>
              <a:buChar char="-"/>
            </a:pPr>
            <a:r>
              <a:rPr lang="en-US" noProof="1" smtClean="0"/>
              <a:t>Mobile performs measurement during idle time slots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65A4A94-EAAB-469B-AB77-C58B8574D9D7}" type="slidenum">
              <a:rPr lang="en-US"/>
              <a:pPr/>
              <a:t>22</a:t>
            </a:fld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CDMA: (code division  multiple access)</a:t>
            </a:r>
          </a:p>
          <a:p>
            <a:pPr lvl="1">
              <a:buFontTx/>
              <a:buChar char="-"/>
            </a:pPr>
            <a:r>
              <a:rPr lang="en-US" noProof="1" smtClean="0"/>
              <a:t>Soft handoff:</a:t>
            </a:r>
          </a:p>
          <a:p>
            <a:pPr lvl="1">
              <a:buFontTx/>
              <a:buChar char="-"/>
            </a:pPr>
            <a:r>
              <a:rPr lang="en-US" noProof="1" smtClean="0"/>
              <a:t>No change of channel, only change of base station</a:t>
            </a:r>
          </a:p>
          <a:p>
            <a:pPr lvl="1">
              <a:buFontTx/>
              <a:buChar char="-"/>
            </a:pPr>
            <a:r>
              <a:rPr lang="en-US" noProof="1" smtClean="0"/>
              <a:t>The cells use the same frequency and channels</a:t>
            </a:r>
          </a:p>
          <a:p>
            <a:pPr>
              <a:buFontTx/>
              <a:buChar char="-"/>
            </a:pPr>
            <a:r>
              <a:rPr lang="en-US" noProof="1" smtClean="0"/>
              <a:t>[More later when we talk about CDMA/TDMA]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E169AF1-51CC-4D70-8C8A-99B637BDB85F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Interference in Cellular Networks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Main types on interference:</a:t>
            </a:r>
          </a:p>
          <a:p>
            <a:pPr lvl="1"/>
            <a:r>
              <a:rPr lang="en-US" smtClean="0"/>
              <a:t>‘C</a:t>
            </a:r>
            <a:r>
              <a:rPr lang="en-US" noProof="1" smtClean="0"/>
              <a:t>o-channel’ interference</a:t>
            </a:r>
          </a:p>
          <a:p>
            <a:pPr lvl="1"/>
            <a:r>
              <a:rPr lang="en-US" smtClean="0"/>
              <a:t>‘A</a:t>
            </a:r>
            <a:r>
              <a:rPr lang="en-US" noProof="1" smtClean="0"/>
              <a:t>djacent channel’ interference</a:t>
            </a:r>
          </a:p>
          <a:p>
            <a:pPr lvl="1"/>
            <a:r>
              <a:rPr lang="en-US" smtClean="0"/>
              <a:t>E</a:t>
            </a:r>
            <a:r>
              <a:rPr lang="en-US" noProof="1" smtClean="0"/>
              <a:t>xternal sources</a:t>
            </a:r>
          </a:p>
          <a:p>
            <a:pPr lvl="1"/>
            <a:r>
              <a:rPr lang="en-US" smtClean="0"/>
              <a:t>E</a:t>
            </a:r>
            <a:r>
              <a:rPr lang="en-US" noProof="1" smtClean="0"/>
              <a:t>ffects of fading</a:t>
            </a:r>
          </a:p>
          <a:p>
            <a:pPr lvl="1"/>
            <a:r>
              <a:rPr lang="en-US" noProof="1" smtClean="0"/>
              <a:t>…</a:t>
            </a:r>
          </a:p>
        </p:txBody>
      </p:sp>
      <p:pic>
        <p:nvPicPr>
          <p:cNvPr id="1290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91000"/>
            <a:ext cx="2667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64F4E32-D722-4BD1-8C9E-FC268D87B497}" type="slidenum">
              <a:rPr lang="en-US"/>
              <a:pPr/>
              <a:t>24</a:t>
            </a:fld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Co-channel Interference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Exists between signals from co-channel cells (in different clusters)</a:t>
            </a:r>
          </a:p>
          <a:p>
            <a:pPr>
              <a:buFontTx/>
              <a:buChar char="-"/>
            </a:pPr>
            <a:r>
              <a:rPr lang="en-US" noProof="1" smtClean="0"/>
              <a:t>Co-channel cells are those cells that use the same set of frequencies</a:t>
            </a:r>
          </a:p>
          <a:p>
            <a:pPr>
              <a:buFontTx/>
              <a:buChar char="-"/>
            </a:pPr>
            <a:r>
              <a:rPr lang="en-US" noProof="1" smtClean="0"/>
              <a:t>Co-channel interference cannot be reduced by strengthening the signal.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E0C34B2-19AB-4491-B91E-7FC9014CCA0E}" type="slidenum">
              <a:rPr lang="en-US"/>
              <a:pPr/>
              <a:t>25</a:t>
            </a:fld>
            <a:endParaRPr lang="en-US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1" smtClean="0"/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It is a function of the radius of the cell (R) and the distance between centers of the nearest co-channel cells (D)</a:t>
            </a:r>
          </a:p>
          <a:p>
            <a:pPr>
              <a:buFontTx/>
              <a:buChar char="-"/>
            </a:pPr>
            <a:r>
              <a:rPr lang="en-US" noProof="1" smtClean="0"/>
              <a:t>Q=D/R, “Q: channel re-use ratio” </a:t>
            </a:r>
          </a:p>
          <a:p>
            <a:pPr>
              <a:buFontTx/>
              <a:buChar char="-"/>
            </a:pPr>
            <a:r>
              <a:rPr lang="en-US" noProof="1" smtClean="0"/>
              <a:t>As Q increases, the spatial separation between co-channels relative to the cell size increases, so interference decreases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C4803A9-01C3-4E64-8166-0F78ECF81D72}" type="slidenum">
              <a:rPr lang="en-US"/>
              <a:pPr/>
              <a:t>26</a:t>
            </a:fld>
            <a:endParaRPr lang="en-US"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477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Text Box 3"/>
          <p:cNvSpPr txBox="1">
            <a:spLocks noChangeArrowheads="1"/>
          </p:cNvSpPr>
          <p:nvPr/>
        </p:nvSpPr>
        <p:spPr bwMode="auto">
          <a:xfrm>
            <a:off x="762000" y="5486400"/>
            <a:ext cx="7377113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Illustration of co-channel cells for a cluster size of N=7.</a:t>
            </a:r>
          </a:p>
          <a:p>
            <a:r>
              <a:rPr lang="en-US" sz="2400">
                <a:latin typeface="Times New Roman" pitchFamily="-111" charset="0"/>
              </a:rPr>
              <a:t>When the mobile is at the cell boundary (A), it experiences</a:t>
            </a:r>
          </a:p>
          <a:p>
            <a:r>
              <a:rPr lang="en-US" sz="2400">
                <a:latin typeface="Times New Roman" pitchFamily="-111" charset="0"/>
              </a:rPr>
              <a:t>worst case co-channel interference on the forward channel.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8247021-AFC8-44CD-B272-1B7AF422ED7E}" type="slidenum">
              <a:rPr lang="en-US"/>
              <a:pPr/>
              <a:t>27</a:t>
            </a:fld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noProof="1" smtClean="0"/>
              <a:t>Adjacent Channel Interference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Signals that occupy frequency spectrum adjacent to the desired signal, may cause interference due to imperfect filtering (at the receivers). </a:t>
            </a:r>
          </a:p>
          <a:p>
            <a:pPr>
              <a:buFontTx/>
              <a:buChar char="-"/>
            </a:pPr>
            <a:r>
              <a:rPr lang="en-US" noProof="1" smtClean="0"/>
              <a:t>The worst interference occurs when the adjacent frequencies are used within the same cell</a:t>
            </a:r>
          </a:p>
          <a:p>
            <a:pPr>
              <a:buFontTx/>
              <a:buChar char="-"/>
            </a:pPr>
            <a:r>
              <a:rPr lang="en-US" noProof="1" smtClean="0"/>
              <a:t>Can be reduced by filtering and careful channel assignment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099FFBA-7D63-4F64-85FE-2807932FD6D5}" type="slidenum">
              <a:rPr lang="en-US"/>
              <a:pPr/>
              <a:t>28</a:t>
            </a:fld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(1) Channel assignment in a cell: </a:t>
            </a:r>
          </a:p>
          <a:p>
            <a:pPr lvl="1">
              <a:buFontTx/>
              <a:buChar char="-"/>
            </a:pPr>
            <a:r>
              <a:rPr lang="en-US" noProof="1" smtClean="0"/>
              <a:t>Instead of assigning channels from a contiguous band of frequencies</a:t>
            </a:r>
          </a:p>
          <a:p>
            <a:pPr lvl="1">
              <a:buFontTx/>
              <a:buChar char="-"/>
            </a:pPr>
            <a:r>
              <a:rPr lang="en-US" noProof="1" smtClean="0"/>
              <a:t>Channels are assigned such that frequency separations between channels are maximized. </a:t>
            </a:r>
          </a:p>
          <a:p>
            <a:pPr lvl="1">
              <a:buFontTx/>
              <a:buChar char="-"/>
            </a:pPr>
            <a:r>
              <a:rPr lang="en-US" noProof="1" smtClean="0"/>
              <a:t>For example, by sequentially assigning adjacent bands to different cells</a:t>
            </a:r>
          </a:p>
          <a:p>
            <a:pPr lvl="1">
              <a:buFontTx/>
              <a:buChar char="-"/>
            </a:pPr>
            <a:r>
              <a:rPr lang="en-US" noProof="1" smtClean="0"/>
              <a:t>This is called ‘frequency planning’.</a:t>
            </a:r>
          </a:p>
          <a:p>
            <a:pPr>
              <a:buFontTx/>
              <a:buChar char="-"/>
            </a:pPr>
            <a:r>
              <a:rPr lang="en-US" noProof="1" smtClean="0"/>
              <a:t>(2) A filter is used in the base station to reject power from adjacent channels.</a:t>
            </a:r>
          </a:p>
          <a:p>
            <a:pPr>
              <a:buFontTx/>
              <a:buChar char="-"/>
            </a:pPr>
            <a:endParaRPr lang="en-US" noProof="1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32795DB-12D9-47E6-A937-3A5D383AF452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135172" name="Group 2"/>
          <p:cNvGrpSpPr>
            <a:grpSpLocks/>
          </p:cNvGrpSpPr>
          <p:nvPr/>
        </p:nvGrpSpPr>
        <p:grpSpPr bwMode="auto">
          <a:xfrm>
            <a:off x="2286000" y="1981200"/>
            <a:ext cx="3810000" cy="3657600"/>
            <a:chOff x="2544" y="528"/>
            <a:chExt cx="1296" cy="1440"/>
          </a:xfrm>
        </p:grpSpPr>
        <p:sp>
          <p:nvSpPr>
            <p:cNvPr id="135219" name="AutoShape 3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35220" name="AutoShape 4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35221" name="AutoShape 5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35222" name="AutoShape 6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35223" name="AutoShape 7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35224" name="AutoShape 8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35225" name="AutoShape 9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sp>
        <p:nvSpPr>
          <p:cNvPr id="135173" name="Line 10"/>
          <p:cNvSpPr>
            <a:spLocks noChangeShapeType="1"/>
          </p:cNvSpPr>
          <p:nvPr/>
        </p:nvSpPr>
        <p:spPr bwMode="auto">
          <a:xfrm>
            <a:off x="1981200" y="990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Text Box 11"/>
          <p:cNvSpPr txBox="1">
            <a:spLocks noChangeArrowheads="1"/>
          </p:cNvSpPr>
          <p:nvPr/>
        </p:nvSpPr>
        <p:spPr bwMode="auto">
          <a:xfrm>
            <a:off x="6781800" y="9144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freq</a:t>
            </a:r>
          </a:p>
        </p:txBody>
      </p:sp>
      <p:sp>
        <p:nvSpPr>
          <p:cNvPr id="135175" name="Line 12"/>
          <p:cNvSpPr>
            <a:spLocks noChangeShapeType="1"/>
          </p:cNvSpPr>
          <p:nvPr/>
        </p:nvSpPr>
        <p:spPr bwMode="auto">
          <a:xfrm>
            <a:off x="2438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Line 13"/>
          <p:cNvSpPr>
            <a:spLocks noChangeShapeType="1"/>
          </p:cNvSpPr>
          <p:nvPr/>
        </p:nvSpPr>
        <p:spPr bwMode="auto">
          <a:xfrm>
            <a:off x="2743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Line 14"/>
          <p:cNvSpPr>
            <a:spLocks noChangeShapeType="1"/>
          </p:cNvSpPr>
          <p:nvPr/>
        </p:nvSpPr>
        <p:spPr bwMode="auto">
          <a:xfrm>
            <a:off x="3124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Line 15"/>
          <p:cNvSpPr>
            <a:spLocks noChangeShapeType="1"/>
          </p:cNvSpPr>
          <p:nvPr/>
        </p:nvSpPr>
        <p:spPr bwMode="auto">
          <a:xfrm>
            <a:off x="3505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Line 16"/>
          <p:cNvSpPr>
            <a:spLocks noChangeShapeType="1"/>
          </p:cNvSpPr>
          <p:nvPr/>
        </p:nvSpPr>
        <p:spPr bwMode="auto">
          <a:xfrm>
            <a:off x="3886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Line 17"/>
          <p:cNvSpPr>
            <a:spLocks noChangeShapeType="1"/>
          </p:cNvSpPr>
          <p:nvPr/>
        </p:nvSpPr>
        <p:spPr bwMode="auto">
          <a:xfrm>
            <a:off x="4267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Line 18"/>
          <p:cNvSpPr>
            <a:spLocks noChangeShapeType="1"/>
          </p:cNvSpPr>
          <p:nvPr/>
        </p:nvSpPr>
        <p:spPr bwMode="auto">
          <a:xfrm>
            <a:off x="4572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Line 19"/>
          <p:cNvSpPr>
            <a:spLocks noChangeShapeType="1"/>
          </p:cNvSpPr>
          <p:nvPr/>
        </p:nvSpPr>
        <p:spPr bwMode="auto">
          <a:xfrm>
            <a:off x="4953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Line 20"/>
          <p:cNvSpPr>
            <a:spLocks noChangeShapeType="1"/>
          </p:cNvSpPr>
          <p:nvPr/>
        </p:nvSpPr>
        <p:spPr bwMode="auto">
          <a:xfrm>
            <a:off x="52578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Line 21"/>
          <p:cNvSpPr>
            <a:spLocks noChangeShapeType="1"/>
          </p:cNvSpPr>
          <p:nvPr/>
        </p:nvSpPr>
        <p:spPr bwMode="auto">
          <a:xfrm>
            <a:off x="55626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Line 22"/>
          <p:cNvSpPr>
            <a:spLocks noChangeShapeType="1"/>
          </p:cNvSpPr>
          <p:nvPr/>
        </p:nvSpPr>
        <p:spPr bwMode="auto">
          <a:xfrm>
            <a:off x="5867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Line 23"/>
          <p:cNvSpPr>
            <a:spLocks noChangeShapeType="1"/>
          </p:cNvSpPr>
          <p:nvPr/>
        </p:nvSpPr>
        <p:spPr bwMode="auto">
          <a:xfrm>
            <a:off x="6172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Text Box 24"/>
          <p:cNvSpPr txBox="1">
            <a:spLocks noChangeArrowheads="1"/>
          </p:cNvSpPr>
          <p:nvPr/>
        </p:nvSpPr>
        <p:spPr bwMode="auto">
          <a:xfrm>
            <a:off x="2133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</a:t>
            </a:r>
          </a:p>
        </p:txBody>
      </p:sp>
      <p:sp>
        <p:nvSpPr>
          <p:cNvPr id="135188" name="Line 25"/>
          <p:cNvSpPr>
            <a:spLocks noChangeShapeType="1"/>
          </p:cNvSpPr>
          <p:nvPr/>
        </p:nvSpPr>
        <p:spPr bwMode="auto">
          <a:xfrm>
            <a:off x="21336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Text Box 26"/>
          <p:cNvSpPr txBox="1">
            <a:spLocks noChangeArrowheads="1"/>
          </p:cNvSpPr>
          <p:nvPr/>
        </p:nvSpPr>
        <p:spPr bwMode="auto">
          <a:xfrm>
            <a:off x="24384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2</a:t>
            </a:r>
          </a:p>
        </p:txBody>
      </p:sp>
      <p:sp>
        <p:nvSpPr>
          <p:cNvPr id="135190" name="Text Box 27"/>
          <p:cNvSpPr txBox="1">
            <a:spLocks noChangeArrowheads="1"/>
          </p:cNvSpPr>
          <p:nvPr/>
        </p:nvSpPr>
        <p:spPr bwMode="auto">
          <a:xfrm>
            <a:off x="2743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3</a:t>
            </a:r>
          </a:p>
        </p:txBody>
      </p:sp>
      <p:sp>
        <p:nvSpPr>
          <p:cNvPr id="135191" name="Text Box 28"/>
          <p:cNvSpPr txBox="1">
            <a:spLocks noChangeArrowheads="1"/>
          </p:cNvSpPr>
          <p:nvPr/>
        </p:nvSpPr>
        <p:spPr bwMode="auto">
          <a:xfrm>
            <a:off x="3124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4</a:t>
            </a:r>
          </a:p>
        </p:txBody>
      </p:sp>
      <p:sp>
        <p:nvSpPr>
          <p:cNvPr id="135192" name="Text Box 29"/>
          <p:cNvSpPr txBox="1">
            <a:spLocks noChangeArrowheads="1"/>
          </p:cNvSpPr>
          <p:nvPr/>
        </p:nvSpPr>
        <p:spPr bwMode="auto">
          <a:xfrm>
            <a:off x="3505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5</a:t>
            </a:r>
          </a:p>
        </p:txBody>
      </p:sp>
      <p:sp>
        <p:nvSpPr>
          <p:cNvPr id="135193" name="Text Box 30"/>
          <p:cNvSpPr txBox="1">
            <a:spLocks noChangeArrowheads="1"/>
          </p:cNvSpPr>
          <p:nvPr/>
        </p:nvSpPr>
        <p:spPr bwMode="auto">
          <a:xfrm>
            <a:off x="3886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6</a:t>
            </a:r>
          </a:p>
        </p:txBody>
      </p:sp>
      <p:sp>
        <p:nvSpPr>
          <p:cNvPr id="135194" name="Text Box 31"/>
          <p:cNvSpPr txBox="1">
            <a:spLocks noChangeArrowheads="1"/>
          </p:cNvSpPr>
          <p:nvPr/>
        </p:nvSpPr>
        <p:spPr bwMode="auto">
          <a:xfrm>
            <a:off x="4267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7</a:t>
            </a:r>
          </a:p>
        </p:txBody>
      </p:sp>
      <p:sp>
        <p:nvSpPr>
          <p:cNvPr id="135195" name="Text Box 32"/>
          <p:cNvSpPr txBox="1">
            <a:spLocks noChangeArrowheads="1"/>
          </p:cNvSpPr>
          <p:nvPr/>
        </p:nvSpPr>
        <p:spPr bwMode="auto">
          <a:xfrm>
            <a:off x="4648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8</a:t>
            </a:r>
          </a:p>
        </p:txBody>
      </p:sp>
      <p:sp>
        <p:nvSpPr>
          <p:cNvPr id="135196" name="Text Box 33"/>
          <p:cNvSpPr txBox="1">
            <a:spLocks noChangeArrowheads="1"/>
          </p:cNvSpPr>
          <p:nvPr/>
        </p:nvSpPr>
        <p:spPr bwMode="auto">
          <a:xfrm>
            <a:off x="4953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9</a:t>
            </a:r>
          </a:p>
        </p:txBody>
      </p:sp>
      <p:sp>
        <p:nvSpPr>
          <p:cNvPr id="135197" name="Text Box 34"/>
          <p:cNvSpPr txBox="1">
            <a:spLocks noChangeArrowheads="1"/>
          </p:cNvSpPr>
          <p:nvPr/>
        </p:nvSpPr>
        <p:spPr bwMode="auto">
          <a:xfrm>
            <a:off x="51816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10</a:t>
            </a:r>
          </a:p>
        </p:txBody>
      </p:sp>
      <p:sp>
        <p:nvSpPr>
          <p:cNvPr id="135198" name="Text Box 35"/>
          <p:cNvSpPr txBox="1">
            <a:spLocks noChangeArrowheads="1"/>
          </p:cNvSpPr>
          <p:nvPr/>
        </p:nvSpPr>
        <p:spPr bwMode="auto">
          <a:xfrm>
            <a:off x="5486400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11</a:t>
            </a:r>
          </a:p>
        </p:txBody>
      </p:sp>
      <p:sp>
        <p:nvSpPr>
          <p:cNvPr id="135199" name="Text Box 36"/>
          <p:cNvSpPr txBox="1">
            <a:spLocks noChangeArrowheads="1"/>
          </p:cNvSpPr>
          <p:nvPr/>
        </p:nvSpPr>
        <p:spPr bwMode="auto">
          <a:xfrm>
            <a:off x="57912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12</a:t>
            </a:r>
          </a:p>
        </p:txBody>
      </p:sp>
      <p:sp>
        <p:nvSpPr>
          <p:cNvPr id="712741" name="Text Box 37"/>
          <p:cNvSpPr txBox="1">
            <a:spLocks noChangeArrowheads="1"/>
          </p:cNvSpPr>
          <p:nvPr/>
        </p:nvSpPr>
        <p:spPr bwMode="auto">
          <a:xfrm>
            <a:off x="411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</a:t>
            </a:r>
          </a:p>
        </p:txBody>
      </p:sp>
      <p:sp>
        <p:nvSpPr>
          <p:cNvPr id="712742" name="Text Box 38"/>
          <p:cNvSpPr txBox="1">
            <a:spLocks noChangeArrowheads="1"/>
          </p:cNvSpPr>
          <p:nvPr/>
        </p:nvSpPr>
        <p:spPr bwMode="auto">
          <a:xfrm>
            <a:off x="4038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2</a:t>
            </a:r>
          </a:p>
        </p:txBody>
      </p:sp>
      <p:sp>
        <p:nvSpPr>
          <p:cNvPr id="712743" name="Text Box 39"/>
          <p:cNvSpPr txBox="1">
            <a:spLocks noChangeArrowheads="1"/>
          </p:cNvSpPr>
          <p:nvPr/>
        </p:nvSpPr>
        <p:spPr bwMode="auto">
          <a:xfrm>
            <a:off x="3962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3</a:t>
            </a:r>
          </a:p>
        </p:txBody>
      </p:sp>
      <p:sp>
        <p:nvSpPr>
          <p:cNvPr id="712744" name="Text Box 40"/>
          <p:cNvSpPr txBox="1">
            <a:spLocks noChangeArrowheads="1"/>
          </p:cNvSpPr>
          <p:nvPr/>
        </p:nvSpPr>
        <p:spPr bwMode="auto">
          <a:xfrm>
            <a:off x="28194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4</a:t>
            </a:r>
          </a:p>
        </p:txBody>
      </p:sp>
      <p:sp>
        <p:nvSpPr>
          <p:cNvPr id="712745" name="Text Box 41"/>
          <p:cNvSpPr txBox="1">
            <a:spLocks noChangeArrowheads="1"/>
          </p:cNvSpPr>
          <p:nvPr/>
        </p:nvSpPr>
        <p:spPr bwMode="auto">
          <a:xfrm>
            <a:off x="5181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5</a:t>
            </a:r>
          </a:p>
        </p:txBody>
      </p:sp>
      <p:sp>
        <p:nvSpPr>
          <p:cNvPr id="712746" name="Text Box 42"/>
          <p:cNvSpPr txBox="1">
            <a:spLocks noChangeArrowheads="1"/>
          </p:cNvSpPr>
          <p:nvPr/>
        </p:nvSpPr>
        <p:spPr bwMode="auto">
          <a:xfrm>
            <a:off x="28956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6</a:t>
            </a:r>
          </a:p>
        </p:txBody>
      </p:sp>
      <p:sp>
        <p:nvSpPr>
          <p:cNvPr id="712747" name="Text Box 43"/>
          <p:cNvSpPr txBox="1">
            <a:spLocks noChangeArrowheads="1"/>
          </p:cNvSpPr>
          <p:nvPr/>
        </p:nvSpPr>
        <p:spPr bwMode="auto">
          <a:xfrm>
            <a:off x="51054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7</a:t>
            </a:r>
          </a:p>
        </p:txBody>
      </p:sp>
      <p:sp>
        <p:nvSpPr>
          <p:cNvPr id="712748" name="Text Box 44"/>
          <p:cNvSpPr txBox="1">
            <a:spLocks noChangeArrowheads="1"/>
          </p:cNvSpPr>
          <p:nvPr/>
        </p:nvSpPr>
        <p:spPr bwMode="auto">
          <a:xfrm>
            <a:off x="4419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8</a:t>
            </a:r>
          </a:p>
        </p:txBody>
      </p:sp>
      <p:sp>
        <p:nvSpPr>
          <p:cNvPr id="712749" name="Text Box 45"/>
          <p:cNvSpPr txBox="1">
            <a:spLocks noChangeArrowheads="1"/>
          </p:cNvSpPr>
          <p:nvPr/>
        </p:nvSpPr>
        <p:spPr bwMode="auto">
          <a:xfrm>
            <a:off x="44196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9</a:t>
            </a:r>
          </a:p>
        </p:txBody>
      </p:sp>
      <p:sp>
        <p:nvSpPr>
          <p:cNvPr id="712750" name="Text Box 46"/>
          <p:cNvSpPr txBox="1">
            <a:spLocks noChangeArrowheads="1"/>
          </p:cNvSpPr>
          <p:nvPr/>
        </p:nvSpPr>
        <p:spPr bwMode="auto">
          <a:xfrm>
            <a:off x="4343400" y="480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10</a:t>
            </a:r>
          </a:p>
        </p:txBody>
      </p:sp>
      <p:sp>
        <p:nvSpPr>
          <p:cNvPr id="712751" name="Text Box 47"/>
          <p:cNvSpPr txBox="1">
            <a:spLocks noChangeArrowheads="1"/>
          </p:cNvSpPr>
          <p:nvPr/>
        </p:nvSpPr>
        <p:spPr bwMode="auto">
          <a:xfrm>
            <a:off x="3200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11</a:t>
            </a:r>
          </a:p>
        </p:txBody>
      </p:sp>
      <p:sp>
        <p:nvSpPr>
          <p:cNvPr id="712752" name="Text Box 48"/>
          <p:cNvSpPr txBox="1">
            <a:spLocks noChangeArrowheads="1"/>
          </p:cNvSpPr>
          <p:nvPr/>
        </p:nvSpPr>
        <p:spPr bwMode="auto">
          <a:xfrm>
            <a:off x="5486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12</a:t>
            </a:r>
          </a:p>
        </p:txBody>
      </p:sp>
      <p:sp>
        <p:nvSpPr>
          <p:cNvPr id="135212" name="Text Box 49"/>
          <p:cNvSpPr txBox="1">
            <a:spLocks noChangeArrowheads="1"/>
          </p:cNvSpPr>
          <p:nvPr/>
        </p:nvSpPr>
        <p:spPr bwMode="auto">
          <a:xfrm>
            <a:off x="60960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13</a:t>
            </a:r>
          </a:p>
        </p:txBody>
      </p:sp>
      <p:sp>
        <p:nvSpPr>
          <p:cNvPr id="135213" name="Text Box 50"/>
          <p:cNvSpPr txBox="1">
            <a:spLocks noChangeArrowheads="1"/>
          </p:cNvSpPr>
          <p:nvPr/>
        </p:nvSpPr>
        <p:spPr bwMode="auto">
          <a:xfrm>
            <a:off x="64008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14</a:t>
            </a:r>
          </a:p>
        </p:txBody>
      </p:sp>
      <p:sp>
        <p:nvSpPr>
          <p:cNvPr id="135214" name="Line 51"/>
          <p:cNvSpPr>
            <a:spLocks noChangeShapeType="1"/>
          </p:cNvSpPr>
          <p:nvPr/>
        </p:nvSpPr>
        <p:spPr bwMode="auto">
          <a:xfrm>
            <a:off x="6477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Line 52"/>
          <p:cNvSpPr>
            <a:spLocks noChangeShapeType="1"/>
          </p:cNvSpPr>
          <p:nvPr/>
        </p:nvSpPr>
        <p:spPr bwMode="auto">
          <a:xfrm>
            <a:off x="67818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2757" name="Text Box 53"/>
          <p:cNvSpPr txBox="1">
            <a:spLocks noChangeArrowheads="1"/>
          </p:cNvSpPr>
          <p:nvPr/>
        </p:nvSpPr>
        <p:spPr bwMode="auto">
          <a:xfrm>
            <a:off x="32004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13</a:t>
            </a:r>
          </a:p>
        </p:txBody>
      </p:sp>
      <p:sp>
        <p:nvSpPr>
          <p:cNvPr id="712758" name="Text Box 54"/>
          <p:cNvSpPr txBox="1">
            <a:spLocks noChangeArrowheads="1"/>
          </p:cNvSpPr>
          <p:nvPr/>
        </p:nvSpPr>
        <p:spPr bwMode="auto">
          <a:xfrm>
            <a:off x="5562600" y="419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14</a:t>
            </a:r>
          </a:p>
        </p:txBody>
      </p:sp>
      <p:sp>
        <p:nvSpPr>
          <p:cNvPr id="135218" name="Text Box 55"/>
          <p:cNvSpPr txBox="1">
            <a:spLocks noChangeArrowheads="1"/>
          </p:cNvSpPr>
          <p:nvPr/>
        </p:nvSpPr>
        <p:spPr bwMode="auto">
          <a:xfrm>
            <a:off x="1828800" y="5867400"/>
            <a:ext cx="525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Frequency Planning/Channel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41" grpId="0" autoUpdateAnimBg="0"/>
      <p:bldP spid="712742" grpId="0" autoUpdateAnimBg="0"/>
      <p:bldP spid="712743" grpId="0" autoUpdateAnimBg="0"/>
      <p:bldP spid="712744" grpId="0" autoUpdateAnimBg="0"/>
      <p:bldP spid="712745" grpId="0" autoUpdateAnimBg="0"/>
      <p:bldP spid="712746" grpId="0" autoUpdateAnimBg="0"/>
      <p:bldP spid="712747" grpId="0" autoUpdateAnimBg="0"/>
      <p:bldP spid="712748" grpId="0" autoUpdateAnimBg="0"/>
      <p:bldP spid="712749" grpId="0" autoUpdateAnimBg="0"/>
      <p:bldP spid="712750" grpId="0" autoUpdateAnimBg="0"/>
      <p:bldP spid="712751" grpId="0" autoUpdateAnimBg="0"/>
      <p:bldP spid="712752" grpId="0" autoUpdateAnimBg="0"/>
      <p:bldP spid="712757" grpId="0" autoUpdateAnimBg="0"/>
      <p:bldP spid="7127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F55EE46-0CF4-405C-A58E-6701FA3AD89D}" type="slidenum">
              <a:rPr lang="en-US"/>
              <a:pPr/>
              <a:t>3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network taxonomy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909888" y="1625600"/>
            <a:ext cx="134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single hop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5605463" y="1619250"/>
            <a:ext cx="173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multiple hops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5175" y="242570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(e.g., APs</a:t>
            </a:r>
            <a:r>
              <a:rPr lang="en-US" sz="1600"/>
              <a:t>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2800" y="412115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no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738188" y="1606550"/>
            <a:ext cx="7186612" cy="398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727075" y="1617663"/>
            <a:ext cx="16414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2379663" y="1617663"/>
            <a:ext cx="2825750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5210175" y="1617663"/>
            <a:ext cx="27209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2671763" y="2179638"/>
            <a:ext cx="2208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host connects to </a:t>
            </a:r>
          </a:p>
          <a:p>
            <a:pPr algn="ctr"/>
            <a:r>
              <a:rPr lang="en-US"/>
              <a:t>base station (WiFi,</a:t>
            </a:r>
          </a:p>
          <a:p>
            <a:pPr algn="ctr"/>
            <a:r>
              <a:rPr lang="en-US"/>
              <a:t>WiMAX, cellular) </a:t>
            </a:r>
          </a:p>
          <a:p>
            <a:pPr algn="ctr"/>
            <a:r>
              <a:rPr lang="en-US"/>
              <a:t>which connects to </a:t>
            </a:r>
          </a:p>
          <a:p>
            <a:pPr algn="ctr"/>
            <a:r>
              <a:rPr lang="en-US"/>
              <a:t>larger Internet</a:t>
            </a: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2579688" y="412115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 (Bluetooth, </a:t>
            </a:r>
          </a:p>
          <a:p>
            <a:pPr algn="ctr"/>
            <a:r>
              <a:rPr lang="en-US"/>
              <a:t>ad hoc nets)</a:t>
            </a: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5314950" y="2133600"/>
            <a:ext cx="2457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host may have to</a:t>
            </a:r>
          </a:p>
          <a:p>
            <a:pPr algn="ctr"/>
            <a:r>
              <a:rPr lang="en-US"/>
              <a:t>relay through several</a:t>
            </a:r>
          </a:p>
          <a:p>
            <a:pPr algn="ctr"/>
            <a:r>
              <a:rPr lang="en-US"/>
              <a:t>wireless nodes to </a:t>
            </a:r>
          </a:p>
          <a:p>
            <a:pPr algn="ctr"/>
            <a:r>
              <a:rPr lang="en-US"/>
              <a:t>connect to larger </a:t>
            </a:r>
          </a:p>
          <a:p>
            <a:pPr algn="ctr"/>
            <a:r>
              <a:rPr lang="en-US"/>
              <a:t>Internet: </a:t>
            </a:r>
            <a:r>
              <a:rPr lang="en-US" i="1"/>
              <a:t>mesh net</a:t>
            </a: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5303838" y="3716338"/>
            <a:ext cx="25384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Internet. May have to</a:t>
            </a:r>
          </a:p>
          <a:p>
            <a:pPr algn="ctr"/>
            <a:r>
              <a:rPr lang="en-US"/>
              <a:t>relay to reach other </a:t>
            </a:r>
          </a:p>
          <a:p>
            <a:pPr algn="ctr"/>
            <a:r>
              <a:rPr lang="en-US"/>
              <a:t>a given wireless node</a:t>
            </a:r>
          </a:p>
          <a:p>
            <a:pPr algn="ctr"/>
            <a:r>
              <a:rPr lang="en-US"/>
              <a:t>MANET, VANET</a:t>
            </a:r>
            <a:endParaRPr lang="en-US" i="1"/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1447826" y="5642496"/>
            <a:ext cx="4014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Mobile </a:t>
            </a:r>
            <a:r>
              <a:rPr lang="en-US" dirty="0" err="1"/>
              <a:t>Adhoc</a:t>
            </a:r>
            <a:r>
              <a:rPr lang="en-US" dirty="0"/>
              <a:t>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Wireless Sensor Networks (</a:t>
            </a:r>
            <a:r>
              <a:rPr lang="en-US" dirty="0" err="1" smtClean="0"/>
              <a:t>WSNs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Delay Tolerant Networks (</a:t>
            </a:r>
            <a:r>
              <a:rPr lang="en-US" dirty="0" err="1" smtClean="0"/>
              <a:t>DTNs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5565775" y="561975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Vehicular Adhoc Networks</a:t>
            </a:r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 flipH="1">
            <a:off x="4122294" y="5343525"/>
            <a:ext cx="1516505" cy="397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7061200" y="5364163"/>
            <a:ext cx="1016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7F39605-EA7A-4B38-94A6-D018A0F9D5BA}" type="slidenum">
              <a:rPr lang="en-US"/>
              <a:pPr/>
              <a:t>30</a:t>
            </a:fld>
            <a:endParaRPr 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noProof="1" smtClean="0"/>
              <a:t>Multiple Access (MA) Techniques for Wireless Communications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989138"/>
            <a:ext cx="7772400" cy="31623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MA schemes allow multiple mobile users to share a limited frequency spectrum.</a:t>
            </a:r>
          </a:p>
          <a:p>
            <a:pPr>
              <a:buFontTx/>
              <a:buChar char="-"/>
            </a:pPr>
            <a:r>
              <a:rPr lang="en-US" noProof="1" smtClean="0"/>
              <a:t>Main MA schemes: FDMA, TDMA, SSMA (FHMA, CDMA [DSMA]), SDMA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ED12CA9-C49A-41A9-B8CD-34F1707F3794}" type="slidenum">
              <a:rPr lang="en-US"/>
              <a:pPr/>
              <a:t>31</a:t>
            </a:fld>
            <a:endParaRPr lang="en-US"/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57626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3184525" y="552767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FDMA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0C26E8C-0544-4A01-A90C-0AE80328C639}" type="slidenum">
              <a:rPr lang="en-US"/>
              <a:pPr/>
              <a:t>32</a:t>
            </a:fld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Frequency Division Multiple Access (FDMA) 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Assigns individual channels to individual users on demand</a:t>
            </a:r>
          </a:p>
          <a:p>
            <a:pPr>
              <a:buFontTx/>
              <a:buChar char="-"/>
            </a:pPr>
            <a:r>
              <a:rPr lang="en-US" noProof="1" smtClean="0"/>
              <a:t>Only 1 user utilizes the channel at a time. Idle times are wasted. Capacity is not shared.</a:t>
            </a:r>
          </a:p>
          <a:p>
            <a:pPr>
              <a:buFontTx/>
              <a:buChar char="-"/>
            </a:pPr>
            <a:r>
              <a:rPr lang="en-US" noProof="1" smtClean="0"/>
              <a:t>Communication is continuous</a:t>
            </a:r>
          </a:p>
          <a:p>
            <a:pPr>
              <a:buFontTx/>
              <a:buChar char="-"/>
            </a:pPr>
            <a:r>
              <a:rPr lang="en-US" noProof="1" smtClean="0"/>
              <a:t>Does not need synchronization </a:t>
            </a:r>
          </a:p>
          <a:p>
            <a:pPr>
              <a:buFontTx/>
              <a:buChar char="-"/>
            </a:pPr>
            <a:r>
              <a:rPr lang="en-US" noProof="1" smtClean="0"/>
              <a:t>Costly filters at the base station</a:t>
            </a:r>
          </a:p>
          <a:p>
            <a:pPr>
              <a:buFontTx/>
              <a:buChar char="-"/>
            </a:pPr>
            <a:r>
              <a:rPr lang="en-US" noProof="1" smtClean="0"/>
              <a:t>Need guard bands to alleviate interference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F769D2B-CB59-4455-AB00-F3DE37790F9F}" type="slidenum">
              <a:rPr lang="en-US"/>
              <a:pPr/>
              <a:t>33</a:t>
            </a:fld>
            <a:endParaRPr lang="en-US"/>
          </a:p>
        </p:txBody>
      </p:sp>
      <p:pic>
        <p:nvPicPr>
          <p:cNvPr id="142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791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3184525" y="560387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TDMA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708400C-C6DB-4522-9AA2-3B106D241786}" type="slidenum">
              <a:rPr lang="en-US"/>
              <a:pPr/>
              <a:t>34</a:t>
            </a:fld>
            <a:endParaRPr lang="en-US"/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Time Division Multiple Access (TDMA)</a:t>
            </a:r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a time slot only 1 user transmits (or receives)</a:t>
            </a:r>
          </a:p>
          <a:p>
            <a:pPr>
              <a:buFontTx/>
              <a:buChar char="-"/>
            </a:pPr>
            <a:r>
              <a:rPr lang="en-US" noProof="1" smtClean="0"/>
              <a:t>Several users share a single frequency channel </a:t>
            </a:r>
          </a:p>
          <a:p>
            <a:pPr>
              <a:buFontTx/>
              <a:buChar char="-"/>
            </a:pPr>
            <a:r>
              <a:rPr lang="en-US" noProof="1" smtClean="0"/>
              <a:t>Transmission is non-continuous</a:t>
            </a:r>
          </a:p>
          <a:p>
            <a:pPr>
              <a:buFontTx/>
              <a:buChar char="-"/>
            </a:pPr>
            <a:r>
              <a:rPr lang="en-US" noProof="1" smtClean="0"/>
              <a:t>Power consumption is lower than FDMA (e.g., the transmitter can be turned off when idle)</a:t>
            </a:r>
          </a:p>
          <a:p>
            <a:pPr>
              <a:buFontTx/>
              <a:buChar char="-"/>
            </a:pPr>
            <a:r>
              <a:rPr lang="en-US" noProof="1" smtClean="0"/>
              <a:t>During idle time, a mobile performs MAHO</a:t>
            </a:r>
          </a:p>
          <a:p>
            <a:pPr>
              <a:buFontTx/>
              <a:buChar char="-"/>
            </a:pPr>
            <a:r>
              <a:rPr lang="en-US" noProof="1" smtClean="0"/>
              <a:t>Synchronization is needed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6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95CBD7D-4FBF-4879-ADD4-DFE612D74E67}" type="slidenum">
              <a:rPr lang="en-US"/>
              <a:pPr/>
              <a:t>35</a:t>
            </a:fld>
            <a:endParaRPr 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Spread Spectrum Multiple Access (SSMA)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Traditional communication techniques </a:t>
            </a:r>
          </a:p>
          <a:p>
            <a:pPr lvl="1">
              <a:buFontTx/>
              <a:buChar char="-"/>
            </a:pPr>
            <a:r>
              <a:rPr lang="en-US" noProof="1" smtClean="0"/>
              <a:t>Strive to conserve bandwidth  </a:t>
            </a:r>
          </a:p>
          <a:p>
            <a:pPr>
              <a:buFontTx/>
              <a:buChar char="-"/>
            </a:pPr>
            <a:r>
              <a:rPr lang="en-US" noProof="1" smtClean="0"/>
              <a:t>By contrast, Spread spectrum techniques</a:t>
            </a:r>
          </a:p>
          <a:p>
            <a:pPr lvl="1">
              <a:buFontTx/>
              <a:buChar char="-"/>
            </a:pPr>
            <a:r>
              <a:rPr lang="en-US" noProof="1" smtClean="0"/>
              <a:t>use bandwidth several orders of magnitude larger than the min. required bandwidth</a:t>
            </a:r>
            <a:r>
              <a:rPr lang="en-US" smtClean="0"/>
              <a:t> !!</a:t>
            </a:r>
            <a:endParaRPr lang="en-US" noProof="1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47EB93B-3CA3-4AAA-86F3-A7E1C1851556}" type="slidenum">
              <a:rPr lang="en-US"/>
              <a:pPr/>
              <a:t>36</a:t>
            </a:fld>
            <a:endParaRPr lang="en-US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Spread Spectrum Multiple Access (SSMA)</a:t>
            </a: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990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Spread spectrum techniques use bandwidth larger than the min. required bandwidth</a:t>
            </a:r>
          </a:p>
        </p:txBody>
      </p:sp>
      <p:sp>
        <p:nvSpPr>
          <p:cNvPr id="148486" name="Rectangle 4"/>
          <p:cNvSpPr>
            <a:spLocks noChangeArrowheads="1"/>
          </p:cNvSpPr>
          <p:nvPr/>
        </p:nvSpPr>
        <p:spPr bwMode="auto">
          <a:xfrm>
            <a:off x="228600" y="25908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Uses pseudo-noise (PN) sequence to convert the signal into wideband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The PN is random, but can be re-produced by receiver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Demodulation: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Correct correlation using a PN re-produces the signal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Using wrong PN sequence produces noise, hence this scheme is ‘secure’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079499B-1948-4B07-BB83-C06A74E6402C}" type="slidenum">
              <a:rPr lang="en-US"/>
              <a:pPr/>
              <a:t>37</a:t>
            </a:fld>
            <a:endParaRPr lang="en-US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 smtClean="0"/>
              <a:t>Code Division Multiple Access (CDMA)</a:t>
            </a:r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encoded signal</a:t>
            </a:r>
            <a:r>
              <a:rPr lang="en-US" sz="2400" smtClean="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decoding:</a:t>
            </a:r>
            <a:r>
              <a:rPr lang="en-US" sz="2400" smtClean="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allows multiple users to “coexist” and transmit simultaneously with minimal interference (if codes are “orthogonal”)</a:t>
            </a: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AE719AC-7178-43CF-A54A-813E0BD9D5BD}" type="slidenum">
              <a:rPr lang="en-US"/>
              <a:pPr/>
              <a:t>38</a:t>
            </a:fld>
            <a:endParaRPr lang="en-US"/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058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Speading the signal power over a wide spread of the frequency spectrum reduces fading effects</a:t>
            </a:r>
          </a:p>
          <a:p>
            <a:pPr lvl="1">
              <a:buFontTx/>
              <a:buChar char="-"/>
            </a:pPr>
            <a:r>
              <a:rPr lang="en-US" noProof="1" smtClean="0"/>
              <a:t>only part of the spectrum, hence only part of the signal, is affected by fading</a:t>
            </a:r>
          </a:p>
          <a:p>
            <a:pPr>
              <a:buFontTx/>
              <a:buChar char="-"/>
            </a:pPr>
            <a:r>
              <a:rPr lang="en-US" noProof="1" smtClean="0"/>
              <a:t>No frequency planning required since users use the same frequency</a:t>
            </a:r>
          </a:p>
          <a:p>
            <a:pPr>
              <a:buFontTx/>
              <a:buChar char="-"/>
            </a:pPr>
            <a:r>
              <a:rPr lang="en-US" noProof="1" smtClean="0"/>
              <a:t>Soft hand-off can be provided since all the cells use the same frequency. MSC monitors signals.</a:t>
            </a:r>
          </a:p>
          <a:p>
            <a:pPr>
              <a:buFontTx/>
              <a:buChar char="-"/>
            </a:pPr>
            <a:r>
              <a:rPr lang="en-US" noProof="1" smtClean="0"/>
              <a:t>In soft hand-off the channel (or frequency) remains the same and the base station changes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D4A7F86-4987-4F6A-BCB3-BFE1A9C89DE8}" type="slidenum">
              <a:rPr lang="en-US"/>
              <a:pPr/>
              <a:t>39</a:t>
            </a:fld>
            <a:endParaRPr lang="en-US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Space Division MA (SDMA)</a:t>
            </a:r>
          </a:p>
        </p:txBody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r>
              <a:rPr lang="en-US" noProof="1" smtClean="0"/>
              <a:t>Controls the radiated energy for each user in space using spot beam </a:t>
            </a:r>
            <a:r>
              <a:rPr lang="en-US" smtClean="0"/>
              <a:t>(directional) </a:t>
            </a:r>
            <a:r>
              <a:rPr lang="en-US" noProof="1" smtClean="0"/>
              <a:t>antennas</a:t>
            </a:r>
          </a:p>
        </p:txBody>
      </p:sp>
      <p:pic>
        <p:nvPicPr>
          <p:cNvPr id="1689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70225"/>
            <a:ext cx="60198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80F9997-EC04-4E7D-9F17-67FB19697737}" type="slidenum">
              <a:rPr lang="en-US"/>
              <a:pPr/>
              <a:t>4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665163"/>
            <a:ext cx="8799512" cy="806450"/>
          </a:xfrm>
        </p:spPr>
        <p:txBody>
          <a:bodyPr/>
          <a:lstStyle/>
          <a:p>
            <a:r>
              <a:rPr lang="en-US" sz="3000" noProof="1" smtClean="0"/>
              <a:t>Wireless Communication Systems </a:t>
            </a:r>
            <a:r>
              <a:rPr lang="en-US" sz="3000" smtClean="0"/>
              <a:t>&amp;</a:t>
            </a:r>
            <a:r>
              <a:rPr lang="en-US" sz="3000" noProof="1" smtClean="0"/>
              <a:t> Networking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What complicates wireless networking vs. wired networking?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1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CB9B2D0-0057-4E62-821F-98C15F20F83A}" type="slidenum">
              <a:rPr lang="en-US"/>
              <a:pPr/>
              <a:t>40</a:t>
            </a:fld>
            <a:endParaRPr lang="en-US"/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Hybrid Multiple Access Systems</a:t>
            </a:r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Time division frequency hopping (TDFH): (used in </a:t>
            </a:r>
            <a:r>
              <a:rPr lang="en-US" smtClean="0"/>
              <a:t>some versions of </a:t>
            </a:r>
            <a:r>
              <a:rPr lang="en-US" noProof="1" smtClean="0"/>
              <a:t>GSM)</a:t>
            </a:r>
          </a:p>
          <a:p>
            <a:pPr>
              <a:buFontTx/>
              <a:buChar char="-"/>
            </a:pPr>
            <a:r>
              <a:rPr lang="en-US" noProof="1" smtClean="0"/>
              <a:t>User can hop to new frequency at the start of a new TDMA frame</a:t>
            </a:r>
          </a:p>
          <a:p>
            <a:pPr>
              <a:buFontTx/>
              <a:buChar char="-"/>
            </a:pPr>
            <a:r>
              <a:rPr lang="en-US" noProof="1" smtClean="0"/>
              <a:t>Hence reducing interference and fading effects</a:t>
            </a:r>
          </a:p>
          <a:p>
            <a:pPr>
              <a:buFontTx/>
              <a:buChar char="-"/>
            </a:pPr>
            <a:r>
              <a:rPr lang="en-US" noProof="1" smtClean="0"/>
              <a:t>User hops over pre-defined frequencies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9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EDFF215-6E27-4252-B9F3-C94DC08D57BE}" type="slidenum">
              <a:rPr lang="en-US"/>
              <a:pPr/>
              <a:t>41</a:t>
            </a:fld>
            <a:endParaRPr lang="en-US"/>
          </a:p>
        </p:txBody>
      </p:sp>
      <p:sp>
        <p:nvSpPr>
          <p:cNvPr id="189447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448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189556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7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8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9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9560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561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9566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7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8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562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956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449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189553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4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5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5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Vocabulary</a:t>
            </a:r>
          </a:p>
        </p:txBody>
      </p:sp>
      <p:sp>
        <p:nvSpPr>
          <p:cNvPr id="189451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network:</a:t>
            </a:r>
            <a:r>
              <a:rPr lang="en-US" sz="2000"/>
              <a:t> permanent “home” of mobile</a:t>
            </a:r>
          </a:p>
          <a:p>
            <a:r>
              <a:rPr lang="en-US" sz="1600"/>
              <a:t>(e.g., 128.119.40/24)</a:t>
            </a:r>
          </a:p>
        </p:txBody>
      </p:sp>
      <p:sp>
        <p:nvSpPr>
          <p:cNvPr id="189452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address in home network, </a:t>
            </a:r>
            <a:r>
              <a:rPr lang="en-US" sz="2000" i="1"/>
              <a:t>can always</a:t>
            </a:r>
            <a:r>
              <a:rPr lang="en-US" sz="2000"/>
              <a:t> be used to reach mobile</a:t>
            </a:r>
          </a:p>
          <a:p>
            <a:r>
              <a:rPr lang="en-US" sz="1600"/>
              <a:t>e.g., 128.119.40.186</a:t>
            </a:r>
          </a:p>
        </p:txBody>
      </p:sp>
      <p:sp>
        <p:nvSpPr>
          <p:cNvPr id="189453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agent: </a:t>
            </a:r>
            <a:r>
              <a:rPr lang="en-US" sz="2000" i="1"/>
              <a:t>entity that will perform mobility functions on behalf of mobile, when mobile is remote</a:t>
            </a:r>
            <a:endParaRPr lang="en-US" sz="2000"/>
          </a:p>
        </p:txBody>
      </p:sp>
      <p:grpSp>
        <p:nvGrpSpPr>
          <p:cNvPr id="189454" name="Group 25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189483" name="Oval 26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484" name="Group 27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89485" name="Freeform 28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6" name="Freeform 29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7" name="Freeform 30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8" name="Freeform 31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9" name="Freeform 32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0" name="Freeform 33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1" name="Freeform 34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Freeform 35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Freeform 36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Freeform 37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5" name="Freeform 38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6" name="Freeform 39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7" name="Freeform 40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8" name="Freeform 41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9" name="Freeform 42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0" name="Freeform 43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1" name="Freeform 44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2" name="Freeform 45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3" name="Freeform 46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4" name="Freeform 47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5" name="Freeform 48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6" name="Freeform 49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7" name="Freeform 50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8" name="Freeform 51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9" name="Freeform 52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0" name="Freeform 53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1" name="Freeform 54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2" name="Freeform 55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3" name="Freeform 56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4" name="Freeform 57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5" name="Freeform 58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6" name="Freeform 59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7" name="Freeform 60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8" name="Freeform 61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9" name="Freeform 62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0" name="Freeform 63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1" name="Freeform 64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2" name="Freeform 65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3" name="Freeform 66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4" name="Freeform 67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5" name="Freeform 68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6" name="Freeform 69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7" name="Freeform 70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8" name="Freeform 71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9" name="Freeform 72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0" name="Freeform 73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1" name="Freeform 74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2" name="Freeform 75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3" name="Freeform 76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4" name="Freeform 77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5" name="Freeform 78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6" name="Freeform 79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7" name="Freeform 80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8" name="Freeform 81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9" name="Freeform 82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0" name="Freeform 83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1" name="Freeform 84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2" name="Freeform 85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3" name="Freeform 86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4" name="Freeform 87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5" name="Freeform 88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6" name="Freeform 89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7" name="Freeform 90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8" name="Freeform 91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9" name="Freeform 92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0" name="Freeform 93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1" name="Freeform 94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2" name="Freeform 95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9455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456" name="Group 97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189470" name="Oval 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Line 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2" name="Line 1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3" name="Rectangle 101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9474" name="Oval 1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475" name="Group 1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9480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1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2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476" name="Group 1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9477" name="Line 1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8" name="Line 1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9" name="Line 1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457" name="Line 111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8" name="Line 112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9" name="Line 113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9460" name="Group 114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189468" name="Oval 115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469" name="Group 116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89443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9443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89444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9444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89461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62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89463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189442" r:id="rId6" imgW="1305000" imgH="1085760" progId="">
              <p:embed/>
            </p:oleObj>
          </a:graphicData>
        </a:graphic>
      </p:graphicFrame>
      <p:sp>
        <p:nvSpPr>
          <p:cNvPr id="189464" name="Text Box 123"/>
          <p:cNvSpPr txBox="1">
            <a:spLocks noChangeArrowheads="1"/>
          </p:cNvSpPr>
          <p:nvPr/>
        </p:nvSpPr>
        <p:spPr bwMode="auto">
          <a:xfrm>
            <a:off x="3984625" y="5473700"/>
            <a:ext cx="138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correspondent</a:t>
            </a:r>
            <a:endParaRPr lang="en-US"/>
          </a:p>
        </p:txBody>
      </p:sp>
      <p:sp>
        <p:nvSpPr>
          <p:cNvPr id="189465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9466" name="Line 125"/>
          <p:cNvSpPr>
            <a:spLocks noChangeShapeType="1"/>
          </p:cNvSpPr>
          <p:nvPr/>
        </p:nvSpPr>
        <p:spPr bwMode="auto">
          <a:xfrm flipV="1">
            <a:off x="757238" y="3216275"/>
            <a:ext cx="996950" cy="1103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9467" name="Line 126"/>
          <p:cNvSpPr>
            <a:spLocks noChangeShapeType="1"/>
          </p:cNvSpPr>
          <p:nvPr/>
        </p:nvSpPr>
        <p:spPr bwMode="auto">
          <a:xfrm flipH="1">
            <a:off x="3003550" y="1711325"/>
            <a:ext cx="1263650" cy="1843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1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0254A4B-D2E6-4738-AE02-23AF5A461434}" type="slidenum">
              <a:rPr lang="en-US"/>
              <a:pPr/>
              <a:t>42</a:t>
            </a:fld>
            <a:endParaRPr lang="en-US"/>
          </a:p>
        </p:txBody>
      </p:sp>
      <p:sp>
        <p:nvSpPr>
          <p:cNvPr id="191495" name="Freeform 2"/>
          <p:cNvSpPr>
            <a:spLocks/>
          </p:cNvSpPr>
          <p:nvPr/>
        </p:nvSpPr>
        <p:spPr bwMode="auto">
          <a:xfrm>
            <a:off x="1612900" y="283845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496" name="Group 3"/>
          <p:cNvGrpSpPr>
            <a:grpSpLocks/>
          </p:cNvGrpSpPr>
          <p:nvPr/>
        </p:nvGrpSpPr>
        <p:grpSpPr bwMode="auto">
          <a:xfrm>
            <a:off x="2668588" y="3832225"/>
            <a:ext cx="501650" cy="233363"/>
            <a:chOff x="3600" y="219"/>
            <a:chExt cx="360" cy="175"/>
          </a:xfrm>
        </p:grpSpPr>
        <p:sp>
          <p:nvSpPr>
            <p:cNvPr id="191607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08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09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10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1611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612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1617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8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9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613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161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1497" name="Group 17"/>
          <p:cNvGrpSpPr>
            <a:grpSpLocks/>
          </p:cNvGrpSpPr>
          <p:nvPr/>
        </p:nvGrpSpPr>
        <p:grpSpPr bwMode="auto">
          <a:xfrm>
            <a:off x="1771650" y="3486150"/>
            <a:ext cx="1333500" cy="342900"/>
            <a:chOff x="8025" y="5070"/>
            <a:chExt cx="2100" cy="540"/>
          </a:xfrm>
        </p:grpSpPr>
        <p:sp>
          <p:nvSpPr>
            <p:cNvPr id="191604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05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06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498" name="Rectangle 21"/>
          <p:cNvSpPr>
            <a:spLocks noGrp="1" noChangeArrowheads="1"/>
          </p:cNvSpPr>
          <p:nvPr>
            <p:ph type="title"/>
          </p:nvPr>
        </p:nvSpPr>
        <p:spPr>
          <a:xfrm>
            <a:off x="392113" y="220663"/>
            <a:ext cx="7772400" cy="1143000"/>
          </a:xfrm>
        </p:spPr>
        <p:txBody>
          <a:bodyPr/>
          <a:lstStyle/>
          <a:p>
            <a:r>
              <a:rPr lang="en-US" smtClean="0"/>
              <a:t>Mobility: more vocabulary</a:t>
            </a:r>
          </a:p>
        </p:txBody>
      </p:sp>
      <p:sp>
        <p:nvSpPr>
          <p:cNvPr id="191499" name="Text Box 22"/>
          <p:cNvSpPr txBox="1">
            <a:spLocks noChangeArrowheads="1"/>
          </p:cNvSpPr>
          <p:nvPr/>
        </p:nvSpPr>
        <p:spPr bwMode="auto">
          <a:xfrm>
            <a:off x="2728913" y="2665413"/>
            <a:ext cx="333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Care-of-address:</a:t>
            </a:r>
            <a:r>
              <a:rPr lang="en-US" sz="2000"/>
              <a:t> address in visited network.</a:t>
            </a:r>
          </a:p>
          <a:p>
            <a:r>
              <a:rPr lang="en-US" sz="1600"/>
              <a:t>(e.g., 79,129.13.2) </a:t>
            </a:r>
          </a:p>
        </p:txBody>
      </p:sp>
      <p:grpSp>
        <p:nvGrpSpPr>
          <p:cNvPr id="191500" name="Group 23"/>
          <p:cNvGrpSpPr>
            <a:grpSpLocks/>
          </p:cNvGrpSpPr>
          <p:nvPr/>
        </p:nvGrpSpPr>
        <p:grpSpPr bwMode="auto">
          <a:xfrm>
            <a:off x="1520825" y="3044825"/>
            <a:ext cx="914400" cy="590550"/>
            <a:chOff x="10665" y="3225"/>
            <a:chExt cx="1440" cy="930"/>
          </a:xfrm>
        </p:grpSpPr>
        <p:sp>
          <p:nvSpPr>
            <p:cNvPr id="191534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35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91536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7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3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4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5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6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7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8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9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0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1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2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5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6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9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0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1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8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9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0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5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6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7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8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9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0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1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2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3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4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5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6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7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8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9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0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1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2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3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4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5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6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7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8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9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0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1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2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3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1501" name="Freeform 94"/>
          <p:cNvSpPr>
            <a:spLocks/>
          </p:cNvSpPr>
          <p:nvPr/>
        </p:nvSpPr>
        <p:spPr bwMode="auto">
          <a:xfrm>
            <a:off x="6413500" y="270827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502" name="Group 95"/>
          <p:cNvGrpSpPr>
            <a:grpSpLocks/>
          </p:cNvGrpSpPr>
          <p:nvPr/>
        </p:nvGrpSpPr>
        <p:grpSpPr bwMode="auto">
          <a:xfrm>
            <a:off x="6705600" y="3946525"/>
            <a:ext cx="501650" cy="233363"/>
            <a:chOff x="3600" y="219"/>
            <a:chExt cx="360" cy="175"/>
          </a:xfrm>
        </p:grpSpPr>
        <p:sp>
          <p:nvSpPr>
            <p:cNvPr id="19152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4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152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52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153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52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152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1503" name="Line 109"/>
          <p:cNvSpPr>
            <a:spLocks noChangeShapeType="1"/>
          </p:cNvSpPr>
          <p:nvPr/>
        </p:nvSpPr>
        <p:spPr bwMode="auto">
          <a:xfrm>
            <a:off x="6735763" y="377507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4" name="Line 110"/>
          <p:cNvSpPr>
            <a:spLocks noChangeShapeType="1"/>
          </p:cNvSpPr>
          <p:nvPr/>
        </p:nvSpPr>
        <p:spPr bwMode="auto">
          <a:xfrm>
            <a:off x="6945313" y="377507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5" name="Line 111"/>
          <p:cNvSpPr>
            <a:spLocks noChangeShapeType="1"/>
          </p:cNvSpPr>
          <p:nvPr/>
        </p:nvSpPr>
        <p:spPr bwMode="auto">
          <a:xfrm>
            <a:off x="7797800" y="360838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1506" name="Group 112"/>
          <p:cNvGrpSpPr>
            <a:grpSpLocks/>
          </p:cNvGrpSpPr>
          <p:nvPr/>
        </p:nvGrpSpPr>
        <p:grpSpPr bwMode="auto">
          <a:xfrm>
            <a:off x="7340600" y="3136900"/>
            <a:ext cx="914400" cy="590550"/>
            <a:chOff x="10665" y="3225"/>
            <a:chExt cx="1440" cy="930"/>
          </a:xfrm>
        </p:grpSpPr>
        <p:sp>
          <p:nvSpPr>
            <p:cNvPr id="191519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20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9149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1491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9149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1492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91507" name="Freeform 117"/>
          <p:cNvSpPr>
            <a:spLocks/>
          </p:cNvSpPr>
          <p:nvPr/>
        </p:nvSpPr>
        <p:spPr bwMode="auto">
          <a:xfrm>
            <a:off x="3954463" y="365442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Text Box 118"/>
          <p:cNvSpPr txBox="1">
            <a:spLocks noChangeArrowheads="1"/>
          </p:cNvSpPr>
          <p:nvPr/>
        </p:nvSpPr>
        <p:spPr bwMode="auto">
          <a:xfrm>
            <a:off x="4129088" y="395128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91509" name="Freeform 119"/>
          <p:cNvSpPr>
            <a:spLocks/>
          </p:cNvSpPr>
          <p:nvPr/>
        </p:nvSpPr>
        <p:spPr bwMode="auto">
          <a:xfrm>
            <a:off x="3259138" y="521811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4392613" y="5400675"/>
          <a:ext cx="415925" cy="317500"/>
        </p:xfrm>
        <a:graphic>
          <a:graphicData uri="http://schemas.openxmlformats.org/presentationml/2006/ole">
            <p:oleObj spid="_x0000_s191490" r:id="rId6" imgW="1305000" imgH="1085760" progId="">
              <p:embed/>
            </p:oleObj>
          </a:graphicData>
        </a:graphic>
      </p:graphicFrame>
      <p:sp>
        <p:nvSpPr>
          <p:cNvPr id="191510" name="Line 121"/>
          <p:cNvSpPr>
            <a:spLocks noChangeShapeType="1"/>
          </p:cNvSpPr>
          <p:nvPr/>
        </p:nvSpPr>
        <p:spPr bwMode="auto">
          <a:xfrm>
            <a:off x="4894263" y="2238375"/>
            <a:ext cx="2528887" cy="1087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1" name="Line 122"/>
          <p:cNvSpPr>
            <a:spLocks noChangeShapeType="1"/>
          </p:cNvSpPr>
          <p:nvPr/>
        </p:nvSpPr>
        <p:spPr bwMode="auto">
          <a:xfrm flipH="1" flipV="1">
            <a:off x="6916738" y="4244975"/>
            <a:ext cx="255587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2" name="Line 123"/>
          <p:cNvSpPr>
            <a:spLocks noChangeShapeType="1"/>
          </p:cNvSpPr>
          <p:nvPr/>
        </p:nvSpPr>
        <p:spPr bwMode="auto">
          <a:xfrm flipH="1">
            <a:off x="7951788" y="2243138"/>
            <a:ext cx="215900" cy="779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3" name="Text Box 124"/>
          <p:cNvSpPr txBox="1">
            <a:spLocks noChangeArrowheads="1"/>
          </p:cNvSpPr>
          <p:nvPr/>
        </p:nvSpPr>
        <p:spPr bwMode="auto">
          <a:xfrm>
            <a:off x="5500688" y="1330325"/>
            <a:ext cx="3349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visited network:</a:t>
            </a:r>
            <a:r>
              <a:rPr lang="en-US" sz="2000"/>
              <a:t> network in which mobile currently resides </a:t>
            </a:r>
            <a:r>
              <a:rPr lang="en-US" sz="1600"/>
              <a:t>(e.g., 79.129.13/24)</a:t>
            </a:r>
          </a:p>
        </p:txBody>
      </p:sp>
      <p:sp>
        <p:nvSpPr>
          <p:cNvPr id="191514" name="Text Box 125"/>
          <p:cNvSpPr txBox="1">
            <a:spLocks noChangeArrowheads="1"/>
          </p:cNvSpPr>
          <p:nvPr/>
        </p:nvSpPr>
        <p:spPr bwMode="auto">
          <a:xfrm>
            <a:off x="1684338" y="1700213"/>
            <a:ext cx="367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remains constant (</a:t>
            </a:r>
            <a:r>
              <a:rPr lang="en-US" sz="1600"/>
              <a:t>e.g., 128.119.40.186)</a:t>
            </a:r>
          </a:p>
        </p:txBody>
      </p:sp>
      <p:sp>
        <p:nvSpPr>
          <p:cNvPr id="191515" name="Text Box 126"/>
          <p:cNvSpPr txBox="1">
            <a:spLocks noChangeArrowheads="1"/>
          </p:cNvSpPr>
          <p:nvPr/>
        </p:nvSpPr>
        <p:spPr bwMode="auto">
          <a:xfrm>
            <a:off x="6396038" y="4740275"/>
            <a:ext cx="27479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foreign agent: </a:t>
            </a:r>
            <a:r>
              <a:rPr lang="en-US" sz="2000" i="1"/>
              <a:t>entity in visited network that performs mobility functions on behalf of mobile. </a:t>
            </a:r>
            <a:endParaRPr lang="en-US" sz="2000"/>
          </a:p>
        </p:txBody>
      </p:sp>
      <p:sp>
        <p:nvSpPr>
          <p:cNvPr id="191516" name="Line 127"/>
          <p:cNvSpPr>
            <a:spLocks noChangeShapeType="1"/>
          </p:cNvSpPr>
          <p:nvPr/>
        </p:nvSpPr>
        <p:spPr bwMode="auto">
          <a:xfrm>
            <a:off x="5073650" y="3130550"/>
            <a:ext cx="2393950" cy="347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7" name="Text Box 128"/>
          <p:cNvSpPr txBox="1">
            <a:spLocks noChangeArrowheads="1"/>
          </p:cNvSpPr>
          <p:nvPr/>
        </p:nvSpPr>
        <p:spPr bwMode="auto">
          <a:xfrm>
            <a:off x="496888" y="5605463"/>
            <a:ext cx="2747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correspondent: </a:t>
            </a:r>
            <a:r>
              <a:rPr lang="en-US" sz="2000" i="1"/>
              <a:t>wants to communicate with mobile</a:t>
            </a:r>
            <a:endParaRPr lang="en-US" sz="2000"/>
          </a:p>
        </p:txBody>
      </p:sp>
      <p:sp>
        <p:nvSpPr>
          <p:cNvPr id="191518" name="Line 129"/>
          <p:cNvSpPr>
            <a:spLocks noChangeShapeType="1"/>
          </p:cNvSpPr>
          <p:nvPr/>
        </p:nvSpPr>
        <p:spPr bwMode="auto">
          <a:xfrm flipV="1">
            <a:off x="3209925" y="5621338"/>
            <a:ext cx="1169988" cy="31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5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A0E228C-C50F-40A9-9C66-28239095AE2A}" type="slidenum">
              <a:rPr lang="en-US"/>
              <a:pPr/>
              <a:t>43</a:t>
            </a:fld>
            <a:endParaRPr lang="en-US"/>
          </a:p>
        </p:txBody>
      </p:sp>
      <p:sp>
        <p:nvSpPr>
          <p:cNvPr id="195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approaches</a:t>
            </a:r>
          </a:p>
        </p:txBody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Let routing handle it: </a:t>
            </a:r>
            <a:r>
              <a:rPr lang="en-US" sz="2400" smtClean="0"/>
              <a:t>routers advertise permanent address of mobile-nodes-in-residence via usual routing table exchange.</a:t>
            </a:r>
          </a:p>
          <a:p>
            <a:pPr lvl="1"/>
            <a:r>
              <a:rPr lang="en-US" smtClean="0"/>
              <a:t>routing tables indicate where each mobile located</a:t>
            </a:r>
          </a:p>
          <a:p>
            <a:pPr lvl="1"/>
            <a:r>
              <a:rPr lang="en-US" smtClean="0"/>
              <a:t>no changes to end-systems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indirect routing:</a:t>
            </a:r>
            <a:r>
              <a:rPr lang="en-US" smtClean="0"/>
              <a:t> communication from correspondent to mobile goes through home agent, then forwarded to remote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direct routing:</a:t>
            </a:r>
            <a:r>
              <a:rPr lang="en-US" smtClean="0"/>
              <a:t> correspondent gets foreign address of mobile, sends directly to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7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6F10630-287A-4156-A998-568CF176B9D3}" type="slidenum">
              <a:rPr lang="en-US"/>
              <a:pPr/>
              <a:t>44</a:t>
            </a:fld>
            <a:endParaRPr lang="en-US"/>
          </a:p>
        </p:txBody>
      </p:sp>
      <p:sp>
        <p:nvSpPr>
          <p:cNvPr id="197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approaches</a:t>
            </a:r>
          </a:p>
        </p:txBody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 smtClean="0">
                <a:solidFill>
                  <a:schemeClr val="folHlink"/>
                </a:solidFill>
              </a:rPr>
              <a:t>Let routing handle it: </a:t>
            </a:r>
            <a:r>
              <a:rPr lang="en-US" sz="2400" smtClean="0">
                <a:solidFill>
                  <a:schemeClr val="folHlink"/>
                </a:solidFill>
              </a:rPr>
              <a:t>routers advertise permanent address of mobile-nodes-in-residence via usual routing table exchange.</a:t>
            </a:r>
          </a:p>
          <a:p>
            <a:pPr lvl="1"/>
            <a:r>
              <a:rPr lang="en-US" smtClean="0">
                <a:solidFill>
                  <a:schemeClr val="folHlink"/>
                </a:solidFill>
              </a:rPr>
              <a:t>routing tables indicate where each mobile located</a:t>
            </a:r>
          </a:p>
          <a:p>
            <a:pPr lvl="1"/>
            <a:r>
              <a:rPr lang="en-US" smtClean="0">
                <a:solidFill>
                  <a:schemeClr val="folHlink"/>
                </a:solidFill>
              </a:rPr>
              <a:t>no changes to end-systems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indirect routing:</a:t>
            </a:r>
            <a:r>
              <a:rPr lang="en-US" smtClean="0"/>
              <a:t> communication from correspondent to mobile goes through home agent, then forwarded to remote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direct routing:</a:t>
            </a:r>
            <a:r>
              <a:rPr lang="en-US" smtClean="0"/>
              <a:t> correspondent gets foreign address of mobile, sends directly to mobile</a:t>
            </a:r>
          </a:p>
        </p:txBody>
      </p:sp>
      <p:sp>
        <p:nvSpPr>
          <p:cNvPr id="197638" name="Oval 4"/>
          <p:cNvSpPr>
            <a:spLocks noChangeArrowheads="1"/>
          </p:cNvSpPr>
          <p:nvPr/>
        </p:nvSpPr>
        <p:spPr bwMode="auto">
          <a:xfrm>
            <a:off x="3265488" y="1770063"/>
            <a:ext cx="1887537" cy="1743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5"/>
          <p:cNvSpPr>
            <a:spLocks noChangeShapeType="1"/>
          </p:cNvSpPr>
          <p:nvPr/>
        </p:nvSpPr>
        <p:spPr bwMode="auto">
          <a:xfrm>
            <a:off x="3700463" y="1944688"/>
            <a:ext cx="1133475" cy="136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7640" name="Text Box 6"/>
          <p:cNvSpPr txBox="1">
            <a:spLocks noChangeArrowheads="1"/>
          </p:cNvSpPr>
          <p:nvPr/>
        </p:nvSpPr>
        <p:spPr bwMode="auto">
          <a:xfrm>
            <a:off x="3101975" y="1958975"/>
            <a:ext cx="227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not </a:t>
            </a:r>
          </a:p>
          <a:p>
            <a:pPr algn="ctr"/>
            <a:r>
              <a:rPr lang="en-US" sz="2000"/>
              <a:t>scalable</a:t>
            </a:r>
          </a:p>
          <a:p>
            <a:pPr algn="ctr"/>
            <a:r>
              <a:rPr lang="en-US" sz="2000"/>
              <a:t> to millions of</a:t>
            </a:r>
          </a:p>
          <a:p>
            <a:pPr algn="ctr"/>
            <a:r>
              <a:rPr lang="en-US" sz="2000"/>
              <a:t>  mobiles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9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8C658DA-2B3A-4649-83B3-5FAF058D6DF2}" type="slidenum">
              <a:rPr lang="en-US"/>
              <a:pPr/>
              <a:t>45</a:t>
            </a:fld>
            <a:endParaRPr lang="en-US"/>
          </a:p>
        </p:txBody>
      </p:sp>
      <p:sp>
        <p:nvSpPr>
          <p:cNvPr id="199686" name="Freeform 2"/>
          <p:cNvSpPr>
            <a:spLocks/>
          </p:cNvSpPr>
          <p:nvPr/>
        </p:nvSpPr>
        <p:spPr bwMode="auto">
          <a:xfrm>
            <a:off x="1257300" y="1727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87" name="Group 3"/>
          <p:cNvGrpSpPr>
            <a:grpSpLocks/>
          </p:cNvGrpSpPr>
          <p:nvPr/>
        </p:nvGrpSpPr>
        <p:grpSpPr bwMode="auto">
          <a:xfrm>
            <a:off x="2312988" y="2708275"/>
            <a:ext cx="501650" cy="233363"/>
            <a:chOff x="3600" y="219"/>
            <a:chExt cx="360" cy="175"/>
          </a:xfrm>
        </p:grpSpPr>
        <p:sp>
          <p:nvSpPr>
            <p:cNvPr id="19980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80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80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981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810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981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2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9688" name="Group 17"/>
          <p:cNvGrpSpPr>
            <a:grpSpLocks/>
          </p:cNvGrpSpPr>
          <p:nvPr/>
        </p:nvGrpSpPr>
        <p:grpSpPr bwMode="auto">
          <a:xfrm>
            <a:off x="1416050" y="2362200"/>
            <a:ext cx="1333500" cy="342900"/>
            <a:chOff x="8025" y="5070"/>
            <a:chExt cx="2100" cy="540"/>
          </a:xfrm>
        </p:grpSpPr>
        <p:sp>
          <p:nvSpPr>
            <p:cNvPr id="199801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02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03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68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End result:</a:t>
            </a:r>
          </a:p>
          <a:p>
            <a:r>
              <a:rPr lang="en-US" sz="2400" smtClean="0"/>
              <a:t>Foreign agent knows about mobile</a:t>
            </a:r>
          </a:p>
          <a:p>
            <a:r>
              <a:rPr lang="en-US" sz="2400" smtClean="0"/>
              <a:t>Home agent knows location of mobile</a:t>
            </a:r>
          </a:p>
        </p:txBody>
      </p:sp>
      <p:grpSp>
        <p:nvGrpSpPr>
          <p:cNvPr id="199691" name="Group 23"/>
          <p:cNvGrpSpPr>
            <a:grpSpLocks/>
          </p:cNvGrpSpPr>
          <p:nvPr/>
        </p:nvGrpSpPr>
        <p:grpSpPr bwMode="auto">
          <a:xfrm>
            <a:off x="1165225" y="1920875"/>
            <a:ext cx="914400" cy="590550"/>
            <a:chOff x="10665" y="3225"/>
            <a:chExt cx="1440" cy="930"/>
          </a:xfrm>
        </p:grpSpPr>
        <p:sp>
          <p:nvSpPr>
            <p:cNvPr id="199731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32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99733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4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5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6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7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8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9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0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1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2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3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4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5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6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7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8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9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0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1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2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3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4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5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6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7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8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9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0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1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2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3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4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5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6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7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8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9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0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1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2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3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4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5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6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7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8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9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0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1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2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3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4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5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6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7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8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9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0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1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2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3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4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5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6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7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8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9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0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9692" name="Freeform 94"/>
          <p:cNvSpPr>
            <a:spLocks/>
          </p:cNvSpPr>
          <p:nvPr/>
        </p:nvSpPr>
        <p:spPr bwMode="auto">
          <a:xfrm>
            <a:off x="6057900" y="15843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93" name="Group 95"/>
          <p:cNvGrpSpPr>
            <a:grpSpLocks/>
          </p:cNvGrpSpPr>
          <p:nvPr/>
        </p:nvGrpSpPr>
        <p:grpSpPr bwMode="auto">
          <a:xfrm>
            <a:off x="6350000" y="2822575"/>
            <a:ext cx="501650" cy="233363"/>
            <a:chOff x="3600" y="219"/>
            <a:chExt cx="360" cy="175"/>
          </a:xfrm>
        </p:grpSpPr>
        <p:sp>
          <p:nvSpPr>
            <p:cNvPr id="199718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9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0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1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722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723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9728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9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30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724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9725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6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7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9694" name="Line 109"/>
          <p:cNvSpPr>
            <a:spLocks noChangeShapeType="1"/>
          </p:cNvSpPr>
          <p:nvPr/>
        </p:nvSpPr>
        <p:spPr bwMode="auto">
          <a:xfrm>
            <a:off x="6380163" y="2651125"/>
            <a:ext cx="133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5" name="Line 110"/>
          <p:cNvSpPr>
            <a:spLocks noChangeShapeType="1"/>
          </p:cNvSpPr>
          <p:nvPr/>
        </p:nvSpPr>
        <p:spPr bwMode="auto">
          <a:xfrm>
            <a:off x="6589713" y="26511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6" name="Line 111"/>
          <p:cNvSpPr>
            <a:spLocks noChangeShapeType="1"/>
          </p:cNvSpPr>
          <p:nvPr/>
        </p:nvSpPr>
        <p:spPr bwMode="auto">
          <a:xfrm>
            <a:off x="7442200" y="24844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9697" name="Group 112"/>
          <p:cNvGrpSpPr>
            <a:grpSpLocks/>
          </p:cNvGrpSpPr>
          <p:nvPr/>
        </p:nvGrpSpPr>
        <p:grpSpPr bwMode="auto">
          <a:xfrm>
            <a:off x="6985000" y="2012950"/>
            <a:ext cx="914400" cy="590550"/>
            <a:chOff x="10665" y="3225"/>
            <a:chExt cx="1440" cy="930"/>
          </a:xfrm>
        </p:grpSpPr>
        <p:sp>
          <p:nvSpPr>
            <p:cNvPr id="199716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17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9968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9682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9968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9683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99698" name="Freeform 117"/>
          <p:cNvSpPr>
            <a:spLocks/>
          </p:cNvSpPr>
          <p:nvPr/>
        </p:nvSpPr>
        <p:spPr bwMode="auto">
          <a:xfrm>
            <a:off x="3598863" y="25304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699" name="Text Box 118"/>
          <p:cNvSpPr txBox="1">
            <a:spLocks noChangeArrowheads="1"/>
          </p:cNvSpPr>
          <p:nvPr/>
        </p:nvSpPr>
        <p:spPr bwMode="auto">
          <a:xfrm>
            <a:off x="3773488" y="28273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9970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 network</a:t>
            </a:r>
          </a:p>
        </p:txBody>
      </p:sp>
      <p:sp>
        <p:nvSpPr>
          <p:cNvPr id="19970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 network</a:t>
            </a:r>
          </a:p>
        </p:txBody>
      </p:sp>
      <p:grpSp>
        <p:nvGrpSpPr>
          <p:cNvPr id="13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199710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9711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199714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5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99712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mobile contacts foreign agent on entering visited network</a:t>
              </a:r>
            </a:p>
          </p:txBody>
        </p:sp>
        <p:sp>
          <p:nvSpPr>
            <p:cNvPr id="199713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199704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9705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199708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9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99706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foreign agent contacts home agent home: “this mobile is resident in my network”</a:t>
              </a:r>
            </a:p>
          </p:txBody>
        </p:sp>
        <p:sp>
          <p:nvSpPr>
            <p:cNvPr id="199707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17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16D9F51-DB2F-47C7-912A-A8559CA5A75C}" type="slidenum">
              <a:rPr lang="en-US"/>
              <a:pPr/>
              <a:t>46</a:t>
            </a:fld>
            <a:endParaRPr lang="en-US"/>
          </a:p>
        </p:txBody>
      </p:sp>
      <p:sp>
        <p:nvSpPr>
          <p:cNvPr id="201735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36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201871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2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3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4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1875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876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18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877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18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1737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201868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9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0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3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 via Indirect Routing</a:t>
            </a:r>
          </a:p>
        </p:txBody>
      </p:sp>
      <p:grpSp>
        <p:nvGrpSpPr>
          <p:cNvPr id="201739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201798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799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01800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1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2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3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4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5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6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7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8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9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0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1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2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3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4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5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6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7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8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9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0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1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2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3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4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5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6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7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8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9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0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1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2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3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4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5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6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7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8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9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0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1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2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3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4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5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6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7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8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9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0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1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2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3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4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5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6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7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8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9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0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1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2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3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4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5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6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7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740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41" name="Group 94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201785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6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7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8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1789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790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179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791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179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1742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3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4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1745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201783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784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0173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1731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0173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1732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01746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47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01748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201730" r:id="rId6" imgW="1305000" imgH="1085760" progId="">
              <p:embed/>
            </p:oleObj>
          </a:graphicData>
        </a:graphic>
      </p:graphicFrame>
      <p:sp>
        <p:nvSpPr>
          <p:cNvPr id="201749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1750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grpSp>
        <p:nvGrpSpPr>
          <p:cNvPr id="13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201779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80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201781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82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201775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  <a:gd name="T9" fmla="*/ 0 w 2196"/>
                <a:gd name="T10" fmla="*/ 0 h 318"/>
                <a:gd name="T11" fmla="*/ 2196 w 2196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76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201777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8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201771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72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201773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4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9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201767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68" name="Group 139"/>
            <p:cNvGrpSpPr>
              <a:grpSpLocks/>
            </p:cNvGrpSpPr>
            <p:nvPr/>
          </p:nvGrpSpPr>
          <p:grpSpPr bwMode="auto">
            <a:xfrm>
              <a:off x="2172" y="2702"/>
              <a:ext cx="202" cy="231"/>
              <a:chOff x="618" y="3500"/>
              <a:chExt cx="202" cy="231"/>
            </a:xfrm>
          </p:grpSpPr>
          <p:sp>
            <p:nvSpPr>
              <p:cNvPr id="201769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0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201765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correspondent addresses packets using home address of mobile</a:t>
              </a:r>
            </a:p>
          </p:txBody>
        </p:sp>
        <p:sp>
          <p:nvSpPr>
            <p:cNvPr id="201766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201763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home agent intercepts packets, forwards to foreign agent</a:t>
              </a:r>
            </a:p>
          </p:txBody>
        </p:sp>
        <p:sp>
          <p:nvSpPr>
            <p:cNvPr id="201764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201761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201762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201759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201760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7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3EF1D5F-FC35-4BA0-A56D-3F77FBD5BB83}" type="slidenum">
              <a:rPr lang="en-US"/>
              <a:pPr/>
              <a:t>47</a:t>
            </a:fld>
            <a:endParaRPr lang="en-US"/>
          </a:p>
        </p:txBody>
      </p:sp>
      <p:sp>
        <p:nvSpPr>
          <p:cNvPr id="207879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80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20801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801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01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802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020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802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2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7881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208011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2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3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8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 via Direct Routing</a:t>
            </a:r>
          </a:p>
        </p:txBody>
      </p:sp>
      <p:grpSp>
        <p:nvGrpSpPr>
          <p:cNvPr id="207883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207941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942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07943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4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5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6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7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8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9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0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1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2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3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4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5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6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7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8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9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0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1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2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3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4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5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6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7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8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9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0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1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2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3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4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5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6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7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8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9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0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1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2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3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4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5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6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7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8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9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0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1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2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3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4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5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6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7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8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9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0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1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2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3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4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5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6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7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8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9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0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7884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85" name="Group 94"/>
          <p:cNvGrpSpPr>
            <a:grpSpLocks/>
          </p:cNvGrpSpPr>
          <p:nvPr/>
        </p:nvGrpSpPr>
        <p:grpSpPr bwMode="auto">
          <a:xfrm>
            <a:off x="6689725" y="3692525"/>
            <a:ext cx="501650" cy="233363"/>
            <a:chOff x="3600" y="219"/>
            <a:chExt cx="360" cy="175"/>
          </a:xfrm>
        </p:grpSpPr>
        <p:sp>
          <p:nvSpPr>
            <p:cNvPr id="207928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9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0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1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7932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933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793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4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934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793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886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7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8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7889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207926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927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07875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7875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07876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7876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07890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91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07892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207874" r:id="rId6" imgW="1305000" imgH="1085760" progId="">
              <p:embed/>
            </p:oleObj>
          </a:graphicData>
        </a:graphic>
      </p:graphicFrame>
      <p:sp>
        <p:nvSpPr>
          <p:cNvPr id="207893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7894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7895" name="Line 122"/>
          <p:cNvSpPr>
            <a:spLocks noChangeShapeType="1"/>
          </p:cNvSpPr>
          <p:nvPr/>
        </p:nvSpPr>
        <p:spPr bwMode="auto">
          <a:xfrm flipV="1">
            <a:off x="7056438" y="3343275"/>
            <a:ext cx="555625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896" name="Group 123"/>
          <p:cNvGrpSpPr>
            <a:grpSpLocks/>
          </p:cNvGrpSpPr>
          <p:nvPr/>
        </p:nvGrpSpPr>
        <p:grpSpPr bwMode="auto">
          <a:xfrm>
            <a:off x="7191375" y="3278188"/>
            <a:ext cx="339725" cy="366712"/>
            <a:chOff x="618" y="3500"/>
            <a:chExt cx="214" cy="231"/>
          </a:xfrm>
        </p:grpSpPr>
        <p:sp>
          <p:nvSpPr>
            <p:cNvPr id="207924" name="Oval 1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5" name="Text Box 125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07897" name="Freeform 126"/>
          <p:cNvSpPr>
            <a:spLocks/>
          </p:cNvSpPr>
          <p:nvPr/>
        </p:nvSpPr>
        <p:spPr bwMode="auto">
          <a:xfrm>
            <a:off x="3181350" y="3838575"/>
            <a:ext cx="1311275" cy="1238250"/>
          </a:xfrm>
          <a:custGeom>
            <a:avLst/>
            <a:gdLst>
              <a:gd name="T0" fmla="*/ 0 w 826"/>
              <a:gd name="T1" fmla="*/ 0 h 780"/>
              <a:gd name="T2" fmla="*/ 826 w 826"/>
              <a:gd name="T3" fmla="*/ 780 h 780"/>
              <a:gd name="T4" fmla="*/ 0 60000 65536"/>
              <a:gd name="T5" fmla="*/ 0 60000 65536"/>
              <a:gd name="T6" fmla="*/ 0 w 826"/>
              <a:gd name="T7" fmla="*/ 0 h 780"/>
              <a:gd name="T8" fmla="*/ 826 w 826"/>
              <a:gd name="T9" fmla="*/ 780 h 7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6" h="780">
                <a:moveTo>
                  <a:pt x="0" y="0"/>
                </a:moveTo>
                <a:cubicBezTo>
                  <a:pt x="138" y="130"/>
                  <a:pt x="654" y="618"/>
                  <a:pt x="826" y="78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898" name="Group 127"/>
          <p:cNvGrpSpPr>
            <a:grpSpLocks/>
          </p:cNvGrpSpPr>
          <p:nvPr/>
        </p:nvGrpSpPr>
        <p:grpSpPr bwMode="auto">
          <a:xfrm>
            <a:off x="3460750" y="3998913"/>
            <a:ext cx="339725" cy="366712"/>
            <a:chOff x="618" y="3500"/>
            <a:chExt cx="214" cy="231"/>
          </a:xfrm>
        </p:grpSpPr>
        <p:sp>
          <p:nvSpPr>
            <p:cNvPr id="207922" name="Oval 1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3" name="Text Box 1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07899" name="Freeform 130"/>
          <p:cNvSpPr>
            <a:spLocks/>
          </p:cNvSpPr>
          <p:nvPr/>
        </p:nvSpPr>
        <p:spPr bwMode="auto">
          <a:xfrm>
            <a:off x="4826000" y="3424238"/>
            <a:ext cx="3103563" cy="2016125"/>
          </a:xfrm>
          <a:custGeom>
            <a:avLst/>
            <a:gdLst>
              <a:gd name="T0" fmla="*/ 1955 w 1955"/>
              <a:gd name="T1" fmla="*/ 0 h 1270"/>
              <a:gd name="T2" fmla="*/ 634 w 1955"/>
              <a:gd name="T3" fmla="*/ 653 h 1270"/>
              <a:gd name="T4" fmla="*/ 0 w 1955"/>
              <a:gd name="T5" fmla="*/ 1270 h 1270"/>
              <a:gd name="T6" fmla="*/ 0 60000 65536"/>
              <a:gd name="T7" fmla="*/ 0 60000 65536"/>
              <a:gd name="T8" fmla="*/ 0 60000 65536"/>
              <a:gd name="T9" fmla="*/ 0 w 1955"/>
              <a:gd name="T10" fmla="*/ 0 h 1270"/>
              <a:gd name="T11" fmla="*/ 1955 w 1955"/>
              <a:gd name="T12" fmla="*/ 1270 h 1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" h="1270">
                <a:moveTo>
                  <a:pt x="1955" y="0"/>
                </a:moveTo>
                <a:cubicBezTo>
                  <a:pt x="1735" y="109"/>
                  <a:pt x="982" y="424"/>
                  <a:pt x="634" y="653"/>
                </a:cubicBezTo>
                <a:cubicBezTo>
                  <a:pt x="286" y="882"/>
                  <a:pt x="132" y="1142"/>
                  <a:pt x="0" y="12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0" name="Group 131"/>
          <p:cNvGrpSpPr>
            <a:grpSpLocks/>
          </p:cNvGrpSpPr>
          <p:nvPr/>
        </p:nvGrpSpPr>
        <p:grpSpPr bwMode="auto">
          <a:xfrm>
            <a:off x="6321425" y="4500563"/>
            <a:ext cx="339725" cy="366712"/>
            <a:chOff x="618" y="3500"/>
            <a:chExt cx="214" cy="231"/>
          </a:xfrm>
        </p:grpSpPr>
        <p:sp>
          <p:nvSpPr>
            <p:cNvPr id="207920" name="Oval 132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1" name="Text Box 133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07901" name="Line 134"/>
          <p:cNvSpPr>
            <a:spLocks noChangeShapeType="1"/>
          </p:cNvSpPr>
          <p:nvPr/>
        </p:nvSpPr>
        <p:spPr bwMode="auto">
          <a:xfrm flipH="1" flipV="1">
            <a:off x="2986088" y="3889375"/>
            <a:ext cx="1357312" cy="1298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2" name="Group 135"/>
          <p:cNvGrpSpPr>
            <a:grpSpLocks/>
          </p:cNvGrpSpPr>
          <p:nvPr/>
        </p:nvGrpSpPr>
        <p:grpSpPr bwMode="auto">
          <a:xfrm>
            <a:off x="3668713" y="4541838"/>
            <a:ext cx="320675" cy="366712"/>
            <a:chOff x="618" y="3500"/>
            <a:chExt cx="202" cy="231"/>
          </a:xfrm>
        </p:grpSpPr>
        <p:sp>
          <p:nvSpPr>
            <p:cNvPr id="207918" name="Oval 1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9" name="Text Box 137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07903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correspondent requests, receives foreign address of mobile</a:t>
            </a:r>
          </a:p>
        </p:txBody>
      </p:sp>
      <p:sp>
        <p:nvSpPr>
          <p:cNvPr id="207904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905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correspondent forwards to foreign agent</a:t>
            </a:r>
          </a:p>
        </p:txBody>
      </p:sp>
      <p:sp>
        <p:nvSpPr>
          <p:cNvPr id="207906" name="Line 141"/>
          <p:cNvSpPr>
            <a:spLocks noChangeShapeType="1"/>
          </p:cNvSpPr>
          <p:nvPr/>
        </p:nvSpPr>
        <p:spPr bwMode="auto">
          <a:xfrm>
            <a:off x="4210050" y="2695575"/>
            <a:ext cx="1150938" cy="149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7" name="Group 142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20791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20791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7908" name="Group 145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20791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20791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7909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910" name="Freeform 149"/>
          <p:cNvSpPr>
            <a:spLocks/>
          </p:cNvSpPr>
          <p:nvPr/>
        </p:nvSpPr>
        <p:spPr bwMode="auto">
          <a:xfrm>
            <a:off x="4695825" y="3830638"/>
            <a:ext cx="1909763" cy="1416050"/>
          </a:xfrm>
          <a:custGeom>
            <a:avLst/>
            <a:gdLst>
              <a:gd name="T0" fmla="*/ 0 w 1203"/>
              <a:gd name="T1" fmla="*/ 892 h 892"/>
              <a:gd name="T2" fmla="*/ 548 w 1203"/>
              <a:gd name="T3" fmla="*/ 358 h 892"/>
              <a:gd name="T4" fmla="*/ 1203 w 1203"/>
              <a:gd name="T5" fmla="*/ 0 h 892"/>
              <a:gd name="T6" fmla="*/ 0 60000 65536"/>
              <a:gd name="T7" fmla="*/ 0 60000 65536"/>
              <a:gd name="T8" fmla="*/ 0 60000 65536"/>
              <a:gd name="T9" fmla="*/ 0 w 1203"/>
              <a:gd name="T10" fmla="*/ 0 h 892"/>
              <a:gd name="T11" fmla="*/ 1203 w 1203"/>
              <a:gd name="T12" fmla="*/ 892 h 8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3" h="892">
                <a:moveTo>
                  <a:pt x="0" y="892"/>
                </a:moveTo>
                <a:cubicBezTo>
                  <a:pt x="91" y="803"/>
                  <a:pt x="348" y="507"/>
                  <a:pt x="548" y="358"/>
                </a:cubicBezTo>
                <a:cubicBezTo>
                  <a:pt x="816" y="202"/>
                  <a:pt x="1067" y="75"/>
                  <a:pt x="1203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11" name="Group 150"/>
          <p:cNvGrpSpPr>
            <a:grpSpLocks/>
          </p:cNvGrpSpPr>
          <p:nvPr/>
        </p:nvGrpSpPr>
        <p:grpSpPr bwMode="auto">
          <a:xfrm>
            <a:off x="5356225" y="4187825"/>
            <a:ext cx="339725" cy="366713"/>
            <a:chOff x="618" y="3500"/>
            <a:chExt cx="214" cy="231"/>
          </a:xfrm>
        </p:grpSpPr>
        <p:sp>
          <p:nvSpPr>
            <p:cNvPr id="207912" name="Oval 151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3" name="Text Box 152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2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2BAF2CF-C9D7-407A-B59A-C518F7BDEF7A}" type="slidenum">
              <a:rPr lang="en-US"/>
              <a:pPr/>
              <a:t>48</a:t>
            </a:fld>
            <a:endParaRPr lang="en-US"/>
          </a:p>
        </p:txBody>
      </p:sp>
      <p:sp>
        <p:nvSpPr>
          <p:cNvPr id="232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Drawbacks of Mobile IP</a:t>
            </a:r>
          </a:p>
        </p:txBody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r>
              <a:rPr lang="en-US" smtClean="0"/>
              <a:t>Other than (the main problem) of triangular routing</a:t>
            </a:r>
          </a:p>
          <a:p>
            <a:pPr lvl="1"/>
            <a:r>
              <a:rPr lang="en-US" smtClean="0"/>
              <a:t>Mobile IP incurs lots of communication with the home agent with every movement</a:t>
            </a:r>
          </a:p>
          <a:p>
            <a:pPr lvl="1"/>
            <a:r>
              <a:rPr lang="en-US" smtClean="0"/>
              <a:t>so, may not be fit for ‘micro’ mobility [e.g., move between rooms or buildings within the same network domain]</a:t>
            </a:r>
          </a:p>
          <a:p>
            <a:pPr lvl="1"/>
            <a:r>
              <a:rPr lang="en-US" smtClean="0"/>
              <a:t>handoff delays are significant since registration/packets need to go through the home agent first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4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075B6BE-EFE7-4CB2-90B7-37FA129B2817}" type="slidenum">
              <a:rPr lang="en-US"/>
              <a:pPr/>
              <a:t>49</a:t>
            </a:fld>
            <a:endParaRPr lang="en-US"/>
          </a:p>
        </p:txBody>
      </p:sp>
      <p:sp>
        <p:nvSpPr>
          <p:cNvPr id="234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solutions</a:t>
            </a:r>
          </a:p>
        </p:txBody>
      </p:sp>
      <p:sp>
        <p:nvSpPr>
          <p:cNvPr id="234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avoid triangular routing</a:t>
            </a:r>
          </a:p>
          <a:p>
            <a:pPr lvl="1"/>
            <a:r>
              <a:rPr lang="en-US" smtClean="0"/>
              <a:t>use ‘route optimization’</a:t>
            </a:r>
          </a:p>
          <a:p>
            <a:pPr lvl="1"/>
            <a:r>
              <a:rPr lang="en-US" smtClean="0"/>
              <a:t>use </a:t>
            </a:r>
            <a:r>
              <a:rPr lang="en-US" i="1" smtClean="0"/>
              <a:t>micro-mobility </a:t>
            </a:r>
            <a:r>
              <a:rPr lang="en-US" smtClean="0"/>
              <a:t>architectures</a:t>
            </a:r>
          </a:p>
          <a:p>
            <a:pPr lvl="2"/>
            <a:r>
              <a:rPr lang="en-US" smtClean="0"/>
              <a:t>Cellular IP (CIP)</a:t>
            </a:r>
          </a:p>
          <a:p>
            <a:pPr lvl="2"/>
            <a:r>
              <a:rPr lang="en-US" smtClean="0"/>
              <a:t>Hawaii</a:t>
            </a:r>
            <a:endParaRPr lang="en-US" i="1" smtClean="0"/>
          </a:p>
          <a:p>
            <a:pPr lvl="2"/>
            <a:r>
              <a:rPr lang="en-US" smtClean="0"/>
              <a:t>Multicast-based Mobility (M&amp;M)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F400862-470D-4BCA-B9B8-CB170C484731}" type="slidenum">
              <a:rPr lang="en-US"/>
              <a:pPr/>
              <a:t>5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1- Channel characteristics</a:t>
            </a:r>
          </a:p>
          <a:p>
            <a:pPr lvl="1">
              <a:buFontTx/>
              <a:buChar char="-"/>
            </a:pPr>
            <a:r>
              <a:rPr lang="en-US" noProof="1" smtClean="0"/>
              <a:t>for satellite we get extended propagation delays</a:t>
            </a:r>
          </a:p>
          <a:p>
            <a:pPr lvl="1">
              <a:buFontTx/>
              <a:buChar char="-"/>
            </a:pPr>
            <a:r>
              <a:rPr lang="en-US" noProof="1" smtClean="0"/>
              <a:t>high bit error rate ‘BER’ (higher than optical fiber and coax.)</a:t>
            </a:r>
          </a:p>
          <a:p>
            <a:pPr lvl="1">
              <a:buFontTx/>
              <a:buChar char="-"/>
            </a:pPr>
            <a:r>
              <a:rPr lang="en-US" noProof="1" smtClean="0"/>
              <a:t>asymmetry in bandwidth and delay</a:t>
            </a:r>
          </a:p>
          <a:p>
            <a:pPr lvl="1">
              <a:buFontTx/>
              <a:buChar char="-"/>
            </a:pPr>
            <a:r>
              <a:rPr lang="en-US" noProof="1" smtClean="0"/>
              <a:t>unidirectional links</a:t>
            </a:r>
          </a:p>
          <a:p>
            <a:pPr lvl="1">
              <a:buFontTx/>
              <a:buChar char="-"/>
            </a:pPr>
            <a:r>
              <a:rPr lang="en-US" noProof="1" smtClean="0"/>
              <a:t>effects of wave propagation, attenuation,… etc.</a:t>
            </a:r>
          </a:p>
          <a:p>
            <a:pPr>
              <a:buFontTx/>
              <a:buChar char="-"/>
            </a:pPr>
            <a:r>
              <a:rPr lang="en-US" noProof="1" smtClean="0"/>
              <a:t>2- Mobility: continuous and introduces topology dynamics</a:t>
            </a:r>
          </a:p>
          <a:p>
            <a:pPr>
              <a:buFontTx/>
              <a:buChar char="-"/>
            </a:pPr>
            <a:r>
              <a:rPr lang="en-US" noProof="1" smtClean="0"/>
              <a:t>3- Power constraints in lots of the wireless devices</a:t>
            </a:r>
          </a:p>
          <a:p>
            <a:pPr lvl="1">
              <a:buFontTx/>
              <a:buChar char="-"/>
            </a:pPr>
            <a:endParaRPr lang="en-US" noProof="1" smtClean="0"/>
          </a:p>
          <a:p>
            <a:pPr lvl="1">
              <a:buFontTx/>
              <a:buChar char="-"/>
            </a:pPr>
            <a:endParaRPr lang="en-US" noProof="1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0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FCDDDE8-7876-4035-B2C8-0A91F9E372E0}" type="slidenum">
              <a:rPr lang="en-US"/>
              <a:pPr/>
              <a:t>50</a:t>
            </a:fld>
            <a:endParaRPr lang="en-US"/>
          </a:p>
        </p:txBody>
      </p:sp>
      <p:sp>
        <p:nvSpPr>
          <p:cNvPr id="240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Micro-Mobility</a:t>
            </a:r>
          </a:p>
        </p:txBody>
      </p:sp>
      <p:sp>
        <p:nvSpPr>
          <p:cNvPr id="2406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Hierarchical approach to mobility:</a:t>
            </a:r>
          </a:p>
          <a:p>
            <a:pPr lvl="1"/>
            <a:r>
              <a:rPr lang="en-US" smtClean="0"/>
              <a:t>During frequent, intra-domain, movement only local efficient handoff is performed without notifying the home agent (HA) or the correspondent node (CN)</a:t>
            </a:r>
          </a:p>
          <a:p>
            <a:pPr lvl="1"/>
            <a:r>
              <a:rPr lang="en-US" smtClean="0"/>
              <a:t>For inter-domain mobility use Mobile IP. Notify HA or CN only during inter-domain movement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2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BC8D7C7-2F61-4284-B581-BB15D891A316}" type="slidenum">
              <a:rPr lang="en-US"/>
              <a:pPr/>
              <a:t>51</a:t>
            </a:fld>
            <a:endParaRPr lang="en-US"/>
          </a:p>
        </p:txBody>
      </p:sp>
      <p:sp>
        <p:nvSpPr>
          <p:cNvPr id="242692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6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7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8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9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0" name="Oval 10"/>
          <p:cNvSpPr>
            <a:spLocks noChangeArrowheads="1"/>
          </p:cNvSpPr>
          <p:nvPr/>
        </p:nvSpPr>
        <p:spPr bwMode="auto">
          <a:xfrm>
            <a:off x="50292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1" name="Oval 11"/>
          <p:cNvSpPr>
            <a:spLocks noChangeArrowheads="1"/>
          </p:cNvSpPr>
          <p:nvPr/>
        </p:nvSpPr>
        <p:spPr bwMode="auto">
          <a:xfrm>
            <a:off x="62484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2" name="Line 12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3" name="Line 13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4" name="Line 14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5" name="Line 15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6" name="Line 16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7" name="Line 1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8" name="Line 1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9" name="Line 19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0" name="Line 20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1" name="Oval 21"/>
          <p:cNvSpPr>
            <a:spLocks noChangeArrowheads="1"/>
          </p:cNvSpPr>
          <p:nvPr/>
        </p:nvSpPr>
        <p:spPr bwMode="auto">
          <a:xfrm>
            <a:off x="5257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2" name="Line 2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3" name="Oval 23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0" name="Oval 24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1" name="Oval 25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2" name="Oval 26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3" name="Oval 27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4" name="Oval 28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5" name="Oval 29"/>
          <p:cNvSpPr>
            <a:spLocks noChangeArrowheads="1"/>
          </p:cNvSpPr>
          <p:nvPr/>
        </p:nvSpPr>
        <p:spPr bwMode="auto">
          <a:xfrm>
            <a:off x="6400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6" name="Line 30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7" name="Line 31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8" name="Line 32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9" name="Line 33"/>
          <p:cNvSpPr>
            <a:spLocks noChangeShapeType="1"/>
          </p:cNvSpPr>
          <p:nvPr/>
        </p:nvSpPr>
        <p:spPr bwMode="auto">
          <a:xfrm>
            <a:off x="6400800" y="44196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0" name="Line 34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1" name="Line 3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2" name="Line 3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27" name="Line 3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4" name="Line 3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5" name="Line 3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6" name="Line 40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7" name="Line 4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8" name="Line 42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9" name="Line 43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0" name="Line 44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1" name="Line 45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2" name="Line 46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3" name="Line 4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4" name="Oval 4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5" name="Line 4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6" name="Oval 50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7" name="Oval 5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8" name="Line 52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9" name="Oval 53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0" name="Line 54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1" name="Line 5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2" name="Line 5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3" name="Line 57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4" name="Line 5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5" name="Line 59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6" name="Oval 60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7" name="Line 6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8" name="Line 62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9" name="Line 6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0" name="Line 64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1" name="Line 6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2" name="Line 6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3" name="Line 67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4" name="Line 68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5" name="Line 69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6" name="Oval 70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7" name="Line 71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8" name="Line 7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3" name="Text Box 73"/>
          <p:cNvSpPr txBox="1">
            <a:spLocks noChangeArrowheads="1"/>
          </p:cNvSpPr>
          <p:nvPr/>
        </p:nvSpPr>
        <p:spPr bwMode="auto">
          <a:xfrm>
            <a:off x="1736725" y="503238"/>
            <a:ext cx="599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Distribution tree dynamics while roaming</a:t>
            </a:r>
          </a:p>
        </p:txBody>
      </p:sp>
      <p:sp>
        <p:nvSpPr>
          <p:cNvPr id="242764" name="Text Box 74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Domain Root</a:t>
            </a:r>
            <a:endParaRPr lang="en-US" sz="2400"/>
          </a:p>
        </p:txBody>
      </p:sp>
      <p:sp>
        <p:nvSpPr>
          <p:cNvPr id="242765" name="Line 75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6" name="Text Box 76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Wireless link</a:t>
            </a:r>
            <a:endParaRPr lang="en-US" sz="2400"/>
          </a:p>
        </p:txBody>
      </p:sp>
      <p:sp>
        <p:nvSpPr>
          <p:cNvPr id="242767" name="Oval 77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8" name="Text Box 78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/>
          </a:p>
        </p:txBody>
      </p:sp>
      <p:sp>
        <p:nvSpPr>
          <p:cNvPr id="242769" name="Oval 79"/>
          <p:cNvSpPr>
            <a:spLocks noChangeArrowheads="1"/>
          </p:cNvSpPr>
          <p:nvPr/>
        </p:nvSpPr>
        <p:spPr bwMode="auto">
          <a:xfrm>
            <a:off x="990600" y="106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70" name="Line 80"/>
          <p:cNvSpPr>
            <a:spLocks noChangeShapeType="1"/>
          </p:cNvSpPr>
          <p:nvPr/>
        </p:nvSpPr>
        <p:spPr bwMode="auto">
          <a:xfrm>
            <a:off x="1447800" y="129540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71" name="Text Box 81"/>
          <p:cNvSpPr txBox="1">
            <a:spLocks noChangeArrowheads="1"/>
          </p:cNvSpPr>
          <p:nvPr/>
        </p:nvSpPr>
        <p:spPr bwMode="auto">
          <a:xfrm>
            <a:off x="533400" y="1600200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FA or CN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40" grpId="0" animBg="1"/>
      <p:bldP spid="674841" grpId="0" animBg="1"/>
      <p:bldP spid="674842" grpId="0" animBg="1"/>
      <p:bldP spid="674843" grpId="0" animBg="1"/>
      <p:bldP spid="674844" grpId="0" animBg="1"/>
      <p:bldP spid="674845" grpId="0" animBg="1"/>
      <p:bldP spid="674846" grpId="0" animBg="1"/>
      <p:bldP spid="674847" grpId="0" animBg="1"/>
      <p:bldP spid="674848" grpId="0" animBg="1"/>
      <p:bldP spid="674849" grpId="0" animBg="1"/>
      <p:bldP spid="674850" grpId="0" animBg="1"/>
      <p:bldP spid="674851" grpId="0" animBg="1"/>
      <p:bldP spid="674852" grpId="0" animBg="1"/>
      <p:bldP spid="674854" grpId="0" animBg="1"/>
      <p:bldP spid="674855" grpId="0" animBg="1"/>
      <p:bldP spid="674856" grpId="0" animBg="1"/>
      <p:bldP spid="674857" grpId="0" animBg="1"/>
      <p:bldP spid="674858" grpId="0" animBg="1"/>
      <p:bldP spid="674859" grpId="0" animBg="1"/>
      <p:bldP spid="674860" grpId="0" animBg="1"/>
      <p:bldP spid="674861" grpId="0" animBg="1"/>
      <p:bldP spid="674862" grpId="0" animBg="1"/>
      <p:bldP spid="674863" grpId="0" animBg="1"/>
      <p:bldP spid="674864" grpId="0" animBg="1"/>
      <p:bldP spid="674865" grpId="0" animBg="1"/>
      <p:bldP spid="674866" grpId="0" animBg="1"/>
      <p:bldP spid="674867" grpId="0" animBg="1"/>
      <p:bldP spid="674868" grpId="0" animBg="1"/>
      <p:bldP spid="674869" grpId="0" animBg="1"/>
      <p:bldP spid="674870" grpId="0" animBg="1"/>
      <p:bldP spid="674871" grpId="0" animBg="1"/>
      <p:bldP spid="674872" grpId="0" animBg="1"/>
      <p:bldP spid="674873" grpId="0" animBg="1"/>
      <p:bldP spid="674874" grpId="0" animBg="1"/>
      <p:bldP spid="674875" grpId="0" animBg="1"/>
      <p:bldP spid="674876" grpId="0" animBg="1"/>
      <p:bldP spid="674877" grpId="0" animBg="1"/>
      <p:bldP spid="674878" grpId="0" animBg="1"/>
      <p:bldP spid="674879" grpId="0" animBg="1"/>
      <p:bldP spid="674880" grpId="0" animBg="1"/>
      <p:bldP spid="674881" grpId="0" animBg="1"/>
      <p:bldP spid="674882" grpId="0" animBg="1"/>
      <p:bldP spid="674883" grpId="0" animBg="1"/>
      <p:bldP spid="674884" grpId="0" animBg="1"/>
      <p:bldP spid="674885" grpId="0" animBg="1"/>
      <p:bldP spid="674886" grpId="0" animBg="1"/>
      <p:bldP spid="674887" grpId="0" animBg="1"/>
      <p:bldP spid="67488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47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1F5EFEE-64EF-4B27-98AB-2E818E8063A2}" type="slidenum">
              <a:rPr lang="en-US"/>
              <a:pPr/>
              <a:t>52</a:t>
            </a:fld>
            <a:endParaRPr lang="en-US"/>
          </a:p>
        </p:txBody>
      </p:sp>
      <p:sp>
        <p:nvSpPr>
          <p:cNvPr id="244740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4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6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7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8" name="Line 10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9" name="Line 11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0" name="Line 12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1" name="Line 1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2" name="Line 14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3" name="Line 1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4" name="Line 16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5" name="Line 17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6" name="Oval 1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3" name="Oval 19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4" name="Oval 2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5" name="Oval 2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6" name="Oval 22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7" name="Line 23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8" name="Line 24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0" name="Line 2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66" name="Line 28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3" name="Line 29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4" name="Line 30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5" name="Line 31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6" name="Line 32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7" name="Line 33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9" name="Oval 35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0" name="Line 36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1" name="Oval 37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2" name="Oval 38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3" name="Line 39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4" name="Oval 4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5" name="Line 41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6" name="Line 42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7" name="Line 43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8" name="Line 44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9" name="Line 45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0" name="Line 4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1" name="Line 47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2" name="AutoShape 48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3" name="AutoShape 49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4" name="AutoShape 50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5" name="AutoShape 51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6" name="AutoShape 52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7" name="AutoShape 53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8" name="AutoShape 54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9" name="AutoShape 55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0" name="AutoShape 56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1" name="AutoShape 57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2" name="AutoShape 58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3" name="AutoShape 59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4" name="AutoShape 60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5" name="AutoShape 61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6" name="AutoShape 62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7" name="AutoShape 63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8" name="AutoShape 64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9" name="AutoShape 65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0" name="AutoShape 66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1" name="AutoShape 67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2" name="AutoShape 68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3" name="AutoShape 69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4" name="AutoShape 70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5" name="AutoShape 71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6" name="AutoShape 72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7" name="AutoShape 73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8" name="AutoShape 74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9" name="AutoShape 75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4" name="Text Box 76"/>
          <p:cNvSpPr txBox="1">
            <a:spLocks noChangeArrowheads="1"/>
          </p:cNvSpPr>
          <p:nvPr/>
        </p:nvSpPr>
        <p:spPr bwMode="auto">
          <a:xfrm>
            <a:off x="1066800" y="457200"/>
            <a:ext cx="725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M&amp;M: Join/Prune dynamics to modify distribution</a:t>
            </a:r>
          </a:p>
        </p:txBody>
      </p:sp>
      <p:sp>
        <p:nvSpPr>
          <p:cNvPr id="244815" name="Text Box 77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Domain Root</a:t>
            </a:r>
            <a:endParaRPr lang="en-US" sz="2400"/>
          </a:p>
        </p:txBody>
      </p:sp>
      <p:sp>
        <p:nvSpPr>
          <p:cNvPr id="244816" name="Line 78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7" name="Text Box 79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Wireless link</a:t>
            </a:r>
            <a:endParaRPr lang="en-US" sz="2400"/>
          </a:p>
        </p:txBody>
      </p:sp>
      <p:sp>
        <p:nvSpPr>
          <p:cNvPr id="244818" name="Oval 80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9" name="Text Box 81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7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6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83" grpId="0" animBg="1"/>
      <p:bldP spid="676884" grpId="0" animBg="1"/>
      <p:bldP spid="676885" grpId="0" animBg="1"/>
      <p:bldP spid="676886" grpId="0" animBg="1"/>
      <p:bldP spid="676887" grpId="0" animBg="1"/>
      <p:bldP spid="676888" grpId="0" animBg="1"/>
      <p:bldP spid="676889" grpId="0" animBg="1"/>
      <p:bldP spid="676890" grpId="0" animBg="1"/>
      <p:bldP spid="676891" grpId="0" animBg="1"/>
      <p:bldP spid="676893" grpId="0" animBg="1"/>
      <p:bldP spid="676894" grpId="0" animBg="1"/>
      <p:bldP spid="676895" grpId="0" animBg="1"/>
      <p:bldP spid="676896" grpId="0" animBg="1"/>
      <p:bldP spid="676897" grpId="0" animBg="1"/>
      <p:bldP spid="676898" grpId="0" animBg="1"/>
      <p:bldP spid="676899" grpId="0" animBg="1"/>
      <p:bldP spid="676900" grpId="0" animBg="1"/>
      <p:bldP spid="676901" grpId="0" animBg="1"/>
      <p:bldP spid="676902" grpId="0" animBg="1"/>
      <p:bldP spid="676903" grpId="0" animBg="1"/>
      <p:bldP spid="676904" grpId="0" animBg="1"/>
      <p:bldP spid="676905" grpId="0" animBg="1"/>
      <p:bldP spid="676906" grpId="0" animBg="1"/>
      <p:bldP spid="676907" grpId="0" animBg="1"/>
      <p:bldP spid="676908" grpId="0" animBg="1"/>
      <p:bldP spid="676909" grpId="0" animBg="1"/>
      <p:bldP spid="676910" grpId="0" animBg="1"/>
      <p:bldP spid="676911" grpId="0" animBg="1"/>
      <p:bldP spid="676912" grpId="0" animBg="1"/>
      <p:bldP spid="676913" grpId="0" animBg="1"/>
      <p:bldP spid="676914" grpId="0" animBg="1"/>
      <p:bldP spid="676915" grpId="0" animBg="1"/>
      <p:bldP spid="676916" grpId="0" animBg="1"/>
      <p:bldP spid="676917" grpId="0" animBg="1"/>
      <p:bldP spid="676918" grpId="0" animBg="1"/>
      <p:bldP spid="676919" grpId="0" animBg="1"/>
      <p:bldP spid="676920" grpId="0" animBg="1"/>
      <p:bldP spid="676921" grpId="0" animBg="1"/>
      <p:bldP spid="676922" grpId="0" animBg="1"/>
      <p:bldP spid="676923" grpId="0" animBg="1"/>
      <p:bldP spid="676924" grpId="0" animBg="1"/>
      <p:bldP spid="676925" grpId="0" animBg="1"/>
      <p:bldP spid="676926" grpId="0" animBg="1"/>
      <p:bldP spid="676927" grpId="0" animBg="1"/>
      <p:bldP spid="676928" grpId="0" animBg="1"/>
      <p:bldP spid="676929" grpId="0" animBg="1"/>
      <p:bldP spid="676930" grpId="0" animBg="1"/>
      <p:bldP spid="676931" grpId="0" animBg="1"/>
      <p:bldP spid="676932" grpId="0" animBg="1"/>
      <p:bldP spid="676933" grpId="0" animBg="1"/>
      <p:bldP spid="676934" grpId="0" animBg="1"/>
      <p:bldP spid="676935" grpId="0" animBg="1"/>
      <p:bldP spid="676936" grpId="0" animBg="1"/>
      <p:bldP spid="676937" grpId="0" animBg="1"/>
      <p:bldP spid="676938" grpId="0" animBg="1"/>
      <p:bldP spid="6769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67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12BD72A-0344-4EBF-AE1A-9C2A8F974486}" type="slidenum">
              <a:rPr lang="en-US"/>
              <a:pPr/>
              <a:t>53</a:t>
            </a:fld>
            <a:endParaRPr lang="en-US"/>
          </a:p>
        </p:txBody>
      </p:sp>
      <p:sp>
        <p:nvSpPr>
          <p:cNvPr id="246788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1757 w 1931"/>
              <a:gd name="T1" fmla="*/ 318 h 1592"/>
              <a:gd name="T2" fmla="*/ 1691 w 1931"/>
              <a:gd name="T3" fmla="*/ 702 h 1592"/>
              <a:gd name="T4" fmla="*/ 1865 w 1931"/>
              <a:gd name="T5" fmla="*/ 756 h 1592"/>
              <a:gd name="T6" fmla="*/ 1877 w 1931"/>
              <a:gd name="T7" fmla="*/ 1320 h 1592"/>
              <a:gd name="T8" fmla="*/ 1541 w 1931"/>
              <a:gd name="T9" fmla="*/ 1500 h 1592"/>
              <a:gd name="T10" fmla="*/ 1115 w 1931"/>
              <a:gd name="T11" fmla="*/ 1290 h 1592"/>
              <a:gd name="T12" fmla="*/ 725 w 1931"/>
              <a:gd name="T13" fmla="*/ 1584 h 1592"/>
              <a:gd name="T14" fmla="*/ 89 w 1931"/>
              <a:gd name="T15" fmla="*/ 1338 h 1592"/>
              <a:gd name="T16" fmla="*/ 191 w 1931"/>
              <a:gd name="T17" fmla="*/ 996 h 1592"/>
              <a:gd name="T18" fmla="*/ 273 w 1931"/>
              <a:gd name="T19" fmla="*/ 594 h 1592"/>
              <a:gd name="T20" fmla="*/ 521 w 1931"/>
              <a:gd name="T21" fmla="*/ 342 h 1592"/>
              <a:gd name="T22" fmla="*/ 995 w 1931"/>
              <a:gd name="T23" fmla="*/ 48 h 1592"/>
              <a:gd name="T24" fmla="*/ 1397 w 1931"/>
              <a:gd name="T25" fmla="*/ 54 h 1592"/>
              <a:gd name="T26" fmla="*/ 1757 w 1931"/>
              <a:gd name="T27" fmla="*/ 318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1"/>
              <a:gd name="T43" fmla="*/ 0 h 1592"/>
              <a:gd name="T44" fmla="*/ 1931 w 1931"/>
              <a:gd name="T45" fmla="*/ 1592 h 15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177 w 1624"/>
              <a:gd name="T1" fmla="*/ 0 h 1243"/>
              <a:gd name="T2" fmla="*/ 35 w 1624"/>
              <a:gd name="T3" fmla="*/ 121 h 1243"/>
              <a:gd name="T4" fmla="*/ 30 w 1624"/>
              <a:gd name="T5" fmla="*/ 419 h 1243"/>
              <a:gd name="T6" fmla="*/ 216 w 1624"/>
              <a:gd name="T7" fmla="*/ 572 h 1243"/>
              <a:gd name="T8" fmla="*/ 264 w 1624"/>
              <a:gd name="T9" fmla="*/ 782 h 1243"/>
              <a:gd name="T10" fmla="*/ 463 w 1624"/>
              <a:gd name="T11" fmla="*/ 911 h 1243"/>
              <a:gd name="T12" fmla="*/ 1044 w 1624"/>
              <a:gd name="T13" fmla="*/ 1190 h 1243"/>
              <a:gd name="T14" fmla="*/ 1398 w 1624"/>
              <a:gd name="T15" fmla="*/ 1196 h 1243"/>
              <a:gd name="T16" fmla="*/ 1506 w 1624"/>
              <a:gd name="T17" fmla="*/ 908 h 1243"/>
              <a:gd name="T18" fmla="*/ 1554 w 1624"/>
              <a:gd name="T19" fmla="*/ 554 h 1243"/>
              <a:gd name="T20" fmla="*/ 1086 w 1624"/>
              <a:gd name="T21" fmla="*/ 206 h 1243"/>
              <a:gd name="T22" fmla="*/ 972 w 1624"/>
              <a:gd name="T23" fmla="*/ 62 h 1243"/>
              <a:gd name="T24" fmla="*/ 552 w 1624"/>
              <a:gd name="T25" fmla="*/ 20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4"/>
              <a:gd name="T40" fmla="*/ 0 h 1243"/>
              <a:gd name="T41" fmla="*/ 1624 w 1624"/>
              <a:gd name="T42" fmla="*/ 1243 h 12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Rectangle 258"/>
          <p:cNvSpPr>
            <a:spLocks noChangeArrowheads="1"/>
          </p:cNvSpPr>
          <p:nvPr/>
        </p:nvSpPr>
        <p:spPr bwMode="auto">
          <a:xfrm>
            <a:off x="214313" y="601663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pic>
        <p:nvPicPr>
          <p:cNvPr id="246791" name="Picture 288" descr="e2gmc3yp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2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246793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247524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5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6" name="AutoShape 295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7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528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247626" name="Line 2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7" name="Line 2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8" name="Line 3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9" name="Line 3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0" name="Line 3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1" name="Line 3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2" name="Line 3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3" name="Line 3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4" name="Line 3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5" name="Line 3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6" name="Line 3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7" name="Line 3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8" name="Line 3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9" name="Line 3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40" name="Line 3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641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652" name="Line 3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3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4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5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42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648" name="Line 3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9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0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1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43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644" name="Line 3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5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6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7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29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247596" name="Line 3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7" name="Line 3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8" name="Line 3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9" name="Line 3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0" name="Line 3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1" name="Line 3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2" name="Line 3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3" name="Line 3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4" name="Line 3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5" name="Line 3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6" name="Line 3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7" name="Line 3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8" name="Line 3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9" name="Line 3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10" name="Line 3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611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622" name="Line 3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3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4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5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12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618" name="Line 3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9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0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1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13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614" name="Line 3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5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6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7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30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247566" name="Line 3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7" name="Line 3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8" name="Line 3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9" name="Line 3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0" name="Line 3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1" name="Line 3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2" name="Line 3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3" name="Line 3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4" name="Line 3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5" name="Line 3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6" name="Line 3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7" name="Line 3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8" name="Line 3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9" name="Line 3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80" name="Line 3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581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592" name="Line 3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3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4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5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82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588" name="Line 3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9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0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1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83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584" name="Line 3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5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6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7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31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247536" name="Line 39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7" name="Line 39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8" name="Line 39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9" name="Line 39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0" name="Line 39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1" name="Line 39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2" name="Line 39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3" name="Line 39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4" name="Line 39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5" name="Line 40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6" name="Line 40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7" name="Line 40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8" name="Line 40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9" name="Line 40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50" name="Line 40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551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562" name="Line 4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3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4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5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52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558" name="Line 41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9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0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1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53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554" name="Line 41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5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6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7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532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3" name="Line 422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4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5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4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247522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3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46795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247355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6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7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358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247490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491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492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3" name="Line 4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4" name="Line 4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5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6" name="Line 4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7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8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9" name="Line 4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0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1" name="Line 4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2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4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5" name="Line 4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6" name="Line 4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507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8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9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20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21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08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4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5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6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7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09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0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1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2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3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7359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247460" name="Line 46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1" name="Line 46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2" name="Line 46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3" name="Line 46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4" name="Line 47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5" name="Line 47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6" name="Line 47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7" name="Line 47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8" name="Line 47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9" name="Line 47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0" name="Line 47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1" name="Line 47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2" name="Line 47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3" name="Line 47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4" name="Line 48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75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86" name="Line 4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7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8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9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76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82" name="Line 4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3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4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5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77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78" name="Line 4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79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0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1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360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247430" name="Line 49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1" name="Line 49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2" name="Line 49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3" name="Line 50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4" name="Line 50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5" name="Line 50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6" name="Line 50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7" name="Line 50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8" name="Line 50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9" name="Line 50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0" name="Line 50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1" name="Line 50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2" name="Line 50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3" name="Line 51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4" name="Line 51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45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56" name="Line 5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7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8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9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46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52" name="Line 5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3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4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5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47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48" name="Line 5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49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0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1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361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247400" name="Line 52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1" name="Line 52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2" name="Line 53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3" name="Line 53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4" name="Line 53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5" name="Line 53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6" name="Line 53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7" name="Line 53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8" name="Line 53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9" name="Line 53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0" name="Line 53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1" name="Line 53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2" name="Line 54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3" name="Line 54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4" name="Line 54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15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26" name="Line 5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7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8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9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16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22" name="Line 5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3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4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5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17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18" name="Line 5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19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0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1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362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3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4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5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366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247368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369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370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1" name="Line 56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2" name="Line 56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3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4" name="Line 56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5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6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7" name="Line 57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8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9" name="Line 57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0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2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3" name="Line 57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4" name="Line 57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385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396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7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8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9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86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392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3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4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5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87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388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89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0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1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367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6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247152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3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54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47323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324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325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6" name="Line 604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7" name="Line 605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8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9" name="Line 607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0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1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2" name="Line 610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3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4" name="Line 612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5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6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8" name="Line 616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9" name="Line 617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340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351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2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3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4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41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347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8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9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0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42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343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4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5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6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7155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47293" name="Line 63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4" name="Line 63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5" name="Line 63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6" name="Line 63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7" name="Line 63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8" name="Line 63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9" name="Line 64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0" name="Line 64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1" name="Line 64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2" name="Line 64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3" name="Line 64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4" name="Line 64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5" name="Line 64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6" name="Line 64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7" name="Line 64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308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319" name="Line 6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0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1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2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309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315" name="Line 6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6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7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8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310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311" name="Line 66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2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3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4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156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47263" name="Line 66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4" name="Line 66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5" name="Line 66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6" name="Line 66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7" name="Line 66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8" name="Line 67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9" name="Line 67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0" name="Line 67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1" name="Line 67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2" name="Line 67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3" name="Line 67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4" name="Line 67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5" name="Line 67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6" name="Line 67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7" name="Line 67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278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289" name="Line 6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0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1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2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79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285" name="Line 6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6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7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8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80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281" name="Line 6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2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3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4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57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8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9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0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161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47231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232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233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4" name="Line 70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5" name="Line 70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6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7" name="Line 70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8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9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0" name="Line 70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1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2" name="Line 71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3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4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5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6" name="Line 71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7" name="Line 71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248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9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0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1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2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249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5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6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7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8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250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1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2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3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4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162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163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47229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30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47164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65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47199" name="Line 73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0" name="Line 73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1" name="Line 74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2" name="Line 74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3" name="Line 74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4" name="Line 74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5" name="Line 74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6" name="Line 74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7" name="Line 74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8" name="Line 74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9" name="Line 74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0" name="Line 74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1" name="Line 75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2" name="Line 75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3" name="Line 75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214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225" name="Line 7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6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7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8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15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221" name="Line 7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2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3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4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16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217" name="Line 7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18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19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0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66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67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47169" name="Line 7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0" name="Line 7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1" name="Line 7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2" name="Line 7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3" name="Line 7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4" name="Line 7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5" name="Line 7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6" name="Line 7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7" name="Line 7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8" name="Line 7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9" name="Line 7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0" name="Line 7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1" name="Line 7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2" name="Line 7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3" name="Line 7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184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195" name="Line 7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6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7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8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85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191" name="Line 7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2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3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4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86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187" name="Line 7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88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89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0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68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7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247150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1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46798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246947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48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49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47118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119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120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1" name="Line 81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2" name="Line 81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3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4" name="Line 81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5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6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7" name="Line 81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8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9" name="Line 82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0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1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2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3" name="Line 82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4" name="Line 82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135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146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7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8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9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136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142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3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4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5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137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138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39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0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1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6950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47088" name="Line 8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89" name="Line 8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0" name="Line 8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1" name="Line 8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2" name="Line 8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3" name="Line 8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4" name="Line 8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5" name="Line 8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6" name="Line 8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7" name="Line 8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8" name="Line 8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9" name="Line 8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0" name="Line 8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1" name="Line 8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2" name="Line 8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103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114" name="Line 8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5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6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7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04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110" name="Line 8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1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2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3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05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106" name="Line 8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7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8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9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951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47058" name="Line 8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59" name="Line 8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0" name="Line 8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1" name="Line 8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2" name="Line 8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3" name="Line 8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4" name="Line 8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5" name="Line 8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6" name="Line 8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7" name="Line 8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8" name="Line 8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9" name="Line 8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0" name="Line 8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1" name="Line 8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2" name="Line 8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073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084" name="Line 8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5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6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7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74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080" name="Line 8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1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2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3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75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076" name="Line 9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7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8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9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52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3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4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5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56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47026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27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028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9" name="Line 912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0" name="Line 913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1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2" name="Line 915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3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4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5" name="Line 918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6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7" name="Line 920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8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9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0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1" name="Line 924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2" name="Line 925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043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054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5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6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7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044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050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1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2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3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045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046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7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8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9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6957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58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47024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25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46959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60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46994" name="Line 94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5" name="Line 94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6" name="Line 94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7" name="Line 95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8" name="Line 95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9" name="Line 95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0" name="Line 95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1" name="Line 95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2" name="Line 95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3" name="Line 95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4" name="Line 95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5" name="Line 95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6" name="Line 95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7" name="Line 96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8" name="Line 96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009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020" name="Line 96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1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2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3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10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016" name="Line 96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7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8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9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11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012" name="Line 97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3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4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5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61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62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46964" name="Line 97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5" name="Line 98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6" name="Line 98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7" name="Line 98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8" name="Line 98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9" name="Line 98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0" name="Line 98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1" name="Line 98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2" name="Line 98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3" name="Line 98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4" name="Line 98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5" name="Line 99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6" name="Line 99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7" name="Line 99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8" name="Line 99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79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90" name="Line 9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1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2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3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80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86" name="Line 10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7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8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9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81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82" name="Line 100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3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4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5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63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9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246812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4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5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816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246917" name="Line 101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18" name="Line 101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19" name="Line 101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0" name="Line 101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1" name="Line 102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2" name="Line 102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3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4" name="Line 102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5" name="Line 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6" name="Line 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7" name="Line 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8" name="Line 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9" name="Line 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30" name="Line 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31" name="Line 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32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43" name="Line 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4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5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6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33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39" name="Line 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0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1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2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34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35" name="Line 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6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7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8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7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246887" name="Line 2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88" name="Line 2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89" name="Line 2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0" name="Line 2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1" name="Line 2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2" name="Line 2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3" name="Line 2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4" name="Line 3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5" name="Line 3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6" name="Line 3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7" name="Line 3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8" name="Line 3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9" name="Line 3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00" name="Line 3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01" name="Line 3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02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13" name="Line 3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4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5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6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03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09" name="Line 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0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1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2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04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05" name="Line 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6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7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8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8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246857" name="Line 5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58" name="Line 5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59" name="Line 5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0" name="Line 5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1" name="Line 5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2" name="Line 5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3" name="Line 6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4" name="Line 6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5" name="Line 6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6" name="Line 6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7" name="Line 6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8" name="Line 6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9" name="Line 6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70" name="Line 6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71" name="Line 6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872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883" name="Line 7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4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5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6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73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879" name="Line 7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0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1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2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74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875" name="Line 8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6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7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8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9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246827" name="Line 8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28" name="Line 8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29" name="Line 8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0" name="Line 8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1" name="Line 8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2" name="Line 9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3" name="Line 9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4" name="Line 9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5" name="Line 9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6" name="Line 9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7" name="Line 9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8" name="Line 9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9" name="Line 9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40" name="Line 9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41" name="Line 9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842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853" name="Line 10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4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5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6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43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849" name="Line 10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0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1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2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44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845" name="Line 11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6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7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8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820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1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2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3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824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246825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26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</p:grpSp>
      <p:sp>
        <p:nvSpPr>
          <p:cNvPr id="246800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1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2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3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4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5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806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wired public 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46807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8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63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different cellular networks,</a:t>
            </a:r>
          </a:p>
          <a:p>
            <a:r>
              <a:rPr lang="en-US"/>
              <a:t>operated by different providers</a:t>
            </a:r>
          </a:p>
        </p:txBody>
      </p:sp>
      <p:sp>
        <p:nvSpPr>
          <p:cNvPr id="246809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10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11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6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recall: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8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1488DFE-CE1D-4A56-9CD3-C2E3DF5B856E}" type="slidenum">
              <a:rPr lang="en-US"/>
              <a:pPr/>
              <a:t>54</a:t>
            </a:fld>
            <a:endParaRPr lang="en-US"/>
          </a:p>
        </p:txBody>
      </p:sp>
      <p:sp>
        <p:nvSpPr>
          <p:cNvPr id="248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Handling mobility in cellular networks</a:t>
            </a:r>
          </a:p>
        </p:txBody>
      </p:sp>
      <p:sp>
        <p:nvSpPr>
          <p:cNvPr id="248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home network:</a:t>
            </a:r>
            <a:r>
              <a:rPr lang="en-US" sz="2400" smtClean="0"/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home location register (HLR):</a:t>
            </a:r>
            <a:r>
              <a:rPr lang="en-US" smtClean="0"/>
              <a:t> 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visited network:</a:t>
            </a:r>
            <a:r>
              <a:rPr lang="en-US" sz="2400" smtClean="0"/>
              <a:t> network in which mobile currently resides</a:t>
            </a:r>
          </a:p>
          <a:p>
            <a:pPr lvl="1"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visitor location register (VLR):</a:t>
            </a:r>
            <a:r>
              <a:rPr lang="en-US" smtClean="0"/>
              <a:t> database with entry for each user currently in network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could be home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08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E25BF87-FEF3-4C52-B286-9949CE5C9B56}" type="slidenum">
              <a:rPr lang="en-US"/>
              <a:pPr/>
              <a:t>55</a:t>
            </a:fld>
            <a:endParaRPr lang="en-US"/>
          </a:p>
        </p:txBody>
      </p:sp>
      <p:sp>
        <p:nvSpPr>
          <p:cNvPr id="250884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888" name="Group 6"/>
          <p:cNvGrpSpPr>
            <a:grpSpLocks/>
          </p:cNvGrpSpPr>
          <p:nvPr/>
        </p:nvGrpSpPr>
        <p:grpSpPr bwMode="auto">
          <a:xfrm>
            <a:off x="3457575" y="5084763"/>
            <a:ext cx="242888" cy="485775"/>
            <a:chOff x="3796" y="1043"/>
            <a:chExt cx="865" cy="1237"/>
          </a:xfrm>
        </p:grpSpPr>
        <p:sp>
          <p:nvSpPr>
            <p:cNvPr id="251056" name="Line 7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7" name="Line 8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8" name="Line 9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9" name="Line 10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0" name="Line 11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1" name="Line 12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2" name="Line 13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3" name="Line 14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4" name="Line 15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5" name="Line 16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6" name="Line 17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7" name="Line 18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8" name="Line 19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9" name="Line 20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70" name="Line 21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71" name="Group 22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82" name="Line 2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3" name="Line 2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4" name="Line 2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5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72" name="Group 27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78" name="Line 2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9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0" name="Line 3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1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73" name="Group 32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74" name="Line 3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5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6" name="Line 3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7" name="Line 3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89" name="Group 37"/>
          <p:cNvGrpSpPr>
            <a:grpSpLocks/>
          </p:cNvGrpSpPr>
          <p:nvPr/>
        </p:nvGrpSpPr>
        <p:grpSpPr bwMode="auto">
          <a:xfrm>
            <a:off x="2641600" y="4656138"/>
            <a:ext cx="242888" cy="485775"/>
            <a:chOff x="3796" y="1043"/>
            <a:chExt cx="865" cy="1237"/>
          </a:xfrm>
        </p:grpSpPr>
        <p:sp>
          <p:nvSpPr>
            <p:cNvPr id="251026" name="Line 3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7" name="Line 3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8" name="Line 4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9" name="Line 4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0" name="Line 4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1" name="Line 4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2" name="Line 4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3" name="Line 4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4" name="Line 4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5" name="Line 4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6" name="Line 4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7" name="Line 4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8" name="Line 5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9" name="Line 5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40" name="Line 5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41" name="Group 5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52" name="Line 5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3" name="Line 5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4" name="Line 5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5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42" name="Group 5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48" name="Line 5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9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0" name="Line 6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1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43" name="Group 6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44" name="Line 6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5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6" name="Line 6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7" name="Line 6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90" name="Group 68"/>
          <p:cNvGrpSpPr>
            <a:grpSpLocks/>
          </p:cNvGrpSpPr>
          <p:nvPr/>
        </p:nvGrpSpPr>
        <p:grpSpPr bwMode="auto">
          <a:xfrm>
            <a:off x="2678113" y="5554663"/>
            <a:ext cx="242887" cy="485775"/>
            <a:chOff x="3796" y="1043"/>
            <a:chExt cx="865" cy="1237"/>
          </a:xfrm>
        </p:grpSpPr>
        <p:sp>
          <p:nvSpPr>
            <p:cNvPr id="250996" name="Line 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7" name="Line 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8" name="Line 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9" name="Line 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0" name="Line 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1" name="Line 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2" name="Line 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3" name="Line 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4" name="Line 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5" name="Line 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6" name="Line 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7" name="Line 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8" name="Line 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9" name="Line 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10" name="Line 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11" name="Group 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22" name="Line 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3" name="Line 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4" name="Line 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5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12" name="Group 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18" name="Line 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9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0" name="Line 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1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13" name="Group 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14" name="Line 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5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6" name="Line 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7" name="Line 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91" name="Group 99"/>
          <p:cNvGrpSpPr>
            <a:grpSpLocks/>
          </p:cNvGrpSpPr>
          <p:nvPr/>
        </p:nvGrpSpPr>
        <p:grpSpPr bwMode="auto">
          <a:xfrm>
            <a:off x="1866900" y="4202113"/>
            <a:ext cx="242888" cy="485775"/>
            <a:chOff x="3796" y="1043"/>
            <a:chExt cx="865" cy="1237"/>
          </a:xfrm>
        </p:grpSpPr>
        <p:sp>
          <p:nvSpPr>
            <p:cNvPr id="250966" name="Line 10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7" name="Line 10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8" name="Line 10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9" name="Line 10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0" name="Line 10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1" name="Line 10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2" name="Line 10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3" name="Line 10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4" name="Line 10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5" name="Line 10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6" name="Line 11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7" name="Line 11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8" name="Line 11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9" name="Line 11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80" name="Line 11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0981" name="Group 11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0992" name="Line 11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3" name="Line 11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4" name="Line 11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5" name="Line 11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0982" name="Group 12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0988" name="Line 12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9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0" name="Line 12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1" name="Line 12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0983" name="Group 12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0984" name="Line 12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5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6" name="Line 12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7" name="Line 1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0892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3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4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5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6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Public switched </a:t>
            </a:r>
          </a:p>
          <a:p>
            <a:pPr eaLnBrk="1" hangingPunct="1"/>
            <a:r>
              <a:rPr lang="en-US" sz="1400">
                <a:latin typeface="Arial" charset="0"/>
              </a:rPr>
              <a:t>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 </a:t>
            </a:r>
          </a:p>
        </p:txBody>
      </p:sp>
      <p:pic>
        <p:nvPicPr>
          <p:cNvPr id="250898" name="Picture 137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9" name="Picture 138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00" name="Picture 139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0901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250963" name="Picture 141" descr="lgv_fqm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0964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5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902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3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mobile</a:t>
            </a:r>
          </a:p>
          <a:p>
            <a:pPr eaLnBrk="1" hangingPunct="1"/>
            <a:r>
              <a:rPr lang="en-US" sz="1400">
                <a:latin typeface="Arial" charset="0"/>
              </a:rPr>
              <a:t>user</a:t>
            </a:r>
          </a:p>
        </p:txBody>
      </p:sp>
      <p:sp>
        <p:nvSpPr>
          <p:cNvPr id="250904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24 w 1209"/>
              <a:gd name="T1" fmla="*/ 6 h 1134"/>
              <a:gd name="T2" fmla="*/ 33 w 1209"/>
              <a:gd name="T3" fmla="*/ 141 h 1134"/>
              <a:gd name="T4" fmla="*/ 27 w 1209"/>
              <a:gd name="T5" fmla="*/ 471 h 1134"/>
              <a:gd name="T6" fmla="*/ 50 w 1209"/>
              <a:gd name="T7" fmla="*/ 747 h 1134"/>
              <a:gd name="T8" fmla="*/ 149 w 1209"/>
              <a:gd name="T9" fmla="*/ 972 h 1134"/>
              <a:gd name="T10" fmla="*/ 469 w 1209"/>
              <a:gd name="T11" fmla="*/ 1036 h 1134"/>
              <a:gd name="T12" fmla="*/ 931 w 1209"/>
              <a:gd name="T13" fmla="*/ 1115 h 1134"/>
              <a:gd name="T14" fmla="*/ 1122 w 1209"/>
              <a:gd name="T15" fmla="*/ 920 h 1134"/>
              <a:gd name="T16" fmla="*/ 1189 w 1209"/>
              <a:gd name="T17" fmla="*/ 401 h 1134"/>
              <a:gd name="T18" fmla="*/ 1128 w 1209"/>
              <a:gd name="T19" fmla="*/ 190 h 1134"/>
              <a:gd name="T20" fmla="*/ 701 w 1209"/>
              <a:gd name="T21" fmla="*/ 104 h 1134"/>
              <a:gd name="T22" fmla="*/ 224 w 1209"/>
              <a:gd name="T23" fmla="*/ 6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134"/>
              <a:gd name="T38" fmla="*/ 1209 w 1209"/>
              <a:gd name="T39" fmla="*/ 1134 h 11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905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250959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250961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62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0960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home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0906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250953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4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5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6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7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8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HLR</a:t>
              </a:r>
            </a:p>
          </p:txBody>
        </p:sp>
      </p:grpSp>
      <p:sp>
        <p:nvSpPr>
          <p:cNvPr id="250907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home 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50908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visited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pic>
        <p:nvPicPr>
          <p:cNvPr id="250909" name="Picture 161" descr="e2gmc3yp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10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11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250912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250949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250951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52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0950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0913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250943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4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5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6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7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8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sp>
        <p:nvSpPr>
          <p:cNvPr id="250914" name="Rectangle 187"/>
          <p:cNvSpPr>
            <a:spLocks noChangeArrowheads="1"/>
          </p:cNvSpPr>
          <p:nvPr/>
        </p:nvSpPr>
        <p:spPr bwMode="auto">
          <a:xfrm>
            <a:off x="5032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indirect routing to mobile</a:t>
            </a:r>
          </a:p>
        </p:txBody>
      </p:sp>
      <p:grpSp>
        <p:nvGrpSpPr>
          <p:cNvPr id="25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250937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5"/>
                <a:gd name="T22" fmla="*/ 0 h 571"/>
                <a:gd name="T23" fmla="*/ 1825 w 1825"/>
                <a:gd name="T24" fmla="*/ 571 h 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0938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250941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42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250939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call routed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250940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250932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250935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6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250933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</a:rPr>
                <a:t>home MSC consults HLR,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gets roaming number of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250934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250926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"/>
                <a:gd name="T13" fmla="*/ 0 h 721"/>
                <a:gd name="T14" fmla="*/ 666 w 666"/>
                <a:gd name="T15" fmla="*/ 721 h 7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0927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250930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1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250928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>
                  <a:latin typeface="Arial" charset="0"/>
                  <a:cs typeface="Arial" charset="0"/>
                </a:rPr>
                <a:t>nd</a:t>
              </a:r>
              <a:r>
                <a:rPr lang="en-US">
                  <a:latin typeface="Arial" charset="0"/>
                  <a:cs typeface="Arial" charset="0"/>
                </a:rPr>
                <a:t> leg of call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250929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250919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250922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0923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250924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925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250920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MSC in visited network completes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250921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1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0C25101-5E3F-445A-A11F-BB0628368FB8}" type="slidenum">
              <a:rPr lang="en-US"/>
              <a:pPr/>
              <a:t>56</a:t>
            </a:fld>
            <a:endParaRPr lang="en-US"/>
          </a:p>
        </p:txBody>
      </p:sp>
      <p:sp>
        <p:nvSpPr>
          <p:cNvPr id="261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GSM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/>
        </p:nvGraphicFramePr>
        <p:xfrm>
          <a:off x="671513" y="1296988"/>
          <a:ext cx="8205787" cy="5151120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2603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Comment on 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Mobile IP element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Network to which mobile user’s permanent phone number belongs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Gateway Mobile Switching Center, or “home MSC”. Home Location Register (HLR)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Network other than home system where mobile user is currently residing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Visitor Location Record (VLR)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Foreign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Mobile Station Roaming Number (MSRN), or “roaming number”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Care-of-address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35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ECD8109-C121-4589-BCEA-4B2665421ED0}" type="slidenum">
              <a:rPr lang="en-US"/>
              <a:pPr/>
              <a:t>6</a:t>
            </a:fld>
            <a:endParaRPr lang="en-US"/>
          </a:p>
        </p:txBody>
      </p:sp>
      <p:sp>
        <p:nvSpPr>
          <p:cNvPr id="6350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mtClean="0"/>
              <a:t>IEEE 802.11: multiple access</a:t>
            </a:r>
          </a:p>
        </p:txBody>
      </p:sp>
      <p:sp>
        <p:nvSpPr>
          <p:cNvPr id="63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 smtClean="0"/>
              <a:t>avoid collisions: 2</a:t>
            </a:r>
            <a:r>
              <a:rPr lang="en-US" sz="2400" baseline="30000" smtClean="0"/>
              <a:t>+</a:t>
            </a:r>
            <a:r>
              <a:rPr lang="en-US" sz="2400" smtClean="0"/>
              <a:t> nodes </a:t>
            </a:r>
            <a:r>
              <a:rPr lang="en-US" sz="2400" smtClean="0">
                <a:sym typeface="Symbol" pitchFamily="-111" charset="2"/>
              </a:rPr>
              <a:t>transmitting at same time</a:t>
            </a:r>
          </a:p>
          <a:p>
            <a:r>
              <a:rPr lang="en-US" sz="2400" smtClean="0">
                <a:sym typeface="Symbol" pitchFamily="-111" charset="2"/>
              </a:rPr>
              <a:t>802.11: CSMA - sense before transmitting</a:t>
            </a:r>
          </a:p>
          <a:p>
            <a:pPr lvl="1"/>
            <a:r>
              <a:rPr lang="en-US" sz="2000" smtClean="0"/>
              <a:t>don’t collide with ongoing transmission by other node</a:t>
            </a:r>
          </a:p>
          <a:p>
            <a:r>
              <a:rPr lang="en-US" sz="2400" smtClean="0"/>
              <a:t>802.11: </a:t>
            </a:r>
            <a:r>
              <a:rPr lang="en-US" sz="2400" i="1" smtClean="0"/>
              <a:t>no</a:t>
            </a:r>
            <a:r>
              <a:rPr lang="en-US" sz="2400" smtClean="0"/>
              <a:t> collision detection!</a:t>
            </a:r>
          </a:p>
          <a:p>
            <a:pPr lvl="1"/>
            <a:r>
              <a:rPr lang="en-US" sz="2000" smtClean="0"/>
              <a:t>difficult to receive (sense collisions) when transmitting due to weak received signals (fading)</a:t>
            </a:r>
          </a:p>
          <a:p>
            <a:pPr lvl="1"/>
            <a:r>
              <a:rPr lang="en-US" sz="2000" smtClean="0"/>
              <a:t>can’t sense all collisions in any case: hidden terminal, fading</a:t>
            </a:r>
          </a:p>
          <a:p>
            <a:pPr lvl="1"/>
            <a:r>
              <a:rPr lang="en-US" sz="2000" smtClean="0"/>
              <a:t>goal: </a:t>
            </a:r>
            <a:r>
              <a:rPr lang="en-US" sz="2000" i="1" smtClean="0">
                <a:solidFill>
                  <a:srgbClr val="FF0000"/>
                </a:solidFill>
              </a:rPr>
              <a:t>avoid collisions:</a:t>
            </a:r>
            <a:r>
              <a:rPr lang="en-US" sz="2000" smtClean="0"/>
              <a:t> CSMA/C(ollision)A(voidance)</a:t>
            </a:r>
            <a:endParaRPr lang="en-US" sz="2000" smtClean="0">
              <a:solidFill>
                <a:srgbClr val="FF0000"/>
              </a:solidFill>
            </a:endParaRPr>
          </a:p>
        </p:txBody>
      </p:sp>
      <p:grpSp>
        <p:nvGrpSpPr>
          <p:cNvPr id="63506" name="Group 45"/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63507" name="Group 5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63526" name="Group 6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63500" name="Object 1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500" name="Clip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501" name="Object 1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501" name="Clip" r:id="rId5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63527" name="Freeform 9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3"/>
                  <a:gd name="T31" fmla="*/ 0 h 684"/>
                  <a:gd name="T32" fmla="*/ 1273 w 1273"/>
                  <a:gd name="T33" fmla="*/ 684 h 6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3528" name="Group 10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63498" name="Object 1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498" name="Clip" r:id="rId6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499" name="Object 1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499" name="Clip" r:id="rId7" imgW="1266840" imgH="1200240" progId="">
                    <p:embed/>
                  </p:oleObj>
                </a:graphicData>
              </a:graphic>
            </p:graphicFrame>
          </p:grpSp>
          <p:grpSp>
            <p:nvGrpSpPr>
              <p:cNvPr id="63529" name="Group 13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63496" name="Object 8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496" name="Clip" r:id="rId8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497" name="Object 9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497" name="Clip" r:id="rId9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63530" name="Line 16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31" name="Line 17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32" name="Text Box 18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63533" name="Text Box 19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63534" name="Text Box 20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</p:grpSp>
        <p:grpSp>
          <p:nvGrpSpPr>
            <p:cNvPr id="63508" name="Group 21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63509" name="Group 22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63520" name="Group 23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4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4" name="Clip" r:id="rId10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5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5" name="Clip" r:id="rId11" imgW="1266840" imgH="1200240" progId="">
                      <p:embed/>
                    </p:oleObj>
                  </a:graphicData>
                </a:graphic>
              </p:graphicFrame>
            </p:grpSp>
            <p:grpSp>
              <p:nvGrpSpPr>
                <p:cNvPr id="63521" name="Group 26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2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2" name="Clip" r:id="rId12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3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3" name="Clip" r:id="rId13" imgW="1266840" imgH="1200240" progId="">
                      <p:embed/>
                    </p:oleObj>
                  </a:graphicData>
                </a:graphic>
              </p:graphicFrame>
            </p:grpSp>
            <p:sp>
              <p:nvSpPr>
                <p:cNvPr id="6352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6352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6352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grpSp>
              <p:nvGrpSpPr>
                <p:cNvPr id="63525" name="Group 32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0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0" name="Clip" r:id="rId14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1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1" name="Clip" r:id="rId15" imgW="1266840" imgH="1200240" progId="">
                      <p:embed/>
                    </p:oleObj>
                  </a:graphicData>
                </a:graphic>
              </p:graphicFrame>
            </p:grpSp>
          </p:grpSp>
          <p:sp>
            <p:nvSpPr>
              <p:cNvPr id="63510" name="Text Box 35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63511" name="Line 36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2" name="Line 37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Freeform 38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Text Box 39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</a:t>
                </a:r>
              </a:p>
            </p:txBody>
          </p:sp>
          <p:sp>
            <p:nvSpPr>
              <p:cNvPr id="63515" name="Freeform 40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Text Box 41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63517" name="Line 42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43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44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49FE127-60E6-4665-B431-DAA0007554C2}" type="slidenum">
              <a:rPr lang="en-US"/>
              <a:pPr/>
              <a:t>7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 smtClean="0"/>
              <a:t>Avoiding collisions: RTS/CTS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511300"/>
            <a:ext cx="7772400" cy="36115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idea:</a:t>
            </a:r>
            <a:r>
              <a:rPr lang="en-US" sz="2400" smtClean="0"/>
              <a:t> </a:t>
            </a:r>
            <a:r>
              <a:rPr lang="en-US" sz="2000" smtClean="0"/>
              <a:t> allow sender to “reserve” channel rather than random access of data frames: avoid  collisions of long  data frames</a:t>
            </a:r>
          </a:p>
          <a:p>
            <a:r>
              <a:rPr lang="en-US" sz="2000" smtClean="0"/>
              <a:t>sender first transmits </a:t>
            </a:r>
            <a:r>
              <a:rPr lang="en-US" sz="2000" i="1" smtClean="0"/>
              <a:t>small</a:t>
            </a:r>
            <a:r>
              <a:rPr lang="en-US" sz="2000" smtClean="0"/>
              <a:t> request-to-send (RTS) packets to BS using CSMA</a:t>
            </a:r>
          </a:p>
          <a:p>
            <a:pPr lvl="1"/>
            <a:r>
              <a:rPr lang="en-US" sz="2000" smtClean="0"/>
              <a:t>RTSs may still collide with each other (but they’re short)</a:t>
            </a:r>
          </a:p>
          <a:p>
            <a:r>
              <a:rPr lang="en-US" sz="2000" smtClean="0"/>
              <a:t>BS broadcasts clear-to-send (CTS) in response to RTS</a:t>
            </a:r>
          </a:p>
          <a:p>
            <a:r>
              <a:rPr lang="en-US" sz="2000" smtClean="0"/>
              <a:t>RTS heard by all nodes</a:t>
            </a:r>
          </a:p>
          <a:p>
            <a:pPr lvl="1"/>
            <a:r>
              <a:rPr lang="en-US" sz="2000" smtClean="0"/>
              <a:t>sender transmits data frame</a:t>
            </a:r>
          </a:p>
          <a:p>
            <a:pPr lvl="1"/>
            <a:r>
              <a:rPr lang="en-US" sz="2000" smtClean="0"/>
              <a:t>other stations defer transmissions </a:t>
            </a:r>
          </a:p>
          <a:p>
            <a:pPr lvl="1">
              <a:buFont typeface="ZapfDingbats" pitchFamily="82" charset="2"/>
              <a:buNone/>
            </a:pPr>
            <a:endParaRPr lang="en-US" sz="2000" smtClean="0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1770063" y="5030788"/>
            <a:ext cx="5653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1660525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16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9BD7113-FF6C-4B84-9139-F2B80EA00C5D}" type="slidenum">
              <a:rPr lang="en-US"/>
              <a:pPr/>
              <a:t>8</a:t>
            </a:fld>
            <a:endParaRPr lang="en-US"/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 smtClean="0"/>
              <a:t>Collision Avoidance: RTS-CTS exchange</a:t>
            </a:r>
          </a:p>
        </p:txBody>
      </p:sp>
      <p:sp>
        <p:nvSpPr>
          <p:cNvPr id="71689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Times New Roman" pitchFamily="-111" charset="0"/>
            </a:endParaRPr>
          </a:p>
        </p:txBody>
      </p:sp>
      <p:sp>
        <p:nvSpPr>
          <p:cNvPr id="71690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71691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71724" name="Picture 17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6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7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9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0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2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1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92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7168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1684" name="Clip" r:id="rId5" imgW="819000" imgH="847800" progId="">
                <p:embed/>
              </p:oleObj>
            </a:graphicData>
          </a:graphic>
        </p:graphicFrame>
        <p:graphicFrame>
          <p:nvGraphicFramePr>
            <p:cNvPr id="7168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1685" name="Clip" r:id="rId6" imgW="1266840" imgH="1200240" progId="">
                <p:embed/>
              </p:oleObj>
            </a:graphicData>
          </a:graphic>
        </p:graphicFrame>
      </p:grpSp>
      <p:grpSp>
        <p:nvGrpSpPr>
          <p:cNvPr id="71693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71682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1682" name="Clip" r:id="rId7" imgW="819000" imgH="847800" progId="">
                <p:embed/>
              </p:oleObj>
            </a:graphicData>
          </a:graphic>
        </p:graphicFrame>
        <p:graphicFrame>
          <p:nvGraphicFramePr>
            <p:cNvPr id="71683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1683" name="Clip" r:id="rId8" imgW="1266840" imgH="1200240" progId="">
                <p:embed/>
              </p:oleObj>
            </a:graphicData>
          </a:graphic>
        </p:graphicFrame>
      </p:grpSp>
      <p:sp>
        <p:nvSpPr>
          <p:cNvPr id="71694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1695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1696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697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71698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71719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71722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23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720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71721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71713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2996 w 2996"/>
                <a:gd name="T3" fmla="*/ 298 h 461"/>
                <a:gd name="T4" fmla="*/ 2996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6"/>
                <a:gd name="T16" fmla="*/ 0 h 461"/>
                <a:gd name="T17" fmla="*/ 2996 w 2996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4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71715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6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7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71718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71707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2"/>
                <a:gd name="T16" fmla="*/ 0 h 1134"/>
                <a:gd name="T17" fmla="*/ 3652 w 3652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08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71709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0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1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71712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71705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7170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0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19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285EC34-5FA2-42EE-8FB6-5278E13A0007}" type="slidenum">
              <a:rPr lang="en-US"/>
              <a:pPr/>
              <a:t>9</a:t>
            </a:fld>
            <a:endParaRPr lang="en-US"/>
          </a:p>
        </p:txBody>
      </p:sp>
      <p:sp>
        <p:nvSpPr>
          <p:cNvPr id="81930" name="Oval 2"/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81931" name="Oval 3"/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81932" name="Group 4"/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81926" name="Clip" r:id="rId4" imgW="819000" imgH="847800" progId="">
                <p:embed/>
              </p:oleObj>
            </a:graphicData>
          </a:graphic>
        </p:graphicFrame>
        <p:graphicFrame>
          <p:nvGraphicFramePr>
            <p:cNvPr id="81927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81927" name="Clip" r:id="rId5" imgW="1266840" imgH="1200240" progId="">
                <p:embed/>
              </p:oleObj>
            </a:graphicData>
          </a:graphic>
        </p:graphicFrame>
      </p:grpSp>
      <p:grpSp>
        <p:nvGrpSpPr>
          <p:cNvPr id="81933" name="Group 7"/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81924" name="Clip" r:id="rId6" imgW="819000" imgH="847800" progId="">
                <p:embed/>
              </p:oleObj>
            </a:graphicData>
          </a:graphic>
        </p:graphicFrame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81925" name="Clip" r:id="rId7" imgW="1266840" imgH="1200240" progId="">
                <p:embed/>
              </p:oleObj>
            </a:graphicData>
          </a:graphic>
        </p:graphicFrame>
      </p:grpSp>
      <p:sp>
        <p:nvSpPr>
          <p:cNvPr id="81934" name="Text Box 10"/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hub or </a:t>
            </a:r>
          </a:p>
          <a:p>
            <a:pPr eaLnBrk="1" hangingPunct="1"/>
            <a:r>
              <a:rPr lang="en-US" sz="1600"/>
              <a:t>switch</a:t>
            </a:r>
          </a:p>
        </p:txBody>
      </p:sp>
      <p:sp>
        <p:nvSpPr>
          <p:cNvPr id="81935" name="Line 11"/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12"/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Line 13"/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8" name="Text Box 14"/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81939" name="Text Box 15"/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1940" name="Text Box 16"/>
          <p:cNvSpPr txBox="1">
            <a:spLocks noChangeArrowheads="1"/>
          </p:cNvSpPr>
          <p:nvPr/>
        </p:nvSpPr>
        <p:spPr bwMode="auto">
          <a:xfrm>
            <a:off x="5846763" y="3830638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81941" name="Text Box 18"/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81942" name="Text Box 19"/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1943" name="Text Box 20"/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81944" name="Text Box 21"/>
          <p:cNvSpPr txBox="1">
            <a:spLocks noChangeArrowheads="1"/>
          </p:cNvSpPr>
          <p:nvPr/>
        </p:nvSpPr>
        <p:spPr bwMode="auto">
          <a:xfrm>
            <a:off x="5145088" y="3343275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81945" name="Group 22"/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82008" name="Line 23"/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09" name="Rectangle 24"/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82010" name="Group 25"/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82011" name="Line 26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012" name="Line 27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1946" name="Group 28"/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81990" name="Picture 29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2" name="Freeform 3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Freeform 3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Freeform 3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Freeform 3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6" name="Freeform 3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Freeform 3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8" name="Freeform 3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Freeform 3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0" name="Freeform 3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1" name="Freeform 4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2" name="Freeform 4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3" name="Freeform 4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4" name="Freeform 4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5" name="Freeform 4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6" name="Freeform 4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7" name="Freeform 4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47" name="Group 47"/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81972" name="Picture 48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Freeform 50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5" name="Freeform 51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6" name="Freeform 52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Freeform 53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8" name="Freeform 54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9" name="Freeform 55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0" name="Freeform 56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Freeform 57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2" name="Freeform 58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3" name="Freeform 59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4" name="Freeform 60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5" name="Freeform 61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6" name="Freeform 62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7" name="Freeform 63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8" name="Freeform 64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9" name="Freeform 65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48" name="Group 66"/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81967" name="Group 67"/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8192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81922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8192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81923" name="Clip" r:id="rId10" imgW="1266840" imgH="1200240" progId="">
                  <p:embed/>
                </p:oleObj>
              </a:graphicData>
            </a:graphic>
          </p:graphicFrame>
        </p:grpSp>
        <p:sp>
          <p:nvSpPr>
            <p:cNvPr id="81968" name="Line 70"/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Line 71"/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0" name="Line 72"/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1" name="Line 73"/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9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mobility within same subnet</a:t>
            </a:r>
          </a:p>
        </p:txBody>
      </p:sp>
      <p:grpSp>
        <p:nvGrpSpPr>
          <p:cNvPr id="81950" name="Group 77"/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81952" name="Group 78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81954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6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7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-111" charset="0"/>
                </a:endParaRPr>
              </a:p>
            </p:txBody>
          </p:sp>
          <p:sp>
            <p:nvSpPr>
              <p:cNvPr id="81958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1959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196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5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6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6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19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53" name="Text Box 92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sp>
        <p:nvSpPr>
          <p:cNvPr id="81951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43313" cy="464820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sz="2400" smtClean="0"/>
              <a:t>H1 remains in same IP subnet: IP address can remain same</a:t>
            </a:r>
          </a:p>
          <a:p>
            <a:pPr>
              <a:tabLst>
                <a:tab pos="746125" algn="l"/>
              </a:tabLst>
            </a:pPr>
            <a:r>
              <a:rPr lang="en-US" sz="2400" smtClean="0"/>
              <a:t>switch: which AP is associated with H1?</a:t>
            </a:r>
          </a:p>
          <a:p>
            <a:pPr marL="685800" lvl="1" indent="-228600">
              <a:tabLst>
                <a:tab pos="746125" algn="l"/>
              </a:tabLst>
            </a:pPr>
            <a:r>
              <a:rPr lang="en-US" sz="2000" smtClean="0"/>
              <a:t>self-learning (Ch. 5): switch will see frame from H1 and “remember” which switch port can be used to reach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3685</Words>
  <Application>Microsoft Macintosh PowerPoint</Application>
  <PresentationFormat>On-screen Show (4:3)</PresentationFormat>
  <Paragraphs>672</Paragraphs>
  <Slides>56</Slides>
  <Notes>42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Default Design</vt:lpstr>
      <vt:lpstr>Clip</vt:lpstr>
      <vt:lpstr>Slide 1</vt:lpstr>
      <vt:lpstr>Elements of a wireless network</vt:lpstr>
      <vt:lpstr>Wireless network taxonomy</vt:lpstr>
      <vt:lpstr>Wireless Communication Systems &amp; Networking</vt:lpstr>
      <vt:lpstr>Slide 5</vt:lpstr>
      <vt:lpstr>IEEE 802.11: multiple access</vt:lpstr>
      <vt:lpstr>Avoiding collisions: RTS/CTS</vt:lpstr>
      <vt:lpstr>Collision Avoidance: RTS-CTS exchange</vt:lpstr>
      <vt:lpstr>Slide 9</vt:lpstr>
      <vt:lpstr>Slide 10</vt:lpstr>
      <vt:lpstr>Slide 11</vt:lpstr>
      <vt:lpstr>Slide 12</vt:lpstr>
      <vt:lpstr>Cellular Comm./Networking Terminology</vt:lpstr>
      <vt:lpstr>Design concepts: The Cellular Concept and Frequency Re-use</vt:lpstr>
      <vt:lpstr>Slide 15</vt:lpstr>
      <vt:lpstr>Channel assignment strategies</vt:lpstr>
      <vt:lpstr>Slide 17</vt:lpstr>
      <vt:lpstr>Hand-off strategies</vt:lpstr>
      <vt:lpstr>Slide 19</vt:lpstr>
      <vt:lpstr>Slide 20</vt:lpstr>
      <vt:lpstr>Slide 21</vt:lpstr>
      <vt:lpstr>Slide 22</vt:lpstr>
      <vt:lpstr>Interference in Cellular Networks</vt:lpstr>
      <vt:lpstr>Co-channel Interference</vt:lpstr>
      <vt:lpstr>Slide 25</vt:lpstr>
      <vt:lpstr>Slide 26</vt:lpstr>
      <vt:lpstr>Adjacent Channel Interference</vt:lpstr>
      <vt:lpstr>Slide 28</vt:lpstr>
      <vt:lpstr>Slide 29</vt:lpstr>
      <vt:lpstr>Multiple Access (MA) Techniques for Wireless Communications</vt:lpstr>
      <vt:lpstr>Slide 31</vt:lpstr>
      <vt:lpstr>Frequency Division Multiple Access (FDMA) </vt:lpstr>
      <vt:lpstr>Slide 33</vt:lpstr>
      <vt:lpstr>Time Division Multiple Access (TDMA)</vt:lpstr>
      <vt:lpstr>Spread Spectrum Multiple Access (SSMA)</vt:lpstr>
      <vt:lpstr>Spread Spectrum Multiple Access (SSMA)</vt:lpstr>
      <vt:lpstr>Code Division Multiple Access (CDMA)</vt:lpstr>
      <vt:lpstr>Slide 38</vt:lpstr>
      <vt:lpstr>Space Division MA (SDMA)</vt:lpstr>
      <vt:lpstr>Hybrid Multiple Access Systems</vt:lpstr>
      <vt:lpstr>Mobility: Vocabulary</vt:lpstr>
      <vt:lpstr>Mobility: more vocabulary</vt:lpstr>
      <vt:lpstr>Mobility: approaches</vt:lpstr>
      <vt:lpstr>Mobility: approaches</vt:lpstr>
      <vt:lpstr>Mobility: registration</vt:lpstr>
      <vt:lpstr>Mobility via Indirect Routing</vt:lpstr>
      <vt:lpstr>Mobility via Direct Routing</vt:lpstr>
      <vt:lpstr> Drawbacks of Mobile IP</vt:lpstr>
      <vt:lpstr>Suggested solutions</vt:lpstr>
      <vt:lpstr>Micro-Mobility</vt:lpstr>
      <vt:lpstr>Slide 51</vt:lpstr>
      <vt:lpstr>Slide 52</vt:lpstr>
      <vt:lpstr>Slide 53</vt:lpstr>
      <vt:lpstr>Handling mobility in cellular networks</vt:lpstr>
      <vt:lpstr>Slide 55</vt:lpstr>
      <vt:lpstr>Mobility: GSM versus Mobile 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Ahmed Helmy</cp:lastModifiedBy>
  <cp:revision>233</cp:revision>
  <cp:lastPrinted>2000-10-23T11:49:35Z</cp:lastPrinted>
  <dcterms:created xsi:type="dcterms:W3CDTF">2015-12-03T05:29:27Z</dcterms:created>
  <dcterms:modified xsi:type="dcterms:W3CDTF">2015-12-03T05:53:07Z</dcterms:modified>
</cp:coreProperties>
</file>