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theme/theme1.xml" ContentType="application/vnd.openxmlformats-officedocument.theme+xml"/>
  <Override PartName="/ppt/notesSlides/notesSlide2.xml" ContentType="application/vnd.openxmlformats-officedocument.presentationml.notesSlide+xml"/>
  <Default Extension="xls" ContentType="application/vnd.ms-excel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embeddings/oleObject7.bin" ContentType="application/vnd.openxmlformats-officedocument.oleObject"/>
  <Override PartName="/ppt/slides/slide23.xml" ContentType="application/vnd.openxmlformats-officedocument.presentationml.slide+xml"/>
  <Override PartName="/ppt/embeddings/oleObject19.bin" ContentType="application/vnd.openxmlformats-officedocument.oleObject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Default Extension="emf" ContentType="image/x-emf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24.bin" ContentType="application/vnd.openxmlformats-officedocument.oleObject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embeddings/oleObject8.bin" ContentType="application/vnd.openxmlformats-officedocument.oleObject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Default Extension="xml" ContentType="application/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9.xml" ContentType="application/vnd.openxmlformats-officedocument.presentationml.slide+xml"/>
  <Override PartName="/ppt/embeddings/oleObject10.bin" ContentType="application/vnd.openxmlformats-officedocument.oleObject"/>
  <Override PartName="/docProps/core.xml" ContentType="application/vnd.openxmlformats-package.core-properties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embeddings/oleObject9.bin" ContentType="application/vnd.openxmlformats-officedocument.oleObject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Default Extension="png" ContentType="image/png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8.xml" ContentType="application/vnd.openxmlformats-officedocument.presentationml.notesSlide+xml"/>
  <Override PartName="/ppt/embeddings/oleObject11.bin" ContentType="application/vnd.openxmlformats-officedocument.oleObject"/>
  <Override PartName="/ppt/embeddings/oleObject20.bin" ContentType="application/vnd.openxmlformats-officedocument.oleObject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49.xml" ContentType="application/vnd.openxmlformats-officedocument.presentationml.notesSlide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embeddings/oleObject21.bin" ContentType="application/vnd.openxmlformats-officedocument.oleObject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1.xml" ContentType="application/vnd.openxmlformats-officedocument.presentationml.notesSlide+xml"/>
  <Override PartName="/ppt/embeddings/oleObject22.bin" ContentType="application/vnd.openxmlformats-officedocument.oleObject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69" r:id="rId2"/>
    <p:sldId id="573" r:id="rId3"/>
    <p:sldId id="409" r:id="rId4"/>
    <p:sldId id="450" r:id="rId5"/>
    <p:sldId id="470" r:id="rId6"/>
    <p:sldId id="476" r:id="rId7"/>
    <p:sldId id="475" r:id="rId8"/>
    <p:sldId id="477" r:id="rId9"/>
    <p:sldId id="478" r:id="rId10"/>
    <p:sldId id="479" r:id="rId11"/>
    <p:sldId id="481" r:id="rId12"/>
    <p:sldId id="434" r:id="rId13"/>
    <p:sldId id="435" r:id="rId14"/>
    <p:sldId id="437" r:id="rId15"/>
    <p:sldId id="484" r:id="rId16"/>
    <p:sldId id="320" r:id="rId17"/>
    <p:sldId id="485" r:id="rId18"/>
    <p:sldId id="487" r:id="rId19"/>
    <p:sldId id="379" r:id="rId20"/>
    <p:sldId id="380" r:id="rId21"/>
    <p:sldId id="381" r:id="rId22"/>
    <p:sldId id="383" r:id="rId23"/>
    <p:sldId id="326" r:id="rId24"/>
    <p:sldId id="385" r:id="rId25"/>
    <p:sldId id="386" r:id="rId26"/>
    <p:sldId id="508" r:id="rId27"/>
    <p:sldId id="389" r:id="rId28"/>
    <p:sldId id="499" r:id="rId29"/>
    <p:sldId id="491" r:id="rId30"/>
    <p:sldId id="492" r:id="rId31"/>
    <p:sldId id="493" r:id="rId32"/>
    <p:sldId id="498" r:id="rId33"/>
    <p:sldId id="494" r:id="rId34"/>
    <p:sldId id="496" r:id="rId35"/>
    <p:sldId id="497" r:id="rId36"/>
    <p:sldId id="395" r:id="rId37"/>
    <p:sldId id="394" r:id="rId38"/>
    <p:sldId id="510" r:id="rId39"/>
    <p:sldId id="513" r:id="rId40"/>
    <p:sldId id="511" r:id="rId41"/>
    <p:sldId id="514" r:id="rId42"/>
    <p:sldId id="515" r:id="rId43"/>
    <p:sldId id="347" r:id="rId44"/>
    <p:sldId id="401" r:id="rId45"/>
    <p:sldId id="574" r:id="rId46"/>
    <p:sldId id="525" r:id="rId47"/>
    <p:sldId id="526" r:id="rId48"/>
    <p:sldId id="528" r:id="rId49"/>
    <p:sldId id="529" r:id="rId50"/>
    <p:sldId id="530" r:id="rId51"/>
  </p:sldIdLst>
  <p:sldSz cx="9144000" cy="6858000" type="screen4x3"/>
  <p:notesSz cx="70485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DDDDDD"/>
    <a:srgbClr val="FFCCFF"/>
    <a:srgbClr val="FF99CC"/>
    <a:srgbClr val="CCFFFF"/>
    <a:srgbClr val="FF0000"/>
    <a:srgbClr val="0099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11" charset="0"/>
              </a:defRPr>
            </a:lvl1pPr>
          </a:lstStyle>
          <a:p>
            <a:fld id="{F61AF222-9425-4A4B-BC28-69CA09672C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416425"/>
            <a:ext cx="51689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11" charset="0"/>
              </a:defRPr>
            </a:lvl1pPr>
          </a:lstStyle>
          <a:p>
            <a:fld id="{C6605A88-1F7A-46B4-98F1-282F73EE44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4A0DC-AB90-4A5E-A5BC-8728883B3F4E}" type="slidenum">
              <a:rPr lang="en-US"/>
              <a:pPr/>
              <a:t>1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24170-BC24-4673-8822-FA88F961CBED}" type="slidenum">
              <a:rPr lang="en-US"/>
              <a:pPr/>
              <a:t>10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72686-1A78-4091-BAB1-6630D2D97F18}" type="slidenum">
              <a:rPr lang="en-US"/>
              <a:pPr/>
              <a:t>11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5EC35-45BF-4A19-907D-3E873E3FD1F6}" type="slidenum">
              <a:rPr lang="en-US"/>
              <a:pPr/>
              <a:t>12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C9B2C-C7A4-44C8-BCA3-6E8E54EC39CA}" type="slidenum">
              <a:rPr lang="en-US"/>
              <a:pPr/>
              <a:t>13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A912F-D7E9-42C1-B106-8F90CE53DB7F}" type="slidenum">
              <a:rPr lang="en-US"/>
              <a:pPr/>
              <a:t>14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C4C2F-75D2-4CEC-B114-A313A5970079}" type="slidenum">
              <a:rPr lang="en-US"/>
              <a:pPr/>
              <a:t>15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6EFBA-3B6C-489D-9A9E-5B56B8E14225}" type="slidenum">
              <a:rPr lang="en-US"/>
              <a:pPr/>
              <a:t>16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A9E3C-CB15-4621-B1FB-13A8353D5473}" type="slidenum">
              <a:rPr lang="en-US"/>
              <a:pPr/>
              <a:t>17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AC2E2-DCB0-443F-A4D3-66B7CAE5AE19}" type="slidenum">
              <a:rPr lang="en-US"/>
              <a:pPr/>
              <a:t>18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F59CF3-B222-4F08-AFE6-219122118C9D}" type="slidenum">
              <a:rPr lang="en-US"/>
              <a:pPr/>
              <a:t>19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60D6C-4AC2-4021-9D36-29763689011E}" type="slidenum">
              <a:rPr lang="en-US"/>
              <a:pPr/>
              <a:t>2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1DF562-AC49-40AB-B71B-2B79B7391A80}" type="slidenum">
              <a:rPr lang="en-US"/>
              <a:pPr/>
              <a:t>20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A5694-E78E-4530-900E-6097E55CF947}" type="slidenum">
              <a:rPr lang="en-US"/>
              <a:pPr/>
              <a:t>21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151-F04A-4807-BC93-243F41F3EC07}" type="slidenum">
              <a:rPr lang="en-US"/>
              <a:pPr/>
              <a:t>22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8440FC-3D3F-476B-9B90-1B246F0EA120}" type="slidenum">
              <a:rPr lang="en-US"/>
              <a:pPr/>
              <a:t>23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9941F-D63F-4054-9908-A2ECF3C6D29C}" type="slidenum">
              <a:rPr lang="en-US"/>
              <a:pPr/>
              <a:t>24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90AB5-54C8-4DFE-92F6-7B44D8D1ACDD}" type="slidenum">
              <a:rPr lang="en-US"/>
              <a:pPr/>
              <a:t>25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EBC97-1D2B-4040-8008-D6719EAD6A2F}" type="slidenum">
              <a:rPr lang="en-US"/>
              <a:pPr/>
              <a:t>26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A5B36-9F08-4912-8741-CED8E9FB4FA4}" type="slidenum">
              <a:rPr lang="en-US"/>
              <a:pPr/>
              <a:t>27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2E5C0-6C7B-4DE3-8A40-C8DE8B36F186}" type="slidenum">
              <a:rPr lang="en-US"/>
              <a:pPr/>
              <a:t>28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AEAC3-2A93-47A7-A097-52A571552370}" type="slidenum">
              <a:rPr lang="en-US"/>
              <a:pPr/>
              <a:t>29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81A2F-4531-4893-A06D-BFC3C2E12EF3}" type="slidenum">
              <a:rPr lang="en-US"/>
              <a:pPr/>
              <a:t>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68A64-AC57-497D-9CE8-6880C172C83A}" type="slidenum">
              <a:rPr lang="en-US"/>
              <a:pPr/>
              <a:t>30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C053A-CE38-42CF-BF13-BD2C99E59106}" type="slidenum">
              <a:rPr lang="en-US"/>
              <a:pPr/>
              <a:t>31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217E0-3C4B-4165-8E1A-DEA18C024773}" type="slidenum">
              <a:rPr lang="en-US"/>
              <a:pPr/>
              <a:t>32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1BFCD-ABA8-4992-8024-9A2664604EA6}" type="slidenum">
              <a:rPr lang="en-US"/>
              <a:pPr/>
              <a:t>33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352B7-7F5D-4CC7-87EF-D3462921EB03}" type="slidenum">
              <a:rPr lang="en-US"/>
              <a:pPr/>
              <a:t>34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D8F6D-4D5B-43EA-B576-F5370AD6697C}" type="slidenum">
              <a:rPr lang="en-US"/>
              <a:pPr/>
              <a:t>35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780D4-84B6-471F-893E-0D3641299FF6}" type="slidenum">
              <a:rPr lang="en-US"/>
              <a:pPr/>
              <a:t>36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576932-1794-4B31-A5E4-DE3C7F89571E}" type="slidenum">
              <a:rPr lang="en-US"/>
              <a:pPr/>
              <a:t>37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6FE446-B0F8-48F8-AC42-2F12501865BE}" type="slidenum">
              <a:rPr lang="en-US"/>
              <a:pPr/>
              <a:t>38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F7121-DCBE-4811-B58B-C459BD829B17}" type="slidenum">
              <a:rPr lang="en-US"/>
              <a:pPr/>
              <a:t>39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6D012-90E3-4222-829A-46CD06DADEA1}" type="slidenum">
              <a:rPr lang="en-US"/>
              <a:pPr/>
              <a:t>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524CE8-9902-460F-9C69-606F8E5DF52D}" type="slidenum">
              <a:rPr lang="en-US"/>
              <a:pPr/>
              <a:t>40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DB9BC-1E52-4738-A219-AF53995AB92E}" type="slidenum">
              <a:rPr lang="en-US"/>
              <a:pPr/>
              <a:t>41</a:t>
            </a:fld>
            <a:endParaRPr 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EA04C-BE69-4E9A-8121-FAA06CD08E55}" type="slidenum">
              <a:rPr lang="en-US"/>
              <a:pPr/>
              <a:t>42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A110E-A698-413E-943E-6C4416B20392}" type="slidenum">
              <a:rPr lang="en-US"/>
              <a:pPr/>
              <a:t>43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000E4-D206-4FD9-BFF0-76256A789FD2}" type="slidenum">
              <a:rPr lang="en-US"/>
              <a:pPr/>
              <a:t>44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3904D-214C-4423-A93A-B6DB2D3ECD95}" type="slidenum">
              <a:rPr lang="en-US"/>
              <a:pPr/>
              <a:t>46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3F678-B31C-483D-8C50-F12A817B7C68}" type="slidenum">
              <a:rPr lang="en-US"/>
              <a:pPr/>
              <a:t>47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8F293-6791-4EFC-A319-CA0285D6EE94}" type="slidenum">
              <a:rPr lang="en-US"/>
              <a:pPr/>
              <a:t>48</a:t>
            </a:fld>
            <a:endParaRPr 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D4C52-6D46-4A55-AF4B-701B850B6946}" type="slidenum">
              <a:rPr lang="en-US"/>
              <a:pPr/>
              <a:t>49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3E0F7-238D-4D42-AA14-9CEE7E3E6BC2}" type="slidenum">
              <a:rPr lang="en-US"/>
              <a:pPr/>
              <a:t>50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78133-8C45-43A1-A93D-4BA17C9DEA39}" type="slidenum">
              <a:rPr lang="en-US"/>
              <a:pPr/>
              <a:t>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09DC6-06C7-4EA6-B57A-AB152FF86687}" type="slidenum">
              <a:rPr lang="en-US"/>
              <a:pPr/>
              <a:t>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C13BC-AF60-404E-8E00-6504EB22B668}" type="slidenum">
              <a:rPr lang="en-US"/>
              <a:pPr/>
              <a:t>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CA9CA-4E73-4C22-B345-87B0744D3AC7}" type="slidenum">
              <a:rPr lang="en-US"/>
              <a:pPr/>
              <a:t>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4A165-68E3-4AA0-A0D6-8575648F3016}" type="slidenum">
              <a:rPr lang="en-US"/>
              <a:pPr/>
              <a:t>9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23B42224-DF69-4566-A21C-F48A5583F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F80AA46E-EC26-4607-B2CB-CB70FD865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0F3A3977-E1EF-4A2D-B48B-AF8D43C6CC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96247F9C-0BDF-4270-AF96-7CDAC6238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98E70E71-2BF1-4B1F-9507-CD28747F6E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86DC9E11-5571-49FA-800C-2FA327F0E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8974E10A-C924-4AEF-BB57-2378C3AB4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18D198A1-DEFE-4CE4-9D86-1E2574D0D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29F83109-18D1-4523-A991-8FC6E0B162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E220DF21-966F-49D6-BB5E-A31A6D9CF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90CD3FCC-9E52-469A-B5D8-F0810B16CF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r>
              <a:rPr lang="en-US"/>
              <a:t>3-</a:t>
            </a:r>
            <a:fld id="{17DAF4BA-DBEC-4D96-8663-986DC1716F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pitchFamily="-11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oleObject" Target="../embeddings/oleObject7.bin"/><Relationship Id="rId13" Type="http://schemas.openxmlformats.org/officeDocument/2006/relationships/oleObject" Target="../embeddings/oleObject8.bin"/><Relationship Id="rId14" Type="http://schemas.openxmlformats.org/officeDocument/2006/relationships/oleObject" Target="../embeddings/oleObject9.bin"/><Relationship Id="rId15" Type="http://schemas.openxmlformats.org/officeDocument/2006/relationships/oleObject" Target="../embeddings/oleObject10.bin"/><Relationship Id="rId16" Type="http://schemas.openxmlformats.org/officeDocument/2006/relationships/oleObject" Target="../embeddings/oleObject11.bin"/><Relationship Id="rId17" Type="http://schemas.openxmlformats.org/officeDocument/2006/relationships/oleObject" Target="../embeddings/oleObject12.bin"/><Relationship Id="rId18" Type="http://schemas.openxmlformats.org/officeDocument/2006/relationships/oleObject" Target="../embeddings/oleObject13.bin"/><Relationship Id="rId19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wmf"/><Relationship Id="rId5" Type="http://schemas.openxmlformats.org/officeDocument/2006/relationships/image" Target="../media/image7.pn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3.bin"/><Relationship Id="rId9" Type="http://schemas.openxmlformats.org/officeDocument/2006/relationships/oleObject" Target="../embeddings/oleObject4.bin"/><Relationship Id="rId10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6.bin"/><Relationship Id="rId5" Type="http://schemas.openxmlformats.org/officeDocument/2006/relationships/oleObject" Target="../embeddings/oleObject17.bin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20.bin"/><Relationship Id="rId5" Type="http://schemas.openxmlformats.org/officeDocument/2006/relationships/oleObject" Target="../embeddings/oleObject2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2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23.bin"/><Relationship Id="rId5" Type="http://schemas.openxmlformats.org/officeDocument/2006/relationships/oleObject" Target="../embeddings/oleObject24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2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2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29B4666-5BDC-4D65-B084-6EAE6493816E}" type="slidenum">
              <a:rPr lang="en-US"/>
              <a:pPr/>
              <a:t>1</a:t>
            </a:fld>
            <a:endParaRPr lang="en-US"/>
          </a:p>
        </p:txBody>
      </p:sp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382588" y="493713"/>
            <a:ext cx="3098031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4000" dirty="0">
                <a:solidFill>
                  <a:schemeClr val="accent2"/>
                </a:solidFill>
              </a:rPr>
              <a:t>Chapter 3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Transport Layer</a:t>
            </a:r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6229350" y="348615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1800" i="1">
                <a:solidFill>
                  <a:schemeClr val="accent2"/>
                </a:solidFill>
              </a:rPr>
              <a:t>Computer Networking: A Top Down Approach </a:t>
            </a:r>
            <a:r>
              <a:rPr lang="en-US" sz="1800">
                <a:solidFill>
                  <a:schemeClr val="accent2"/>
                </a:solidFill>
              </a:rPr>
              <a:t/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>
                <a:solidFill>
                  <a:schemeClr val="accent2"/>
                </a:solidFill>
              </a:rPr>
              <a:t>4</a:t>
            </a:r>
            <a:r>
              <a:rPr lang="en-US" sz="1800" baseline="30000">
                <a:solidFill>
                  <a:schemeClr val="accent2"/>
                </a:solidFill>
              </a:rPr>
              <a:t>th</a:t>
            </a:r>
            <a:r>
              <a:rPr lang="en-US" sz="1800">
                <a:solidFill>
                  <a:schemeClr val="accent2"/>
                </a:solidFill>
              </a:rPr>
              <a:t> edition. </a:t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>
                <a:solidFill>
                  <a:schemeClr val="accent2"/>
                </a:solidFill>
              </a:rPr>
              <a:t>Jim Kurose, Keith Ross</a:t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>
                <a:solidFill>
                  <a:schemeClr val="accent2"/>
                </a:solidFill>
              </a:rPr>
              <a:t>Addison-Wesley, July 2007. </a:t>
            </a:r>
            <a:br>
              <a:rPr lang="en-US" sz="1800">
                <a:solidFill>
                  <a:schemeClr val="accent2"/>
                </a:solidFill>
              </a:rPr>
            </a:br>
            <a:endParaRPr lang="en-US" sz="1800">
              <a:solidFill>
                <a:schemeClr val="accent2"/>
              </a:solidFill>
            </a:endParaRPr>
          </a:p>
        </p:txBody>
      </p:sp>
      <p:pic>
        <p:nvPicPr>
          <p:cNvPr id="3369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333750" y="3567793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rgbClr val="000099"/>
                </a:solidFill>
              </a:rPr>
              <a:t>Computer Networking: A Top Down Approach</a:t>
            </a:r>
            <a:r>
              <a:rPr lang="en-US" sz="1800">
                <a:solidFill>
                  <a:srgbClr val="000099"/>
                </a:solidFill>
              </a:rPr>
              <a:t>, </a:t>
            </a:r>
            <a:br>
              <a:rPr lang="en-US" sz="1800">
                <a:solidFill>
                  <a:srgbClr val="000099"/>
                </a:solidFill>
              </a:rPr>
            </a:br>
            <a:r>
              <a:rPr lang="en-US" sz="1800">
                <a:solidFill>
                  <a:srgbClr val="000099"/>
                </a:solidFill>
              </a:rPr>
              <a:t>5</a:t>
            </a:r>
            <a:r>
              <a:rPr lang="en-US" sz="1800" baseline="30000">
                <a:solidFill>
                  <a:srgbClr val="000099"/>
                </a:solidFill>
              </a:rPr>
              <a:t>th</a:t>
            </a:r>
            <a:r>
              <a:rPr lang="en-US" sz="1800">
                <a:solidFill>
                  <a:srgbClr val="000099"/>
                </a:solidFill>
              </a:rPr>
              <a:t> edition. </a:t>
            </a:r>
            <a:br>
              <a:rPr lang="en-US" sz="1800">
                <a:solidFill>
                  <a:srgbClr val="000099"/>
                </a:solidFill>
              </a:rPr>
            </a:br>
            <a:r>
              <a:rPr lang="en-US" sz="1800">
                <a:solidFill>
                  <a:srgbClr val="000099"/>
                </a:solidFill>
              </a:rPr>
              <a:t>Jim Kurose, Keith Ross</a:t>
            </a:r>
            <a:br>
              <a:rPr lang="en-US" sz="1800">
                <a:solidFill>
                  <a:srgbClr val="000099"/>
                </a:solidFill>
              </a:rPr>
            </a:br>
            <a:r>
              <a:rPr lang="en-US" sz="1800">
                <a:solidFill>
                  <a:srgbClr val="000099"/>
                </a:solidFill>
              </a:rPr>
              <a:t>Addison-Wesley, April 2009. </a:t>
            </a:r>
            <a:br>
              <a:rPr lang="en-US" sz="1800">
                <a:solidFill>
                  <a:srgbClr val="000099"/>
                </a:solidFill>
              </a:rPr>
            </a:br>
            <a:endParaRPr lang="en-US" sz="1800">
              <a:solidFill>
                <a:srgbClr val="000099"/>
              </a:solidFill>
            </a:endParaRPr>
          </a:p>
        </p:txBody>
      </p:sp>
      <p:pic>
        <p:nvPicPr>
          <p:cNvPr id="8" name="Picture 8" descr="0136079679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2175" y="472168"/>
            <a:ext cx="2425700" cy="299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86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92483D0F-C1D0-4296-9187-7B0B4CADA30E}" type="slidenum">
              <a:rPr lang="en-US"/>
              <a:pPr/>
              <a:t>10</a:t>
            </a:fld>
            <a:endParaRPr lang="en-US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Go-Back-N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4450"/>
            <a:ext cx="8324850" cy="1219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Sender:</a:t>
            </a:r>
            <a:endParaRPr lang="en-US" sz="2400" smtClean="0"/>
          </a:p>
          <a:p>
            <a:r>
              <a:rPr lang="en-US" sz="2000" smtClean="0"/>
              <a:t>k-bit seq # in pkt header</a:t>
            </a:r>
          </a:p>
          <a:p>
            <a:r>
              <a:rPr lang="en-US" sz="2000" smtClean="0"/>
              <a:t>“window” of up to N, consecutive unack’ed pkts allowed</a:t>
            </a:r>
          </a:p>
          <a:p>
            <a:endParaRPr lang="en-US" sz="2400" smtClean="0"/>
          </a:p>
          <a:p>
            <a:endParaRPr lang="en-US" sz="2400" smtClean="0"/>
          </a:p>
        </p:txBody>
      </p:sp>
      <p:pic>
        <p:nvPicPr>
          <p:cNvPr id="68614" name="Picture 4" descr="gbn_seqn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" y="2752725"/>
            <a:ext cx="80994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Rectangle 5"/>
          <p:cNvSpPr>
            <a:spLocks noChangeArrowheads="1"/>
          </p:cNvSpPr>
          <p:nvPr/>
        </p:nvSpPr>
        <p:spPr bwMode="auto">
          <a:xfrm>
            <a:off x="476250" y="4638675"/>
            <a:ext cx="8324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ACK(n): ACKs all pkts up to, including seq # n - “cumulative ACK”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may receive duplicate ACKs (more later…)</a:t>
            </a:r>
            <a:endParaRPr lang="en-US" sz="180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timer for each in-flight pkt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i="1"/>
              <a:t>timeout(n):</a:t>
            </a:r>
            <a:r>
              <a:rPr lang="en-US" sz="2000"/>
              <a:t> retransmit pkt n and all higher seq # pkts in window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D6FD2539-5B20-41A1-8674-4C4A342D955D}" type="slidenum">
              <a:rPr lang="en-US"/>
              <a:pPr/>
              <a:t>11</a:t>
            </a:fld>
            <a:endParaRPr lang="en-US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438150"/>
            <a:ext cx="7772400" cy="1143000"/>
          </a:xfrm>
        </p:spPr>
        <p:txBody>
          <a:bodyPr/>
          <a:lstStyle/>
          <a:p>
            <a:r>
              <a:rPr lang="en-US" sz="3600" smtClean="0"/>
              <a:t>GBN in</a:t>
            </a:r>
            <a:br>
              <a:rPr lang="en-US" sz="3600" smtClean="0"/>
            </a:br>
            <a:r>
              <a:rPr lang="en-US" sz="3600" smtClean="0"/>
              <a:t>action</a:t>
            </a:r>
            <a:endParaRPr lang="en-US" smtClean="0"/>
          </a:p>
        </p:txBody>
      </p:sp>
      <p:pic>
        <p:nvPicPr>
          <p:cNvPr id="488451" name="Picture 3" descr="gbn_exam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482600"/>
            <a:ext cx="597217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8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47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5A83EE5C-6A9C-456A-A9CA-27FD8DCAB8D6}" type="slidenum">
              <a:rPr lang="en-US"/>
              <a:pPr/>
              <a:t>12</a:t>
            </a:fld>
            <a:endParaRPr 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Selective Repeat</a:t>
            </a:r>
            <a:endParaRPr lang="en-US" smtClean="0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466850"/>
            <a:ext cx="7562850" cy="4648200"/>
          </a:xfrm>
        </p:spPr>
        <p:txBody>
          <a:bodyPr/>
          <a:lstStyle/>
          <a:p>
            <a:r>
              <a:rPr lang="en-US" sz="2400" smtClean="0"/>
              <a:t>receiver </a:t>
            </a:r>
            <a:r>
              <a:rPr lang="en-US" sz="2400" i="1" smtClean="0"/>
              <a:t>individually</a:t>
            </a:r>
            <a:r>
              <a:rPr lang="en-US" sz="2400" smtClean="0"/>
              <a:t> acknowledges all correctly received pkts</a:t>
            </a:r>
          </a:p>
          <a:p>
            <a:pPr lvl="1"/>
            <a:r>
              <a:rPr lang="en-US" sz="2000" smtClean="0"/>
              <a:t>buffers pkts, as needed, for eventual in-order delivery to upper layer</a:t>
            </a:r>
          </a:p>
          <a:p>
            <a:r>
              <a:rPr lang="en-US" sz="2400" smtClean="0"/>
              <a:t>sender only resends pkts for which ACK not received</a:t>
            </a:r>
          </a:p>
          <a:p>
            <a:pPr lvl="1"/>
            <a:r>
              <a:rPr lang="en-US" sz="2000" smtClean="0"/>
              <a:t>sender timer for each unACKed pkt</a:t>
            </a:r>
          </a:p>
          <a:p>
            <a:r>
              <a:rPr lang="en-US" sz="2400" smtClean="0"/>
              <a:t>sender window</a:t>
            </a:r>
          </a:p>
          <a:p>
            <a:pPr lvl="1"/>
            <a:r>
              <a:rPr lang="en-US" sz="2000" smtClean="0"/>
              <a:t>N consecutive seq #’s</a:t>
            </a:r>
          </a:p>
          <a:p>
            <a:pPr lvl="1"/>
            <a:r>
              <a:rPr lang="en-US" sz="2000" smtClean="0"/>
              <a:t>limits seq #s of sent, unACKed pkts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68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0EE793C0-EDBB-451D-86F9-87BC716384E1}" type="slidenum">
              <a:rPr lang="en-US"/>
              <a:pPr/>
              <a:t>13</a:t>
            </a:fld>
            <a:endParaRPr lang="en-US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04800"/>
            <a:ext cx="8486775" cy="1143000"/>
          </a:xfrm>
        </p:spPr>
        <p:txBody>
          <a:bodyPr/>
          <a:lstStyle/>
          <a:p>
            <a:r>
              <a:rPr lang="en-US" sz="3200" smtClean="0"/>
              <a:t>Selective repeat: sender, receiver windows</a:t>
            </a:r>
            <a:endParaRPr lang="en-US" smtClean="0"/>
          </a:p>
        </p:txBody>
      </p:sp>
      <p:pic>
        <p:nvPicPr>
          <p:cNvPr id="76805" name="Picture 3" descr="sr_seqn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1404938"/>
            <a:ext cx="8235950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95CE3622-070C-4BF3-8001-BF4A0AC688A9}" type="slidenum">
              <a:rPr lang="en-US"/>
              <a:pPr/>
              <a:t>14</a:t>
            </a:fld>
            <a:endParaRPr lang="en-US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55588"/>
            <a:ext cx="7772400" cy="838200"/>
          </a:xfrm>
        </p:spPr>
        <p:txBody>
          <a:bodyPr/>
          <a:lstStyle/>
          <a:p>
            <a:r>
              <a:rPr lang="en-US" sz="3200" smtClean="0"/>
              <a:t>Selective repeat in action</a:t>
            </a:r>
          </a:p>
        </p:txBody>
      </p:sp>
      <p:pic>
        <p:nvPicPr>
          <p:cNvPr id="78853" name="Picture 3" descr="03-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1028700"/>
            <a:ext cx="6856412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1C1FEE37-80E0-48B7-B777-35596A0DCB9D}" type="slidenum">
              <a:rPr lang="en-US"/>
              <a:pPr/>
              <a:t>15</a:t>
            </a:fld>
            <a:endParaRPr lang="en-US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performance:</a:t>
            </a:r>
          </a:p>
          <a:p>
            <a:pPr>
              <a:buFontTx/>
              <a:buChar char="-"/>
            </a:pPr>
            <a:r>
              <a:rPr lang="en-US" smtClean="0"/>
              <a:t>selective repeat:</a:t>
            </a:r>
          </a:p>
          <a:p>
            <a:pPr lvl="1">
              <a:buFontTx/>
              <a:buChar char="-"/>
            </a:pPr>
            <a:r>
              <a:rPr lang="en-US" smtClean="0"/>
              <a:t>error-free case: </a:t>
            </a:r>
          </a:p>
          <a:p>
            <a:pPr lvl="2">
              <a:buFontTx/>
              <a:buChar char="-"/>
            </a:pPr>
            <a:r>
              <a:rPr lang="en-US" smtClean="0"/>
              <a:t>if the window is w such that the pipe is full</a:t>
            </a:r>
            <a:r>
              <a:rPr lang="en-US" smtClean="0">
                <a:sym typeface="Symbol" pitchFamily="-111" charset="2"/>
              </a:rPr>
              <a:t></a:t>
            </a:r>
            <a:r>
              <a:rPr lang="en-US" smtClean="0"/>
              <a:t>U=100%</a:t>
            </a:r>
          </a:p>
          <a:p>
            <a:pPr lvl="2">
              <a:buFontTx/>
              <a:buChar char="-"/>
            </a:pPr>
            <a:r>
              <a:rPr lang="en-US" smtClean="0"/>
              <a:t>otherwise U=w*Ustop-and-wait=w/(1+2a)</a:t>
            </a:r>
          </a:p>
          <a:p>
            <a:pPr lvl="1">
              <a:buFontTx/>
              <a:buChar char="-"/>
            </a:pPr>
            <a:r>
              <a:rPr lang="en-US" smtClean="0"/>
              <a:t>in case of error: </a:t>
            </a:r>
          </a:p>
          <a:p>
            <a:pPr lvl="2">
              <a:buFontTx/>
              <a:buChar char="-"/>
            </a:pPr>
            <a:r>
              <a:rPr lang="en-US" smtClean="0"/>
              <a:t>if w fills the pipe U=1-p</a:t>
            </a:r>
          </a:p>
          <a:p>
            <a:pPr lvl="2">
              <a:buFontTx/>
              <a:buChar char="-"/>
            </a:pPr>
            <a:r>
              <a:rPr lang="en-US" smtClean="0"/>
              <a:t>otherwise U=w*Ustop-and-wait=w(1-p)/(1+2a)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829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550A980F-900F-4FB0-BE94-8E85248D518A}" type="slidenum">
              <a:rPr lang="en-US"/>
              <a:pPr/>
              <a:t>16</a:t>
            </a:fld>
            <a:endParaRPr lang="en-US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3875" cy="1143000"/>
          </a:xfrm>
        </p:spPr>
        <p:txBody>
          <a:bodyPr/>
          <a:lstStyle/>
          <a:p>
            <a:r>
              <a:rPr lang="en-US" smtClean="0"/>
              <a:t>TCP: Overview</a:t>
            </a:r>
            <a:r>
              <a:rPr lang="en-US" u="none" smtClean="0"/>
              <a:t>   </a:t>
            </a:r>
            <a:r>
              <a:rPr lang="en-US" sz="2000" u="none" smtClean="0"/>
              <a:t>RFCs: 793, 1122, 1323, 2018, 2581</a:t>
            </a:r>
            <a:endParaRPr lang="en-US" smtClean="0"/>
          </a:p>
        </p:txBody>
      </p:sp>
      <p:sp>
        <p:nvSpPr>
          <p:cNvPr id="829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1552575"/>
            <a:ext cx="3895725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full duplex data:</a:t>
            </a:r>
            <a:endParaRPr lang="en-US" sz="2400" smtClean="0"/>
          </a:p>
          <a:p>
            <a:pPr lvl="1"/>
            <a:r>
              <a:rPr lang="en-US" sz="2000" smtClean="0"/>
              <a:t>bi-directional data flow in same connection</a:t>
            </a:r>
          </a:p>
          <a:p>
            <a:pPr lvl="1"/>
            <a:r>
              <a:rPr lang="en-US" sz="2000" smtClean="0"/>
              <a:t>MSS: maximum segment size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connection-oriented:</a:t>
            </a:r>
            <a:r>
              <a:rPr lang="en-US" sz="2400" smtClean="0"/>
              <a:t> </a:t>
            </a:r>
          </a:p>
          <a:p>
            <a:pPr lvl="1"/>
            <a:r>
              <a:rPr lang="en-US" sz="2000" smtClean="0"/>
              <a:t>handshaking (exchange of control msgs) init’s sender, receiver state before data exchange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flow controlled:</a:t>
            </a:r>
          </a:p>
          <a:p>
            <a:pPr lvl="1"/>
            <a:r>
              <a:rPr lang="en-US" sz="2000" smtClean="0"/>
              <a:t>sender will not overwhelm receiver</a:t>
            </a:r>
          </a:p>
        </p:txBody>
      </p:sp>
      <p:sp>
        <p:nvSpPr>
          <p:cNvPr id="829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" y="1543050"/>
            <a:ext cx="3981450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point-to-point:</a:t>
            </a:r>
            <a:endParaRPr lang="en-US" sz="2400" smtClean="0"/>
          </a:p>
          <a:p>
            <a:pPr lvl="1"/>
            <a:r>
              <a:rPr lang="en-US" sz="2000" smtClean="0"/>
              <a:t>one sender, one receiver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reliable, in-order </a:t>
            </a:r>
            <a:r>
              <a:rPr lang="en-US" sz="2400" i="1" smtClean="0">
                <a:solidFill>
                  <a:srgbClr val="FF0000"/>
                </a:solidFill>
              </a:rPr>
              <a:t>byte stream:</a:t>
            </a:r>
            <a:endParaRPr lang="en-US" sz="2400" i="1" smtClean="0"/>
          </a:p>
          <a:p>
            <a:pPr lvl="1"/>
            <a:r>
              <a:rPr lang="en-US" sz="2000" smtClean="0"/>
              <a:t>no “message boundaries”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pipelined:</a:t>
            </a:r>
            <a:endParaRPr lang="en-US" sz="2400" smtClean="0"/>
          </a:p>
          <a:p>
            <a:pPr lvl="1"/>
            <a:r>
              <a:rPr lang="en-US" sz="2000" smtClean="0"/>
              <a:t>TCP congestion and flow control set window size</a:t>
            </a:r>
          </a:p>
          <a:p>
            <a:r>
              <a:rPr lang="en-US" sz="2400" i="1" smtClean="0">
                <a:solidFill>
                  <a:srgbClr val="FF0000"/>
                </a:solidFill>
              </a:rPr>
              <a:t>send &amp; receive buffers</a:t>
            </a:r>
            <a:endParaRPr lang="en-US" sz="2400" i="1" smtClean="0"/>
          </a:p>
          <a:p>
            <a:endParaRPr lang="en-US" sz="2400" smtClean="0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-490538" y="5421313"/>
          <a:ext cx="6026151" cy="1023937"/>
        </p:xfrm>
        <a:graphic>
          <a:graphicData uri="http://schemas.openxmlformats.org/presentationml/2006/ole">
            <p:oleObj spid="_x0000_s82946" name="VISIO" r:id="rId4" imgW="6604000" imgH="11303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849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B4298949-F2E6-4637-902F-EC8984E60149}" type="slidenum">
              <a:rPr lang="en-US"/>
              <a:pPr/>
              <a:t>17</a:t>
            </a:fld>
            <a:endParaRPr lang="en-US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sz="3600" smtClean="0"/>
              <a:t>TCP segment structure</a:t>
            </a:r>
            <a:endParaRPr lang="en-US" smtClean="0"/>
          </a:p>
        </p:txBody>
      </p:sp>
      <p:grpSp>
        <p:nvGrpSpPr>
          <p:cNvPr id="84997" name="Group 3"/>
          <p:cNvGrpSpPr>
            <a:grpSpLocks/>
          </p:cNvGrpSpPr>
          <p:nvPr/>
        </p:nvGrpSpPr>
        <p:grpSpPr bwMode="auto">
          <a:xfrm>
            <a:off x="2759075" y="1103313"/>
            <a:ext cx="4089400" cy="5330825"/>
            <a:chOff x="2818" y="659"/>
            <a:chExt cx="2576" cy="3358"/>
          </a:xfrm>
        </p:grpSpPr>
        <p:sp>
          <p:nvSpPr>
            <p:cNvPr id="85013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4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15" name="Text Box 6"/>
            <p:cNvSpPr txBox="1">
              <a:spLocks noChangeArrowheads="1"/>
            </p:cNvSpPr>
            <p:nvPr/>
          </p:nvSpPr>
          <p:spPr bwMode="auto">
            <a:xfrm>
              <a:off x="2887" y="968"/>
              <a:ext cx="1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source port #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16" name="Text Box 7"/>
            <p:cNvSpPr txBox="1">
              <a:spLocks noChangeArrowheads="1"/>
            </p:cNvSpPr>
            <p:nvPr/>
          </p:nvSpPr>
          <p:spPr bwMode="auto">
            <a:xfrm>
              <a:off x="4199" y="971"/>
              <a:ext cx="10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dest port #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85017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8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9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0" name="Text Box 11"/>
            <p:cNvSpPr txBox="1">
              <a:spLocks noChangeArrowheads="1"/>
            </p:cNvSpPr>
            <p:nvPr/>
          </p:nvSpPr>
          <p:spPr bwMode="auto">
            <a:xfrm>
              <a:off x="3758" y="659"/>
              <a:ext cx="5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32 bits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21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2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Text Box 14"/>
            <p:cNvSpPr txBox="1">
              <a:spLocks noChangeArrowheads="1"/>
            </p:cNvSpPr>
            <p:nvPr/>
          </p:nvSpPr>
          <p:spPr bwMode="auto">
            <a:xfrm>
              <a:off x="3476" y="2845"/>
              <a:ext cx="133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application</a:t>
              </a:r>
            </a:p>
            <a:p>
              <a:r>
                <a:rPr lang="en-US" sz="2000"/>
                <a:t>data </a:t>
              </a:r>
            </a:p>
            <a:p>
              <a:r>
                <a:rPr lang="en-US" sz="2000"/>
                <a:t>(variable length)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24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sequence number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25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6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acknowledgement number</a:t>
              </a:r>
              <a:endParaRPr lang="en-US" sz="2000">
                <a:latin typeface="Times New Roman" pitchFamily="-111" charset="0"/>
              </a:endParaRPr>
            </a:p>
          </p:txBody>
        </p:sp>
        <p:sp>
          <p:nvSpPr>
            <p:cNvPr id="85027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8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9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0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1" name="Text Box 22"/>
            <p:cNvSpPr txBox="1">
              <a:spLocks noChangeArrowheads="1"/>
            </p:cNvSpPr>
            <p:nvPr/>
          </p:nvSpPr>
          <p:spPr bwMode="auto">
            <a:xfrm>
              <a:off x="4126" y="1712"/>
              <a:ext cx="1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Receive window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85032" name="Text Box 23"/>
            <p:cNvSpPr txBox="1">
              <a:spLocks noChangeArrowheads="1"/>
            </p:cNvSpPr>
            <p:nvPr/>
          </p:nvSpPr>
          <p:spPr bwMode="auto">
            <a:xfrm>
              <a:off x="4177" y="1961"/>
              <a:ext cx="11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Urg data pnter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85033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checksum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85034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35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6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7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8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9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0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1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42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43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44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45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46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head</a:t>
              </a:r>
            </a:p>
            <a:p>
              <a:r>
                <a:rPr lang="en-US" sz="1400"/>
                <a:t>len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85047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not</a:t>
              </a:r>
            </a:p>
            <a:p>
              <a:r>
                <a:rPr lang="en-US" sz="1400"/>
                <a:t>used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85048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9" name="Text Box 40"/>
            <p:cNvSpPr txBox="1">
              <a:spLocks noChangeArrowheads="1"/>
            </p:cNvSpPr>
            <p:nvPr/>
          </p:nvSpPr>
          <p:spPr bwMode="auto">
            <a:xfrm>
              <a:off x="3100" y="2266"/>
              <a:ext cx="19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Options (variable length)</a:t>
              </a:r>
              <a:endParaRPr lang="en-US" sz="2400">
                <a:latin typeface="Times New Roman" pitchFamily="-111" charset="0"/>
              </a:endParaRPr>
            </a:p>
          </p:txBody>
        </p:sp>
      </p:grpSp>
      <p:sp>
        <p:nvSpPr>
          <p:cNvPr id="501801" name="Text Box 41"/>
          <p:cNvSpPr txBox="1">
            <a:spLocks noChangeArrowheads="1"/>
          </p:cNvSpPr>
          <p:nvPr/>
        </p:nvSpPr>
        <p:spPr bwMode="auto">
          <a:xfrm>
            <a:off x="177800" y="1431925"/>
            <a:ext cx="2287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URG: urgent data </a:t>
            </a:r>
          </a:p>
          <a:p>
            <a:pPr algn="r"/>
            <a:r>
              <a:rPr lang="en-US" sz="1800"/>
              <a:t>(generally not used)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501802" name="Text Box 42"/>
          <p:cNvSpPr txBox="1">
            <a:spLocks noChangeArrowheads="1"/>
          </p:cNvSpPr>
          <p:nvPr/>
        </p:nvSpPr>
        <p:spPr bwMode="auto">
          <a:xfrm>
            <a:off x="955675" y="2155825"/>
            <a:ext cx="1471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ACK: ACK #</a:t>
            </a:r>
          </a:p>
          <a:p>
            <a:pPr algn="r"/>
            <a:r>
              <a:rPr lang="en-US" sz="1800"/>
              <a:t>valid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501803" name="Text Box 43"/>
          <p:cNvSpPr txBox="1">
            <a:spLocks noChangeArrowheads="1"/>
          </p:cNvSpPr>
          <p:nvPr/>
        </p:nvSpPr>
        <p:spPr bwMode="auto">
          <a:xfrm>
            <a:off x="149225" y="2832100"/>
            <a:ext cx="2287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PSH: push data now</a:t>
            </a:r>
          </a:p>
          <a:p>
            <a:pPr algn="r"/>
            <a:r>
              <a:rPr lang="en-US" sz="1800"/>
              <a:t>(generally not used)</a:t>
            </a:r>
          </a:p>
        </p:txBody>
      </p:sp>
      <p:sp>
        <p:nvSpPr>
          <p:cNvPr id="501804" name="Text Box 44"/>
          <p:cNvSpPr txBox="1">
            <a:spLocks noChangeArrowheads="1"/>
          </p:cNvSpPr>
          <p:nvPr/>
        </p:nvSpPr>
        <p:spPr bwMode="auto">
          <a:xfrm>
            <a:off x="484188" y="3632200"/>
            <a:ext cx="1981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RST, SYN, FIN:</a:t>
            </a:r>
          </a:p>
          <a:p>
            <a:pPr algn="r"/>
            <a:r>
              <a:rPr lang="en-US" sz="1800"/>
              <a:t>connection estab</a:t>
            </a:r>
          </a:p>
          <a:p>
            <a:pPr algn="r"/>
            <a:r>
              <a:rPr lang="en-US" sz="1800"/>
              <a:t>(setup, teardown</a:t>
            </a:r>
          </a:p>
          <a:p>
            <a:pPr algn="r"/>
            <a:r>
              <a:rPr lang="en-US" sz="1800"/>
              <a:t>commands)</a:t>
            </a:r>
          </a:p>
        </p:txBody>
      </p:sp>
      <p:sp>
        <p:nvSpPr>
          <p:cNvPr id="501805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96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6" name="Line 46"/>
          <p:cNvSpPr>
            <a:spLocks noChangeShapeType="1"/>
          </p:cNvSpPr>
          <p:nvPr/>
        </p:nvSpPr>
        <p:spPr bwMode="auto">
          <a:xfrm>
            <a:off x="2343150" y="2476500"/>
            <a:ext cx="1647825" cy="352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7" name="Line 47"/>
          <p:cNvSpPr>
            <a:spLocks noChangeShapeType="1"/>
          </p:cNvSpPr>
          <p:nvPr/>
        </p:nvSpPr>
        <p:spPr bwMode="auto">
          <a:xfrm flipV="1">
            <a:off x="2352675" y="2828925"/>
            <a:ext cx="1838325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8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>
              <a:gd name="T0" fmla="*/ 0 w 1458"/>
              <a:gd name="T1" fmla="*/ 444 h 444"/>
              <a:gd name="T2" fmla="*/ 1248 w 1458"/>
              <a:gd name="T3" fmla="*/ 0 h 444"/>
              <a:gd name="T4" fmla="*/ 1458 w 1458"/>
              <a:gd name="T5" fmla="*/ 6 h 444"/>
              <a:gd name="T6" fmla="*/ 0 60000 65536"/>
              <a:gd name="T7" fmla="*/ 0 60000 65536"/>
              <a:gd name="T8" fmla="*/ 0 60000 65536"/>
              <a:gd name="T9" fmla="*/ 0 w 1458"/>
              <a:gd name="T10" fmla="*/ 0 h 444"/>
              <a:gd name="T11" fmla="*/ 1458 w 1458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Text Box 49"/>
          <p:cNvSpPr txBox="1">
            <a:spLocks noChangeArrowheads="1"/>
          </p:cNvSpPr>
          <p:nvPr/>
        </p:nvSpPr>
        <p:spPr bwMode="auto">
          <a:xfrm>
            <a:off x="7439025" y="3013075"/>
            <a:ext cx="13509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# bytes </a:t>
            </a:r>
          </a:p>
          <a:p>
            <a:pPr algn="l"/>
            <a:r>
              <a:rPr lang="en-US" sz="1800"/>
              <a:t>rcvr willing</a:t>
            </a:r>
          </a:p>
          <a:p>
            <a:pPr algn="l"/>
            <a:r>
              <a:rPr lang="en-US" sz="1800"/>
              <a:t>to accept</a:t>
            </a:r>
          </a:p>
        </p:txBody>
      </p:sp>
      <p:sp>
        <p:nvSpPr>
          <p:cNvPr id="85007" name="Text Box 50"/>
          <p:cNvSpPr txBox="1">
            <a:spLocks noChangeArrowheads="1"/>
          </p:cNvSpPr>
          <p:nvPr/>
        </p:nvSpPr>
        <p:spPr bwMode="auto">
          <a:xfrm>
            <a:off x="7132638" y="1527175"/>
            <a:ext cx="1820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counting</a:t>
            </a:r>
          </a:p>
          <a:p>
            <a:pPr algn="l"/>
            <a:r>
              <a:rPr lang="en-US" sz="1800"/>
              <a:t>by bytes </a:t>
            </a:r>
          </a:p>
          <a:p>
            <a:pPr algn="l"/>
            <a:r>
              <a:rPr lang="en-US" sz="1800"/>
              <a:t>of data</a:t>
            </a:r>
          </a:p>
          <a:p>
            <a:pPr algn="l"/>
            <a:r>
              <a:rPr lang="en-US" sz="1800"/>
              <a:t>(not segments!)</a:t>
            </a:r>
          </a:p>
        </p:txBody>
      </p:sp>
      <p:sp>
        <p:nvSpPr>
          <p:cNvPr id="501811" name="Text Box 51"/>
          <p:cNvSpPr txBox="1">
            <a:spLocks noChangeArrowheads="1"/>
          </p:cNvSpPr>
          <p:nvPr/>
        </p:nvSpPr>
        <p:spPr bwMode="auto">
          <a:xfrm>
            <a:off x="1003300" y="4965700"/>
            <a:ext cx="13541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Internet</a:t>
            </a:r>
          </a:p>
          <a:p>
            <a:pPr algn="r"/>
            <a:r>
              <a:rPr lang="en-US" sz="1800"/>
              <a:t>checksum</a:t>
            </a:r>
          </a:p>
          <a:p>
            <a:pPr algn="r"/>
            <a:r>
              <a:rPr lang="en-US" sz="1800"/>
              <a:t>(as in UDP)</a:t>
            </a:r>
          </a:p>
        </p:txBody>
      </p:sp>
      <p:sp>
        <p:nvSpPr>
          <p:cNvPr id="501812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1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2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0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0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0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0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0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0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0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0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0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1" grpId="0"/>
      <p:bldP spid="501802" grpId="0"/>
      <p:bldP spid="501803" grpId="0"/>
      <p:bldP spid="501804" grpId="0"/>
      <p:bldP spid="501805" grpId="0" animBg="1"/>
      <p:bldP spid="501806" grpId="0" animBg="1"/>
      <p:bldP spid="501807" grpId="0" animBg="1"/>
      <p:bldP spid="501808" grpId="0" animBg="1"/>
      <p:bldP spid="501811" grpId="0"/>
      <p:bldP spid="5018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6DEBE894-38E2-42DA-B2C7-FB81B49C5F6F}" type="slidenum">
              <a:rPr lang="en-US"/>
              <a:pPr/>
              <a:t>18</a:t>
            </a:fld>
            <a:endParaRPr lang="en-US"/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Reliability in TCP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Components of reliability</a:t>
            </a:r>
          </a:p>
          <a:p>
            <a:pPr lvl="1"/>
            <a:r>
              <a:rPr lang="en-US" smtClean="0"/>
              <a:t>1. Sequence numbers</a:t>
            </a:r>
          </a:p>
          <a:p>
            <a:pPr lvl="1"/>
            <a:r>
              <a:rPr lang="en-US" smtClean="0"/>
              <a:t>2. Retransmissions</a:t>
            </a:r>
          </a:p>
          <a:p>
            <a:pPr lvl="1"/>
            <a:r>
              <a:rPr lang="en-US" smtClean="0"/>
              <a:t>3. Timeout Mechanism(s): function of the round trip time (RTT) between the two hosts (is it static?)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72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0157470B-B206-4511-9D9D-5564023595A6}" type="slidenum">
              <a:rPr lang="en-US"/>
              <a:pPr/>
              <a:t>19</a:t>
            </a:fld>
            <a:endParaRPr lang="en-US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Round Trip Time and Timeout</a:t>
            </a:r>
            <a:endParaRPr lang="en-US" smtClean="0"/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-47625" y="1435100"/>
            <a:ext cx="91932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-111" charset="0"/>
              </a:rPr>
              <a:t>EstimatedRTT(k) = (1- </a:t>
            </a:r>
            <a:r>
              <a:rPr lang="en-US" sz="2000" b="1">
                <a:latin typeface="Courier New" pitchFamily="-111" charset="0"/>
                <a:sym typeface="Symbol" pitchFamily="-111" charset="2"/>
              </a:rPr>
              <a:t></a:t>
            </a:r>
            <a:r>
              <a:rPr lang="en-US" sz="2000" b="1">
                <a:latin typeface="Courier New" pitchFamily="-111" charset="0"/>
              </a:rPr>
              <a:t>)*EstimatedRTT(k-1) + </a:t>
            </a:r>
            <a:r>
              <a:rPr lang="en-US" sz="2000" b="1">
                <a:latin typeface="Courier New" pitchFamily="-111" charset="0"/>
                <a:sym typeface="Symbol" pitchFamily="-111" charset="2"/>
              </a:rPr>
              <a:t></a:t>
            </a:r>
            <a:r>
              <a:rPr lang="en-US" sz="2000" b="1">
                <a:latin typeface="Courier New" pitchFamily="-111" charset="0"/>
              </a:rPr>
              <a:t>*SampleRTT(k)</a:t>
            </a:r>
          </a:p>
          <a:p>
            <a:r>
              <a:rPr lang="en-US" sz="1700" b="1">
                <a:latin typeface="Courier New" pitchFamily="-111" charset="0"/>
              </a:rPr>
              <a:t>=(1- </a:t>
            </a:r>
            <a:r>
              <a:rPr lang="en-US" sz="1700" b="1">
                <a:sym typeface="Symbol" pitchFamily="-111" charset="2"/>
              </a:rPr>
              <a:t></a:t>
            </a:r>
            <a:r>
              <a:rPr lang="en-US" sz="1700" b="1">
                <a:latin typeface="Courier New" pitchFamily="-111" charset="0"/>
              </a:rPr>
              <a:t>)*(</a:t>
            </a:r>
            <a:r>
              <a:rPr lang="en-US" sz="1700" b="1"/>
              <a:t>(1- </a:t>
            </a:r>
            <a:r>
              <a:rPr lang="en-US" sz="1700" b="1">
                <a:sym typeface="Symbol" pitchFamily="-111" charset="2"/>
              </a:rPr>
              <a:t></a:t>
            </a:r>
            <a:r>
              <a:rPr lang="en-US" sz="1700" b="1"/>
              <a:t>)</a:t>
            </a:r>
            <a:r>
              <a:rPr lang="en-US" sz="1700" b="1">
                <a:latin typeface="Courier New" pitchFamily="-111" charset="0"/>
              </a:rPr>
              <a:t>*EstimatedRTT(k-2)+ </a:t>
            </a:r>
            <a:r>
              <a:rPr lang="en-US" sz="1700" b="1">
                <a:sym typeface="Symbol" pitchFamily="-111" charset="2"/>
              </a:rPr>
              <a:t></a:t>
            </a:r>
            <a:r>
              <a:rPr lang="en-US" sz="1700" b="1">
                <a:latin typeface="Courier New" pitchFamily="-111" charset="0"/>
              </a:rPr>
              <a:t>*SampleRTT(k-1))+ </a:t>
            </a:r>
            <a:r>
              <a:rPr lang="en-US" sz="1700" b="1">
                <a:sym typeface="Symbol" pitchFamily="-111" charset="2"/>
              </a:rPr>
              <a:t></a:t>
            </a:r>
            <a:r>
              <a:rPr lang="en-US" sz="1700"/>
              <a:t> </a:t>
            </a:r>
            <a:r>
              <a:rPr lang="en-US" sz="1700" b="1">
                <a:latin typeface="Courier New" pitchFamily="-111" charset="0"/>
              </a:rPr>
              <a:t>*SampleRTT(k)</a:t>
            </a:r>
          </a:p>
          <a:p>
            <a:r>
              <a:rPr lang="en-US" sz="1700" b="1">
                <a:latin typeface="Courier New" pitchFamily="-111" charset="0"/>
              </a:rPr>
              <a:t>=(1- </a:t>
            </a:r>
            <a:r>
              <a:rPr lang="en-US" b="1">
                <a:sym typeface="Symbol" pitchFamily="-111" charset="2"/>
              </a:rPr>
              <a:t></a:t>
            </a:r>
            <a:r>
              <a:rPr lang="en-US" sz="1700" b="1">
                <a:latin typeface="Courier New" pitchFamily="-111" charset="0"/>
              </a:rPr>
              <a:t>)</a:t>
            </a:r>
            <a:r>
              <a:rPr lang="en-US" sz="1700" b="1" baseline="30000">
                <a:latin typeface="Courier New" pitchFamily="-111" charset="0"/>
              </a:rPr>
              <a:t>k </a:t>
            </a:r>
            <a:r>
              <a:rPr lang="en-US" sz="1700" b="1">
                <a:latin typeface="Courier New" pitchFamily="-111" charset="0"/>
              </a:rPr>
              <a:t>*SampleRTT(0)+ </a:t>
            </a:r>
            <a:r>
              <a:rPr lang="en-US" b="1">
                <a:sym typeface="Symbol" pitchFamily="-111" charset="2"/>
              </a:rPr>
              <a:t></a:t>
            </a:r>
            <a:r>
              <a:rPr lang="en-US" sz="1700" b="1">
                <a:latin typeface="Courier New" pitchFamily="-111" charset="0"/>
              </a:rPr>
              <a:t>(1- </a:t>
            </a:r>
            <a:r>
              <a:rPr lang="en-US" b="1">
                <a:sym typeface="Symbol" pitchFamily="-111" charset="2"/>
              </a:rPr>
              <a:t></a:t>
            </a:r>
            <a:r>
              <a:rPr lang="en-US" sz="1700" b="1">
                <a:latin typeface="Courier New" pitchFamily="-111" charset="0"/>
              </a:rPr>
              <a:t>)</a:t>
            </a:r>
            <a:r>
              <a:rPr lang="en-US" sz="1700" b="1" baseline="30000">
                <a:latin typeface="Courier New" pitchFamily="-111" charset="0"/>
              </a:rPr>
              <a:t>k-1</a:t>
            </a:r>
            <a:r>
              <a:rPr lang="en-US" sz="1700" b="1">
                <a:latin typeface="Courier New" pitchFamily="-111" charset="0"/>
              </a:rPr>
              <a:t> *SampleRTT)(1)+…+ </a:t>
            </a:r>
            <a:r>
              <a:rPr lang="en-US" b="1">
                <a:sym typeface="Symbol" pitchFamily="-111" charset="2"/>
              </a:rPr>
              <a:t></a:t>
            </a:r>
            <a:r>
              <a:rPr lang="en-US"/>
              <a:t> </a:t>
            </a:r>
            <a:r>
              <a:rPr lang="en-US" sz="1700" b="1">
                <a:latin typeface="Courier New" pitchFamily="-111" charset="0"/>
              </a:rPr>
              <a:t>*SampleRTT(k)</a:t>
            </a:r>
          </a:p>
        </p:txBody>
      </p:sp>
      <p:sp>
        <p:nvSpPr>
          <p:cNvPr id="97286" name="Rectangle 4"/>
          <p:cNvSpPr>
            <a:spLocks noChangeArrowheads="1"/>
          </p:cNvSpPr>
          <p:nvPr/>
        </p:nvSpPr>
        <p:spPr bwMode="auto">
          <a:xfrm>
            <a:off x="1143000" y="2527300"/>
            <a:ext cx="7067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Exponential weighted moving average (EWMA)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influence of past sample decreases exponentially fast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typical value: </a:t>
            </a:r>
            <a:r>
              <a:rPr lang="en-US" sz="2000" b="1">
                <a:latin typeface="Courier New" pitchFamily="-111" charset="0"/>
                <a:sym typeface="Symbol" pitchFamily="-111" charset="2"/>
              </a:rPr>
              <a:t> =</a:t>
            </a:r>
            <a:r>
              <a:rPr lang="en-US" sz="2000"/>
              <a:t> 0.125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A805824-9EFD-4007-A1C6-FE7E100C077B}" type="slidenum">
              <a:rPr lang="en-US"/>
              <a:pPr/>
              <a:t>2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8566150" cy="1143000"/>
          </a:xfrm>
        </p:spPr>
        <p:txBody>
          <a:bodyPr/>
          <a:lstStyle/>
          <a:p>
            <a:r>
              <a:rPr lang="en-US"/>
              <a:t>Internet transport-layer protocols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3971925" cy="5114925"/>
          </a:xfrm>
        </p:spPr>
        <p:txBody>
          <a:bodyPr/>
          <a:lstStyle/>
          <a:p>
            <a:r>
              <a:rPr lang="en-US" sz="2400"/>
              <a:t>reliable, in-order delivery to app: TCP</a:t>
            </a:r>
          </a:p>
          <a:p>
            <a:pPr lvl="1"/>
            <a:r>
              <a:rPr lang="en-US" sz="2000"/>
              <a:t>congestion control </a:t>
            </a:r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connection setup</a:t>
            </a:r>
            <a:endParaRPr lang="en-US"/>
          </a:p>
          <a:p>
            <a:r>
              <a:rPr lang="en-US" sz="2400"/>
              <a:t>unreliable, unordered delivery to app: UDP</a:t>
            </a:r>
          </a:p>
          <a:p>
            <a:pPr lvl="1"/>
            <a:r>
              <a:rPr lang="en-US" sz="2000"/>
              <a:t>no-frills extension of “best-effort” IP</a:t>
            </a:r>
          </a:p>
          <a:p>
            <a:r>
              <a:rPr lang="en-US" sz="2400"/>
              <a:t>services not available: </a:t>
            </a:r>
          </a:p>
          <a:p>
            <a:pPr lvl="1"/>
            <a:r>
              <a:rPr lang="en-US" sz="2000"/>
              <a:t>delay guarantees</a:t>
            </a:r>
          </a:p>
          <a:p>
            <a:pPr lvl="1"/>
            <a:r>
              <a:rPr lang="en-US" sz="2000"/>
              <a:t>bandwidth guarantees</a:t>
            </a:r>
          </a:p>
        </p:txBody>
      </p:sp>
      <p:sp>
        <p:nvSpPr>
          <p:cNvPr id="69907" name="Freeform 275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08" name="Freeform 276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09" name="Freeform 277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78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69911" name="Rectangle 27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12" name="AutoShape 28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81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69914" name="Line 282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5" name="Line 283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6" name="Line 284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7" name="Line 285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8" name="Line 286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9" name="Line 287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0" name="Line 288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1" name="Line 289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2" name="Line 290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3" name="Line 291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4" name="Line 292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5" name="Line 293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6" name="Line 294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7" name="Line 295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8" name="Line 296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297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9930" name="Line 29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1" name="Line 29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2" name="Line 30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3" name="Line 30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302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9935" name="Line 303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6" name="Line 304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7" name="Line 305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8" name="Line 30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307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9940" name="Line 30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41" name="Line 30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42" name="Line 31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43" name="Line 31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9944" name="Oval 312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5" name="Line 313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6" name="Line 314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7" name="Rectangle 315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9948" name="Oval 316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317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69950" name="Line 3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1" name="Line 3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2" name="Line 3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21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69954" name="Line 3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5" name="Line 3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6" name="Line 3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57" name="Oval 325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58" name="Line 326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59" name="Line 327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60" name="Rectangle 328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9961" name="Oval 329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330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69963" name="Line 3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4" name="Line 3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5" name="Line 3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34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69967" name="Line 3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8" name="Line 3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9" name="Line 3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70" name="Oval 338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71" name="Line 339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72" name="Line 340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73" name="Rectangle 341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9974" name="Oval 342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343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69976" name="Line 3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7" name="Line 3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8" name="Line 3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47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69980" name="Line 3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81" name="Line 3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82" name="Line 3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83" name="Oval 351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84" name="Line 352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85" name="Line 353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86" name="Rectangle 354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9987" name="Oval 355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356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69989" name="Line 3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90" name="Line 3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91" name="Line 3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360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69993" name="Line 36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94" name="Line 36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95" name="Line 36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96" name="Oval 364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97" name="Line 365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98" name="Line 366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99" name="Rectangle 367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0000" name="Oval 368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369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70002" name="Line 3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03" name="Line 3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04" name="Line 3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373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70006" name="Line 37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07" name="Line 37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08" name="Line 37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09" name="Oval 377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10" name="Line 378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11" name="Line 379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12" name="Rectangle 380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0013" name="Oval 381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382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70015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16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17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386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70019" name="Line 38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20" name="Line 38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21" name="Line 38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22" name="Oval 390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23" name="Line 391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24" name="Line 392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25" name="Rectangle 393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0026" name="Oval 394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395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70028" name="Line 3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29" name="Line 3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30" name="Line 3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399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70032" name="Line 40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33" name="Line 40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34" name="Line 40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35" name="Oval 403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36" name="Line 404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37" name="Line 405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38" name="Rectangle 406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0039" name="Oval 407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408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70041" name="Line 4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2" name="Line 4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3" name="Line 4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412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70045" name="Line 4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6" name="Line 4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7" name="Line 4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48" name="Oval 416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9" name="Line 417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50" name="Line 418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51" name="Rectangle 419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0052" name="Oval 420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421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70054" name="Line 4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55" name="Line 4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56" name="Line 4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425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70058" name="Line 42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59" name="Line 42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60" name="Line 42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61" name="Line 429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2" name="Line 430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3" name="Line 431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4" name="Line 432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5" name="Line 433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6" name="Line 434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7" name="Line 435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8" name="Freeform 436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9" name="Line 437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70" name="Line 438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71" name="Line 439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440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70073" name="Oval 44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74" name="Line 44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75" name="Line 44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76" name="Rectangle 44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077" name="Oval 44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44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70079" name="Line 4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80" name="Line 4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81" name="Line 44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45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70083" name="Line 4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84" name="Line 4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85" name="Line 4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454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70087" name="Oval 4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88" name="Line 4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89" name="Line 4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90" name="Rectangle 4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091" name="Oval 4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4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0093" name="Line 4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94" name="Line 4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95" name="Line 4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4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0097" name="Line 4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98" name="Line 4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99" name="Line 4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Group 468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70101" name="Oval 46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02" name="Line 47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03" name="Line 47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04" name="Rectangle 47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105" name="Oval 47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9929" name="Group 47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0107" name="Line 4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08" name="Line 4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09" name="Line 4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934" name="Group 47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0111" name="Line 4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12" name="Line 4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13" name="Line 4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0114" name="Line 482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5" name="Line 483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6" name="Line 484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7" name="Line 485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8" name="Line 486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9" name="Line 487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0" name="Line 488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1" name="Line 489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2" name="Line 490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3" name="Line 491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4" name="Line 492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5" name="Line 493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9939" name="Group 494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69949" name="Group 495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70128" name="Picture 496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70129" name="Line 497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30" name="Line 498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0131" name="Picture 499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69953" name="Group 500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70133" name="Object 5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93549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70134" name="Object 5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93550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69962" name="Group 503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70136" name="Object 50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93547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70137" name="Object 50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93548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70138" name="Object 50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93538" name="Clip" r:id="rId10" imgW="1305000" imgH="1085760" progId="">
                <p:embed/>
              </p:oleObj>
            </a:graphicData>
          </a:graphic>
        </p:graphicFrame>
        <p:grpSp>
          <p:nvGrpSpPr>
            <p:cNvPr id="69966" name="Group 507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70140" name="AutoShape 50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1" name="Rectangle 50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2" name="Rectangle 51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3" name="AutoShape 51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4" name="Line 51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5" name="Line 51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6" name="Rectangle 51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7" name="Rectangle 51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70148" name="Object 516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93539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70149" name="Object 517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93540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70150" name="Object 518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93541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70151" name="Object 519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93542" name="Clip" r:id="rId14" imgW="1305000" imgH="1085760" progId="">
                <p:embed/>
              </p:oleObj>
            </a:graphicData>
          </a:graphic>
        </p:graphicFrame>
        <p:grpSp>
          <p:nvGrpSpPr>
            <p:cNvPr id="69975" name="Group 520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70153" name="Object 52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93545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70154" name="Object 52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93546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69979" name="Group 523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70156" name="Object 5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93543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70157" name="Object 5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93544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69988" name="Group 526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70159" name="AutoShape 52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0" name="Rectangle 52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1" name="Rectangle 52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2" name="AutoShape 53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3" name="Line 53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4" name="Line 53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5" name="Rectangle 53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6" name="Rectangle 53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0167" name="Line 535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68" name="Line 536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69" name="Line 537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0" name="Line 538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1" name="Line 539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2" name="Line 540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3" name="Line 541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4" name="Line 542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5" name="Line 543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6" name="Line 544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7" name="Line 545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9992" name="Group 546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70179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80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81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82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183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001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70185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86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87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005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70189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90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91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014" name="Group 560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70193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94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95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96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197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018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70199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00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01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027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70203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04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05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031" name="Group 574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70207" name="Picture 575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70208" name="Freeform 57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09" name="Freeform 57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0" name="Freeform 57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1" name="Freeform 57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2" name="Freeform 58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3" name="Freeform 58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4" name="Freeform 58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5" name="Freeform 58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6" name="Freeform 58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7" name="Freeform 58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8" name="Freeform 58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9" name="Freeform 58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0" name="Freeform 58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1" name="Freeform 58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2" name="Freeform 59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3" name="Freeform 59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4" name="Freeform 592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040" name="Group 593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70226" name="Picture 594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70227" name="Freeform 59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8" name="Freeform 59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9" name="Freeform 59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0" name="Freeform 59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1" name="Freeform 59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2" name="Freeform 60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3" name="Freeform 60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4" name="Freeform 60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5" name="Freeform 60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6" name="Freeform 60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7" name="Freeform 60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8" name="Freeform 60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9" name="Freeform 60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0" name="Freeform 60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1" name="Freeform 60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2" name="Freeform 61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3" name="Freeform 61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044" name="Group 613"/>
          <p:cNvGrpSpPr>
            <a:grpSpLocks/>
          </p:cNvGrpSpPr>
          <p:nvPr/>
        </p:nvGrpSpPr>
        <p:grpSpPr bwMode="auto">
          <a:xfrm>
            <a:off x="5214938" y="1423988"/>
            <a:ext cx="814387" cy="854075"/>
            <a:chOff x="4180" y="744"/>
            <a:chExt cx="513" cy="538"/>
          </a:xfrm>
        </p:grpSpPr>
        <p:sp>
          <p:nvSpPr>
            <p:cNvPr id="70246" name="Rectangle 614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47" name="Rectangle 615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48" name="Rectangle 616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49" name="Text Box 617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/>
                <a:t>application</a:t>
              </a:r>
            </a:p>
            <a:p>
              <a:r>
                <a:rPr lang="en-US" sz="1000">
                  <a:solidFill>
                    <a:schemeClr val="bg1"/>
                  </a:solidFill>
                </a:rPr>
                <a:t>transport</a:t>
              </a:r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50" name="Line 618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1" name="Line 619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2" name="Line 620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53" name="Group 245"/>
          <p:cNvGrpSpPr>
            <a:grpSpLocks/>
          </p:cNvGrpSpPr>
          <p:nvPr/>
        </p:nvGrpSpPr>
        <p:grpSpPr bwMode="auto">
          <a:xfrm>
            <a:off x="5961063" y="1987550"/>
            <a:ext cx="814387" cy="701675"/>
            <a:chOff x="2923" y="3345"/>
            <a:chExt cx="513" cy="442"/>
          </a:xfrm>
        </p:grpSpPr>
        <p:sp>
          <p:nvSpPr>
            <p:cNvPr id="69878" name="Rectangle 24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79" name="Rectangle 24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80" name="Text Box 24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881" name="Line 24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82" name="Line 25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57" name="Group 637"/>
          <p:cNvGrpSpPr>
            <a:grpSpLocks/>
          </p:cNvGrpSpPr>
          <p:nvPr/>
        </p:nvGrpSpPr>
        <p:grpSpPr bwMode="auto">
          <a:xfrm>
            <a:off x="7132638" y="4359275"/>
            <a:ext cx="814387" cy="701675"/>
            <a:chOff x="2923" y="3345"/>
            <a:chExt cx="513" cy="442"/>
          </a:xfrm>
        </p:grpSpPr>
        <p:sp>
          <p:nvSpPr>
            <p:cNvPr id="70270" name="Rectangle 63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1" name="Rectangle 63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2" name="Text Box 64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73" name="Line 64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4" name="Line 64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72" name="Group 643"/>
          <p:cNvGrpSpPr>
            <a:grpSpLocks/>
          </p:cNvGrpSpPr>
          <p:nvPr/>
        </p:nvGrpSpPr>
        <p:grpSpPr bwMode="auto">
          <a:xfrm>
            <a:off x="6400800" y="4011613"/>
            <a:ext cx="814388" cy="701675"/>
            <a:chOff x="2923" y="3345"/>
            <a:chExt cx="513" cy="442"/>
          </a:xfrm>
        </p:grpSpPr>
        <p:sp>
          <p:nvSpPr>
            <p:cNvPr id="70276" name="Rectangle 64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7" name="Rectangle 64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8" name="Text Box 64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79" name="Line 64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0" name="Line 64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78" name="Group 649"/>
          <p:cNvGrpSpPr>
            <a:grpSpLocks/>
          </p:cNvGrpSpPr>
          <p:nvPr/>
        </p:nvGrpSpPr>
        <p:grpSpPr bwMode="auto">
          <a:xfrm>
            <a:off x="6942138" y="3538538"/>
            <a:ext cx="814387" cy="701675"/>
            <a:chOff x="2923" y="3345"/>
            <a:chExt cx="513" cy="442"/>
          </a:xfrm>
        </p:grpSpPr>
        <p:sp>
          <p:nvSpPr>
            <p:cNvPr id="70282" name="Rectangle 65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3" name="Rectangle 65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4" name="Text Box 65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85" name="Line 65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6" name="Line 65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82" name="Group 655"/>
          <p:cNvGrpSpPr>
            <a:grpSpLocks/>
          </p:cNvGrpSpPr>
          <p:nvPr/>
        </p:nvGrpSpPr>
        <p:grpSpPr bwMode="auto">
          <a:xfrm>
            <a:off x="6494463" y="3176588"/>
            <a:ext cx="814387" cy="701675"/>
            <a:chOff x="2923" y="3345"/>
            <a:chExt cx="513" cy="442"/>
          </a:xfrm>
        </p:grpSpPr>
        <p:sp>
          <p:nvSpPr>
            <p:cNvPr id="70288" name="Rectangle 65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9" name="Rectangle 65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0" name="Text Box 65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91" name="Line 65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2" name="Line 66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86" name="Group 661"/>
          <p:cNvGrpSpPr>
            <a:grpSpLocks/>
          </p:cNvGrpSpPr>
          <p:nvPr/>
        </p:nvGrpSpPr>
        <p:grpSpPr bwMode="auto">
          <a:xfrm>
            <a:off x="6775450" y="2228850"/>
            <a:ext cx="814388" cy="701675"/>
            <a:chOff x="2923" y="3345"/>
            <a:chExt cx="513" cy="442"/>
          </a:xfrm>
        </p:grpSpPr>
        <p:sp>
          <p:nvSpPr>
            <p:cNvPr id="70294" name="Rectangle 66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5" name="Rectangle 66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6" name="Text Box 66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97" name="Line 66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8" name="Line 66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92" name="Group 623"/>
          <p:cNvGrpSpPr>
            <a:grpSpLocks/>
          </p:cNvGrpSpPr>
          <p:nvPr/>
        </p:nvGrpSpPr>
        <p:grpSpPr bwMode="auto">
          <a:xfrm>
            <a:off x="7972425" y="4392613"/>
            <a:ext cx="814388" cy="854075"/>
            <a:chOff x="4180" y="744"/>
            <a:chExt cx="513" cy="538"/>
          </a:xfrm>
        </p:grpSpPr>
        <p:sp>
          <p:nvSpPr>
            <p:cNvPr id="70256" name="Rectangle 624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7" name="Rectangle 625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8" name="Rectangle 626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9" name="Text Box 627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/>
                <a:t>application</a:t>
              </a:r>
            </a:p>
            <a:p>
              <a:r>
                <a:rPr lang="en-US" sz="1000">
                  <a:solidFill>
                    <a:schemeClr val="bg1"/>
                  </a:solidFill>
                </a:rPr>
                <a:t>transport</a:t>
              </a:r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60" name="Line 628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61" name="Line 629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62" name="Line 630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96" name="Group 632"/>
          <p:cNvGrpSpPr>
            <a:grpSpLocks/>
          </p:cNvGrpSpPr>
          <p:nvPr/>
        </p:nvGrpSpPr>
        <p:grpSpPr bwMode="auto">
          <a:xfrm rot="2937887">
            <a:off x="5241925" y="2987675"/>
            <a:ext cx="3781425" cy="434975"/>
            <a:chOff x="2937" y="3579"/>
            <a:chExt cx="2382" cy="274"/>
          </a:xfrm>
        </p:grpSpPr>
        <p:sp>
          <p:nvSpPr>
            <p:cNvPr id="70265" name="Rectangle 633"/>
            <p:cNvSpPr>
              <a:spLocks noChangeArrowheads="1"/>
            </p:cNvSpPr>
            <p:nvPr/>
          </p:nvSpPr>
          <p:spPr bwMode="auto">
            <a:xfrm>
              <a:off x="3168" y="3630"/>
              <a:ext cx="1920" cy="17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66" name="Text Box 634"/>
            <p:cNvSpPr txBox="1">
              <a:spLocks noChangeArrowheads="1"/>
            </p:cNvSpPr>
            <p:nvPr/>
          </p:nvSpPr>
          <p:spPr bwMode="auto">
            <a:xfrm>
              <a:off x="3343" y="3617"/>
              <a:ext cx="16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logical end-end transport</a:t>
              </a:r>
              <a:endParaRPr lang="en-US"/>
            </a:p>
          </p:txBody>
        </p:sp>
        <p:sp>
          <p:nvSpPr>
            <p:cNvPr id="70267" name="Freeform 635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68" name="Freeform 636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93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CFD677D6-92C9-4572-818B-9B078ABA3F03}" type="slidenum">
              <a:rPr lang="en-US"/>
              <a:pPr/>
              <a:t>20</a:t>
            </a:fld>
            <a:endParaRPr lang="en-US"/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Example RTT estimation:</a:t>
            </a:r>
          </a:p>
        </p:txBody>
      </p:sp>
      <p:pic>
        <p:nvPicPr>
          <p:cNvPr id="993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049338"/>
            <a:ext cx="7739062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34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7B197280-E3C9-4949-945C-1A3DDEA35953}" type="slidenum">
              <a:rPr lang="en-US"/>
              <a:pPr/>
              <a:t>21</a:t>
            </a:fld>
            <a:endParaRPr lang="en-US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Round Trip Time and Timeout</a:t>
            </a:r>
            <a:endParaRPr lang="en-US" smtClean="0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7639050" cy="14954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smtClean="0">
                <a:solidFill>
                  <a:srgbClr val="FF0000"/>
                </a:solidFill>
              </a:rPr>
              <a:t>Setting the timeout</a:t>
            </a:r>
            <a:endParaRPr lang="en-US" sz="2400" smtClean="0"/>
          </a:p>
          <a:p>
            <a:pPr>
              <a:spcBef>
                <a:spcPct val="50000"/>
              </a:spcBef>
            </a:pPr>
            <a:r>
              <a:rPr lang="en-US" sz="2000" b="1" smtClean="0">
                <a:latin typeface="Courier New" pitchFamily="-111" charset="0"/>
              </a:rPr>
              <a:t>EstimtedRTT</a:t>
            </a:r>
            <a:r>
              <a:rPr lang="en-US" sz="2000" smtClean="0"/>
              <a:t> plus “safety margin”</a:t>
            </a:r>
          </a:p>
          <a:p>
            <a:pPr lvl="1"/>
            <a:r>
              <a:rPr lang="en-US" sz="1800" smtClean="0"/>
              <a:t>large variation in </a:t>
            </a:r>
            <a:r>
              <a:rPr lang="en-US" sz="1800" b="1" smtClean="0">
                <a:latin typeface="Courier New" pitchFamily="-111" charset="0"/>
              </a:rPr>
              <a:t>EstimatedRTT -&gt;</a:t>
            </a:r>
            <a:r>
              <a:rPr lang="en-US" sz="1800" smtClean="0"/>
              <a:t> larger safety margin</a:t>
            </a:r>
          </a:p>
          <a:p>
            <a:pPr>
              <a:buFont typeface="ZapfDingbats" pitchFamily="82" charset="2"/>
              <a:buNone/>
            </a:pPr>
            <a:r>
              <a:rPr lang="en-US" sz="2000" smtClean="0"/>
              <a:t>1. estimate how much SampleRTT deviates from EstimatedRTT: 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584200" y="5283200"/>
            <a:ext cx="643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-111" charset="0"/>
              </a:rPr>
              <a:t>TimeoutInterval = EstimatedRTT + 4*DevRTT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914400" y="3429000"/>
            <a:ext cx="6975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Courier New" pitchFamily="-111" charset="0"/>
              </a:rPr>
              <a:t>DevRTT = (1-</a:t>
            </a:r>
            <a:r>
              <a:rPr lang="en-US" sz="2000" b="1">
                <a:latin typeface="Courier New" pitchFamily="-111" charset="0"/>
                <a:sym typeface="Symbol" pitchFamily="-111" charset="2"/>
              </a:rPr>
              <a:t></a:t>
            </a:r>
            <a:r>
              <a:rPr lang="en-US" sz="2000" b="1">
                <a:latin typeface="Courier New" pitchFamily="-111" charset="0"/>
              </a:rPr>
              <a:t>)*DevRTT +</a:t>
            </a:r>
          </a:p>
          <a:p>
            <a:pPr algn="l"/>
            <a:r>
              <a:rPr lang="en-US" sz="2000" b="1">
                <a:latin typeface="Courier New" pitchFamily="-111" charset="0"/>
              </a:rPr>
              <a:t>             </a:t>
            </a:r>
            <a:r>
              <a:rPr lang="en-US" sz="2000" b="1">
                <a:latin typeface="Courier New" pitchFamily="-111" charset="0"/>
                <a:sym typeface="Symbol" pitchFamily="-111" charset="2"/>
              </a:rPr>
              <a:t></a:t>
            </a:r>
            <a:r>
              <a:rPr lang="en-US" sz="2000" b="1">
                <a:latin typeface="Courier New" pitchFamily="-111" charset="0"/>
              </a:rPr>
              <a:t>*|SampleRTT-EstimatedRTT|</a:t>
            </a:r>
          </a:p>
          <a:p>
            <a:pPr algn="l"/>
            <a:endParaRPr lang="en-US" sz="2000" b="1">
              <a:latin typeface="Courier New" pitchFamily="-111" charset="0"/>
            </a:endParaRPr>
          </a:p>
          <a:p>
            <a:pPr algn="l"/>
            <a:r>
              <a:rPr lang="en-US" sz="2000" b="1">
                <a:latin typeface="Courier New" pitchFamily="-111" charset="0"/>
              </a:rPr>
              <a:t>(typically, </a:t>
            </a:r>
            <a:r>
              <a:rPr lang="en-US" sz="2000" b="1">
                <a:latin typeface="Courier New" pitchFamily="-111" charset="0"/>
                <a:sym typeface="Symbol" pitchFamily="-111" charset="2"/>
              </a:rPr>
              <a:t> = 0.25)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381000" y="4953000"/>
            <a:ext cx="2970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 </a:t>
            </a:r>
            <a:r>
              <a:rPr lang="en-US" sz="2000">
                <a:solidFill>
                  <a:srgbClr val="FF0000"/>
                </a:solidFill>
              </a:rPr>
              <a:t>2. set timeout interval:</a:t>
            </a:r>
            <a:endParaRPr lang="en-US" sz="2000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476250" y="5868988"/>
            <a:ext cx="67071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l"/>
            <a:r>
              <a:rPr lang="en-US"/>
              <a:t>3. For further re-transmissions (if the 1</a:t>
            </a:r>
            <a:r>
              <a:rPr lang="en-US" baseline="30000"/>
              <a:t>st</a:t>
            </a:r>
            <a:r>
              <a:rPr lang="en-US"/>
              <a:t> re-tx was not Ack’ed)</a:t>
            </a:r>
          </a:p>
          <a:p>
            <a:pPr lvl="1" algn="l"/>
            <a:r>
              <a:rPr lang="en-US"/>
              <a:t>	- RTO=q.RTO,  q=2 for exponential backoff</a:t>
            </a:r>
          </a:p>
          <a:p>
            <a:pPr lvl="1" algn="l"/>
            <a:r>
              <a:rPr lang="en-US"/>
              <a:t>	- similar to Ethernet CSMA/CD backoff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54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CCA3241-2473-46F6-83D7-CD40D2F91F37}" type="slidenum">
              <a:rPr lang="en-US"/>
              <a:pPr/>
              <a:t>22</a:t>
            </a:fld>
            <a:endParaRPr lang="en-US"/>
          </a:p>
        </p:txBody>
      </p:sp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reliable data transfer</a:t>
            </a:r>
          </a:p>
        </p:txBody>
      </p:sp>
      <p:sp>
        <p:nvSpPr>
          <p:cNvPr id="1054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TCP creates reliable service on top of IP’s unreliable service</a:t>
            </a:r>
          </a:p>
          <a:p>
            <a:r>
              <a:rPr lang="en-US" sz="2400" smtClean="0"/>
              <a:t>Pipelined segments</a:t>
            </a:r>
          </a:p>
          <a:p>
            <a:r>
              <a:rPr lang="en-US" sz="2400" smtClean="0"/>
              <a:t>Cumulative acks</a:t>
            </a:r>
          </a:p>
          <a:p>
            <a:r>
              <a:rPr lang="en-US" sz="2400" smtClean="0"/>
              <a:t>TCP uses single retransmission timer</a:t>
            </a:r>
          </a:p>
          <a:p>
            <a:endParaRPr lang="en-US" sz="2400" smtClean="0"/>
          </a:p>
        </p:txBody>
      </p:sp>
      <p:sp>
        <p:nvSpPr>
          <p:cNvPr id="10547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smtClean="0"/>
              <a:t>Retransmissions are triggered by:</a:t>
            </a:r>
          </a:p>
          <a:p>
            <a:pPr lvl="1"/>
            <a:r>
              <a:rPr lang="en-US" sz="2000" smtClean="0"/>
              <a:t>timeout events</a:t>
            </a:r>
          </a:p>
          <a:p>
            <a:pPr lvl="1"/>
            <a:r>
              <a:rPr lang="en-US" sz="2000" smtClean="0"/>
              <a:t>duplicate acks</a:t>
            </a:r>
          </a:p>
          <a:p>
            <a:r>
              <a:rPr lang="en-US" sz="2400" smtClean="0"/>
              <a:t>Initially consider simplified TCP sender:</a:t>
            </a:r>
          </a:p>
          <a:p>
            <a:pPr lvl="1"/>
            <a:r>
              <a:rPr lang="en-US" sz="2000" smtClean="0"/>
              <a:t> ignore duplicate acks</a:t>
            </a:r>
          </a:p>
          <a:p>
            <a:pPr lvl="1"/>
            <a:r>
              <a:rPr lang="en-US" sz="2000" smtClean="0"/>
              <a:t>ignore flow control,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75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DE9211A8-3D4F-44CF-B6DE-FB84A57FABC4}" type="slidenum">
              <a:rPr lang="en-US"/>
              <a:pPr/>
              <a:t>23</a:t>
            </a:fld>
            <a:endParaRPr lang="en-US"/>
          </a:p>
        </p:txBody>
      </p:sp>
      <p:sp>
        <p:nvSpPr>
          <p:cNvPr id="107528" name="Line 2"/>
          <p:cNvSpPr>
            <a:spLocks noChangeShapeType="1"/>
          </p:cNvSpPr>
          <p:nvPr/>
        </p:nvSpPr>
        <p:spPr bwMode="auto">
          <a:xfrm flipH="1">
            <a:off x="5810250" y="3143250"/>
            <a:ext cx="2476500" cy="110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Line 5"/>
          <p:cNvSpPr>
            <a:spLocks noChangeShapeType="1"/>
          </p:cNvSpPr>
          <p:nvPr/>
        </p:nvSpPr>
        <p:spPr bwMode="auto">
          <a:xfrm flipH="1">
            <a:off x="5781675" y="2733675"/>
            <a:ext cx="2543175" cy="138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0" name="Rectangle 6"/>
          <p:cNvSpPr>
            <a:spLocks noChangeArrowheads="1"/>
          </p:cNvSpPr>
          <p:nvPr/>
        </p:nvSpPr>
        <p:spPr bwMode="auto">
          <a:xfrm rot="728579">
            <a:off x="6075363" y="3814763"/>
            <a:ext cx="1817687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1" name="Rectangle 7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r>
              <a:rPr lang="en-US" sz="3600" smtClean="0"/>
              <a:t>TCP: retransmission scenarios</a:t>
            </a:r>
            <a:endParaRPr lang="en-US" smtClean="0"/>
          </a:p>
        </p:txBody>
      </p:sp>
      <p:sp>
        <p:nvSpPr>
          <p:cNvPr id="107532" name="Line 33"/>
          <p:cNvSpPr>
            <a:spLocks noChangeShapeType="1"/>
          </p:cNvSpPr>
          <p:nvPr/>
        </p:nvSpPr>
        <p:spPr bwMode="auto">
          <a:xfrm>
            <a:off x="5800725" y="20097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5387975" y="1341438"/>
          <a:ext cx="485775" cy="385762"/>
        </p:xfrm>
        <a:graphic>
          <a:graphicData uri="http://schemas.openxmlformats.org/presentationml/2006/ole">
            <p:oleObj spid="_x0000_s107522" name="Clip" r:id="rId4" imgW="1305000" imgH="1085760" progId="">
              <p:embed/>
            </p:oleObj>
          </a:graphicData>
        </a:graphic>
      </p:graphicFrame>
      <p:sp>
        <p:nvSpPr>
          <p:cNvPr id="107533" name="Text Box 35"/>
          <p:cNvSpPr txBox="1">
            <a:spLocks noChangeArrowheads="1"/>
          </p:cNvSpPr>
          <p:nvPr/>
        </p:nvSpPr>
        <p:spPr bwMode="auto">
          <a:xfrm>
            <a:off x="5797550" y="134143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Host A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07534" name="Text Box 36"/>
          <p:cNvSpPr txBox="1">
            <a:spLocks noChangeArrowheads="1"/>
          </p:cNvSpPr>
          <p:nvPr/>
        </p:nvSpPr>
        <p:spPr bwMode="auto">
          <a:xfrm rot="808459">
            <a:off x="5983288" y="2420938"/>
            <a:ext cx="206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Seq=100, 20 bytes data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07535" name="Text Box 37"/>
          <p:cNvSpPr txBox="1">
            <a:spLocks noChangeArrowheads="1"/>
          </p:cNvSpPr>
          <p:nvPr/>
        </p:nvSpPr>
        <p:spPr bwMode="auto">
          <a:xfrm rot="-1770084">
            <a:off x="6743700" y="3068638"/>
            <a:ext cx="950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ACK=100</a:t>
            </a:r>
            <a:endParaRPr lang="en-US" sz="1000">
              <a:latin typeface="Times New Roman" pitchFamily="-111" charset="0"/>
            </a:endParaRPr>
          </a:p>
        </p:txBody>
      </p:sp>
      <p:grpSp>
        <p:nvGrpSpPr>
          <p:cNvPr id="107536" name="Group 39"/>
          <p:cNvGrpSpPr>
            <a:grpSpLocks/>
          </p:cNvGrpSpPr>
          <p:nvPr/>
        </p:nvGrpSpPr>
        <p:grpSpPr bwMode="auto">
          <a:xfrm>
            <a:off x="5410200" y="5943600"/>
            <a:ext cx="658813" cy="366713"/>
            <a:chOff x="3304" y="3530"/>
            <a:chExt cx="415" cy="231"/>
          </a:xfrm>
        </p:grpSpPr>
        <p:sp>
          <p:nvSpPr>
            <p:cNvPr id="107585" name="Rectangle 40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6" name="Text Box 41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 sz="1000">
                <a:latin typeface="Times New Roman" pitchFamily="-111" charset="0"/>
              </a:endParaRPr>
            </a:p>
          </p:txBody>
        </p:sp>
      </p:grpSp>
      <p:sp>
        <p:nvSpPr>
          <p:cNvPr id="107537" name="Text Box 42"/>
          <p:cNvSpPr txBox="1">
            <a:spLocks noChangeArrowheads="1"/>
          </p:cNvSpPr>
          <p:nvPr/>
        </p:nvSpPr>
        <p:spPr bwMode="auto">
          <a:xfrm>
            <a:off x="6434138" y="5715000"/>
            <a:ext cx="218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premature timeout</a:t>
            </a:r>
            <a:endParaRPr lang="en-US" sz="1000">
              <a:latin typeface="Times New Roman" pitchFamily="-111" charset="0"/>
            </a:endParaRPr>
          </a:p>
        </p:txBody>
      </p:sp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8045450" y="1350963"/>
          <a:ext cx="485775" cy="385762"/>
        </p:xfrm>
        <a:graphic>
          <a:graphicData uri="http://schemas.openxmlformats.org/presentationml/2006/ole">
            <p:oleObj spid="_x0000_s107523" name="Clip" r:id="rId5" imgW="1305000" imgH="1085760" progId="">
              <p:embed/>
            </p:oleObj>
          </a:graphicData>
        </a:graphic>
      </p:graphicFrame>
      <p:sp>
        <p:nvSpPr>
          <p:cNvPr id="107538" name="Text Box 44"/>
          <p:cNvSpPr txBox="1">
            <a:spLocks noChangeArrowheads="1"/>
          </p:cNvSpPr>
          <p:nvPr/>
        </p:nvSpPr>
        <p:spPr bwMode="auto">
          <a:xfrm>
            <a:off x="7321550" y="1360488"/>
            <a:ext cx="830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Host B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07539" name="Line 45"/>
          <p:cNvSpPr>
            <a:spLocks noChangeShapeType="1"/>
          </p:cNvSpPr>
          <p:nvPr/>
        </p:nvSpPr>
        <p:spPr bwMode="auto">
          <a:xfrm>
            <a:off x="5800725" y="38766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0" name="Text Box 46"/>
          <p:cNvSpPr txBox="1">
            <a:spLocks noChangeArrowheads="1"/>
          </p:cNvSpPr>
          <p:nvPr/>
        </p:nvSpPr>
        <p:spPr bwMode="auto">
          <a:xfrm rot="706751">
            <a:off x="6065838" y="3792538"/>
            <a:ext cx="187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Seq=92, 8 bytes data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07541" name="Line 47"/>
          <p:cNvSpPr>
            <a:spLocks noChangeShapeType="1"/>
          </p:cNvSpPr>
          <p:nvPr/>
        </p:nvSpPr>
        <p:spPr bwMode="auto">
          <a:xfrm>
            <a:off x="5791200" y="1905000"/>
            <a:ext cx="0" cy="407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2" name="Line 48"/>
          <p:cNvSpPr>
            <a:spLocks noChangeShapeType="1"/>
          </p:cNvSpPr>
          <p:nvPr/>
        </p:nvSpPr>
        <p:spPr bwMode="auto">
          <a:xfrm>
            <a:off x="8305800" y="1790700"/>
            <a:ext cx="0" cy="384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3" name="Text Box 49"/>
          <p:cNvSpPr txBox="1">
            <a:spLocks noChangeArrowheads="1"/>
          </p:cNvSpPr>
          <p:nvPr/>
        </p:nvSpPr>
        <p:spPr bwMode="auto">
          <a:xfrm rot="-1338105">
            <a:off x="7105650" y="3179763"/>
            <a:ext cx="966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ACK=120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07544" name="Line 52"/>
          <p:cNvSpPr>
            <a:spLocks noChangeShapeType="1"/>
          </p:cNvSpPr>
          <p:nvPr/>
        </p:nvSpPr>
        <p:spPr bwMode="auto">
          <a:xfrm>
            <a:off x="5788025" y="2362200"/>
            <a:ext cx="2508250" cy="6286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5" name="Text Box 53"/>
          <p:cNvSpPr txBox="1">
            <a:spLocks noChangeArrowheads="1"/>
          </p:cNvSpPr>
          <p:nvPr/>
        </p:nvSpPr>
        <p:spPr bwMode="auto">
          <a:xfrm rot="706751">
            <a:off x="6094413" y="2011363"/>
            <a:ext cx="187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Seq=92, 8 bytes data</a:t>
            </a:r>
            <a:endParaRPr lang="en-US" sz="1000">
              <a:latin typeface="Times New Roman" pitchFamily="-111" charset="0"/>
            </a:endParaRPr>
          </a:p>
        </p:txBody>
      </p:sp>
      <p:grpSp>
        <p:nvGrpSpPr>
          <p:cNvPr id="107546" name="Group 63"/>
          <p:cNvGrpSpPr>
            <a:grpSpLocks/>
          </p:cNvGrpSpPr>
          <p:nvPr/>
        </p:nvGrpSpPr>
        <p:grpSpPr bwMode="auto">
          <a:xfrm>
            <a:off x="5467350" y="2016125"/>
            <a:ext cx="327025" cy="1860550"/>
            <a:chOff x="3444" y="1270"/>
            <a:chExt cx="206" cy="1172"/>
          </a:xfrm>
        </p:grpSpPr>
        <p:sp>
          <p:nvSpPr>
            <p:cNvPr id="107579" name="Rectangle 4"/>
            <p:cNvSpPr>
              <a:spLocks noChangeArrowheads="1"/>
            </p:cNvSpPr>
            <p:nvPr/>
          </p:nvSpPr>
          <p:spPr bwMode="auto">
            <a:xfrm>
              <a:off x="3494" y="1432"/>
              <a:ext cx="128" cy="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0" name="Text Box 38"/>
            <p:cNvSpPr txBox="1">
              <a:spLocks noChangeArrowheads="1"/>
            </p:cNvSpPr>
            <p:nvPr/>
          </p:nvSpPr>
          <p:spPr bwMode="auto">
            <a:xfrm rot="-5400000">
              <a:off x="3068" y="1754"/>
              <a:ext cx="9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Seq=92 timeout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81" name="Line 50"/>
            <p:cNvSpPr>
              <a:spLocks noChangeShapeType="1"/>
            </p:cNvSpPr>
            <p:nvPr/>
          </p:nvSpPr>
          <p:spPr bwMode="auto">
            <a:xfrm flipV="1">
              <a:off x="3552" y="1270"/>
              <a:ext cx="4" cy="1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2" name="Line 51"/>
            <p:cNvSpPr>
              <a:spLocks noChangeShapeType="1"/>
            </p:cNvSpPr>
            <p:nvPr/>
          </p:nvSpPr>
          <p:spPr bwMode="auto">
            <a:xfrm flipH="1">
              <a:off x="3546" y="2296"/>
              <a:ext cx="0" cy="1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3" name="Line 54"/>
            <p:cNvSpPr>
              <a:spLocks noChangeShapeType="1"/>
            </p:cNvSpPr>
            <p:nvPr/>
          </p:nvSpPr>
          <p:spPr bwMode="auto">
            <a:xfrm flipH="1">
              <a:off x="3536" y="2442"/>
              <a:ext cx="1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4" name="Line 55"/>
            <p:cNvSpPr>
              <a:spLocks noChangeShapeType="1"/>
            </p:cNvSpPr>
            <p:nvPr/>
          </p:nvSpPr>
          <p:spPr bwMode="auto">
            <a:xfrm flipH="1">
              <a:off x="3524" y="1270"/>
              <a:ext cx="1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47" name="Line 60"/>
          <p:cNvSpPr>
            <a:spLocks noChangeShapeType="1"/>
          </p:cNvSpPr>
          <p:nvPr/>
        </p:nvSpPr>
        <p:spPr bwMode="auto">
          <a:xfrm flipH="1">
            <a:off x="5816600" y="4521200"/>
            <a:ext cx="2476500" cy="110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8" name="Text Box 61"/>
          <p:cNvSpPr txBox="1">
            <a:spLocks noChangeArrowheads="1"/>
          </p:cNvSpPr>
          <p:nvPr/>
        </p:nvSpPr>
        <p:spPr bwMode="auto">
          <a:xfrm rot="-1338105">
            <a:off x="6921500" y="4608513"/>
            <a:ext cx="966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ACK=120</a:t>
            </a:r>
            <a:endParaRPr lang="en-US" sz="1000">
              <a:latin typeface="Times New Roman" pitchFamily="-111" charset="0"/>
            </a:endParaRPr>
          </a:p>
        </p:txBody>
      </p:sp>
      <p:grpSp>
        <p:nvGrpSpPr>
          <p:cNvPr id="107549" name="Group 72"/>
          <p:cNvGrpSpPr>
            <a:grpSpLocks/>
          </p:cNvGrpSpPr>
          <p:nvPr/>
        </p:nvGrpSpPr>
        <p:grpSpPr bwMode="auto">
          <a:xfrm>
            <a:off x="838200" y="1371600"/>
            <a:ext cx="3143250" cy="5226050"/>
            <a:chOff x="316" y="875"/>
            <a:chExt cx="1980" cy="3292"/>
          </a:xfrm>
        </p:grpSpPr>
        <p:sp>
          <p:nvSpPr>
            <p:cNvPr id="107560" name="Line 9"/>
            <p:cNvSpPr>
              <a:spLocks noChangeShapeType="1"/>
            </p:cNvSpPr>
            <p:nvPr/>
          </p:nvSpPr>
          <p:spPr bwMode="auto">
            <a:xfrm flipH="1">
              <a:off x="1170" y="1752"/>
              <a:ext cx="996" cy="3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61" name="Line 10"/>
            <p:cNvSpPr>
              <a:spLocks noChangeShapeType="1"/>
            </p:cNvSpPr>
            <p:nvPr/>
          </p:nvSpPr>
          <p:spPr bwMode="auto">
            <a:xfrm>
              <a:off x="576" y="129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7524" name="Object 4"/>
            <p:cNvGraphicFramePr>
              <a:graphicFrameLocks noChangeAspect="1"/>
            </p:cNvGraphicFramePr>
            <p:nvPr/>
          </p:nvGraphicFramePr>
          <p:xfrm>
            <a:off x="316" y="875"/>
            <a:ext cx="306" cy="243"/>
          </p:xfrm>
          <a:graphic>
            <a:graphicData uri="http://schemas.openxmlformats.org/presentationml/2006/ole">
              <p:oleObj spid="_x0000_s107524" name="Clip" r:id="rId6" imgW="1305000" imgH="1085760" progId="">
                <p:embed/>
              </p:oleObj>
            </a:graphicData>
          </a:graphic>
        </p:graphicFrame>
        <p:sp>
          <p:nvSpPr>
            <p:cNvPr id="107562" name="Text Box 12"/>
            <p:cNvSpPr txBox="1">
              <a:spLocks noChangeArrowheads="1"/>
            </p:cNvSpPr>
            <p:nvPr/>
          </p:nvSpPr>
          <p:spPr bwMode="auto">
            <a:xfrm>
              <a:off x="574" y="875"/>
              <a:ext cx="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A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63" name="Text Box 13"/>
            <p:cNvSpPr txBox="1">
              <a:spLocks noChangeArrowheads="1"/>
            </p:cNvSpPr>
            <p:nvPr/>
          </p:nvSpPr>
          <p:spPr bwMode="auto">
            <a:xfrm rot="706751">
              <a:off x="815" y="1303"/>
              <a:ext cx="1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Seq=92, 8 bytes data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64" name="Text Box 14"/>
            <p:cNvSpPr txBox="1">
              <a:spLocks noChangeArrowheads="1"/>
            </p:cNvSpPr>
            <p:nvPr/>
          </p:nvSpPr>
          <p:spPr bwMode="auto">
            <a:xfrm rot="-982672">
              <a:off x="1374" y="1735"/>
              <a:ext cx="5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65" name="Text Box 15"/>
            <p:cNvSpPr txBox="1">
              <a:spLocks noChangeArrowheads="1"/>
            </p:cNvSpPr>
            <p:nvPr/>
          </p:nvSpPr>
          <p:spPr bwMode="auto">
            <a:xfrm>
              <a:off x="945" y="2090"/>
              <a:ext cx="3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loss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66" name="Text Box 16"/>
            <p:cNvSpPr txBox="1">
              <a:spLocks noChangeArrowheads="1"/>
            </p:cNvSpPr>
            <p:nvPr/>
          </p:nvSpPr>
          <p:spPr bwMode="auto">
            <a:xfrm rot="-5400000">
              <a:off x="161" y="1803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timeout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67" name="Text Box 21"/>
            <p:cNvSpPr txBox="1">
              <a:spLocks noChangeArrowheads="1"/>
            </p:cNvSpPr>
            <p:nvPr/>
          </p:nvSpPr>
          <p:spPr bwMode="auto">
            <a:xfrm>
              <a:off x="768" y="3936"/>
              <a:ext cx="12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lost ACK scenario</a:t>
              </a:r>
              <a:endParaRPr lang="en-US" sz="1000">
                <a:latin typeface="Times New Roman" pitchFamily="-111" charset="0"/>
              </a:endParaRPr>
            </a:p>
          </p:txBody>
        </p:sp>
        <p:graphicFrame>
          <p:nvGraphicFramePr>
            <p:cNvPr id="107525" name="Object 5"/>
            <p:cNvGraphicFramePr>
              <a:graphicFrameLocks noChangeAspect="1"/>
            </p:cNvGraphicFramePr>
            <p:nvPr/>
          </p:nvGraphicFramePr>
          <p:xfrm>
            <a:off x="1990" y="881"/>
            <a:ext cx="306" cy="243"/>
          </p:xfrm>
          <a:graphic>
            <a:graphicData uri="http://schemas.openxmlformats.org/presentationml/2006/ole">
              <p:oleObj spid="_x0000_s107525" name="Clip" r:id="rId7" imgW="1305000" imgH="1085760" progId="">
                <p:embed/>
              </p:oleObj>
            </a:graphicData>
          </a:graphic>
        </p:graphicFrame>
        <p:sp>
          <p:nvSpPr>
            <p:cNvPr id="107568" name="Text Box 23"/>
            <p:cNvSpPr txBox="1">
              <a:spLocks noChangeArrowheads="1"/>
            </p:cNvSpPr>
            <p:nvPr/>
          </p:nvSpPr>
          <p:spPr bwMode="auto">
            <a:xfrm>
              <a:off x="1534" y="887"/>
              <a:ext cx="5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B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69" name="Text Box 24"/>
            <p:cNvSpPr txBox="1">
              <a:spLocks noChangeArrowheads="1"/>
            </p:cNvSpPr>
            <p:nvPr/>
          </p:nvSpPr>
          <p:spPr bwMode="auto">
            <a:xfrm>
              <a:off x="1012" y="1915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X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70" name="Line 25"/>
            <p:cNvSpPr>
              <a:spLocks noChangeShapeType="1"/>
            </p:cNvSpPr>
            <p:nvPr/>
          </p:nvSpPr>
          <p:spPr bwMode="auto">
            <a:xfrm>
              <a:off x="576" y="247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1" name="Text Box 26"/>
            <p:cNvSpPr txBox="1">
              <a:spLocks noChangeArrowheads="1"/>
            </p:cNvSpPr>
            <p:nvPr/>
          </p:nvSpPr>
          <p:spPr bwMode="auto">
            <a:xfrm rot="706751">
              <a:off x="761" y="2437"/>
              <a:ext cx="1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Seq=92, 8 bytes data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72" name="Line 27"/>
            <p:cNvSpPr>
              <a:spLocks noChangeShapeType="1"/>
            </p:cNvSpPr>
            <p:nvPr/>
          </p:nvSpPr>
          <p:spPr bwMode="auto">
            <a:xfrm>
              <a:off x="570" y="1158"/>
              <a:ext cx="6" cy="2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3" name="Line 28"/>
            <p:cNvSpPr>
              <a:spLocks noChangeShapeType="1"/>
            </p:cNvSpPr>
            <p:nvPr/>
          </p:nvSpPr>
          <p:spPr bwMode="auto">
            <a:xfrm>
              <a:off x="2154" y="1158"/>
              <a:ext cx="6" cy="2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4" name="Line 29"/>
            <p:cNvSpPr>
              <a:spLocks noChangeShapeType="1"/>
            </p:cNvSpPr>
            <p:nvPr/>
          </p:nvSpPr>
          <p:spPr bwMode="auto">
            <a:xfrm flipH="1">
              <a:off x="582" y="296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5" name="Text Box 30"/>
            <p:cNvSpPr txBox="1">
              <a:spLocks noChangeArrowheads="1"/>
            </p:cNvSpPr>
            <p:nvPr/>
          </p:nvSpPr>
          <p:spPr bwMode="auto">
            <a:xfrm rot="-926867">
              <a:off x="1092" y="3017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76" name="Line 31"/>
            <p:cNvSpPr>
              <a:spLocks noChangeShapeType="1"/>
            </p:cNvSpPr>
            <p:nvPr/>
          </p:nvSpPr>
          <p:spPr bwMode="auto">
            <a:xfrm flipV="1">
              <a:off x="462" y="1284"/>
              <a:ext cx="0" cy="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7" name="Line 32"/>
            <p:cNvSpPr>
              <a:spLocks noChangeShapeType="1"/>
            </p:cNvSpPr>
            <p:nvPr/>
          </p:nvSpPr>
          <p:spPr bwMode="auto">
            <a:xfrm flipH="1">
              <a:off x="468" y="2166"/>
              <a:ext cx="0" cy="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8" name="Text Box 62"/>
            <p:cNvSpPr txBox="1">
              <a:spLocks noChangeArrowheads="1"/>
            </p:cNvSpPr>
            <p:nvPr/>
          </p:nvSpPr>
          <p:spPr bwMode="auto">
            <a:xfrm>
              <a:off x="367" y="3825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07550" name="Rectangle 65"/>
          <p:cNvSpPr>
            <a:spLocks noChangeArrowheads="1"/>
          </p:cNvSpPr>
          <p:nvPr/>
        </p:nvSpPr>
        <p:spPr bwMode="auto">
          <a:xfrm>
            <a:off x="5564188" y="4143375"/>
            <a:ext cx="203200" cy="132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1" name="Text Box 66"/>
          <p:cNvSpPr txBox="1">
            <a:spLocks noChangeArrowheads="1"/>
          </p:cNvSpPr>
          <p:nvPr/>
        </p:nvSpPr>
        <p:spPr bwMode="auto">
          <a:xfrm rot="-5400000">
            <a:off x="4888706" y="4653757"/>
            <a:ext cx="1497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Seq=92 timeout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07552" name="Line 67"/>
          <p:cNvSpPr>
            <a:spLocks noChangeShapeType="1"/>
          </p:cNvSpPr>
          <p:nvPr/>
        </p:nvSpPr>
        <p:spPr bwMode="auto">
          <a:xfrm flipV="1">
            <a:off x="5656263" y="3886200"/>
            <a:ext cx="6350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3" name="Line 68"/>
          <p:cNvSpPr>
            <a:spLocks noChangeShapeType="1"/>
          </p:cNvSpPr>
          <p:nvPr/>
        </p:nvSpPr>
        <p:spPr bwMode="auto">
          <a:xfrm flipH="1">
            <a:off x="5638800" y="5562600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4" name="Line 69"/>
          <p:cNvSpPr>
            <a:spLocks noChangeShapeType="1"/>
          </p:cNvSpPr>
          <p:nvPr/>
        </p:nvSpPr>
        <p:spPr bwMode="auto">
          <a:xfrm flipH="1">
            <a:off x="5562600" y="5791200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5" name="Line 70"/>
          <p:cNvSpPr>
            <a:spLocks noChangeShapeType="1"/>
          </p:cNvSpPr>
          <p:nvPr/>
        </p:nvSpPr>
        <p:spPr bwMode="auto">
          <a:xfrm flipH="1">
            <a:off x="5611813" y="3886200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6" name="Text Box 71"/>
          <p:cNvSpPr txBox="1">
            <a:spLocks noChangeArrowheads="1"/>
          </p:cNvSpPr>
          <p:nvPr/>
        </p:nvSpPr>
        <p:spPr bwMode="auto">
          <a:xfrm>
            <a:off x="152400" y="52578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100</a:t>
            </a:r>
          </a:p>
        </p:txBody>
      </p:sp>
      <p:sp>
        <p:nvSpPr>
          <p:cNvPr id="107557" name="Text Box 73"/>
          <p:cNvSpPr txBox="1">
            <a:spLocks noChangeArrowheads="1"/>
          </p:cNvSpPr>
          <p:nvPr/>
        </p:nvSpPr>
        <p:spPr bwMode="auto">
          <a:xfrm>
            <a:off x="4416425" y="42672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120</a:t>
            </a:r>
          </a:p>
        </p:txBody>
      </p:sp>
      <p:sp>
        <p:nvSpPr>
          <p:cNvPr id="107558" name="Text Box 74"/>
          <p:cNvSpPr txBox="1">
            <a:spLocks noChangeArrowheads="1"/>
          </p:cNvSpPr>
          <p:nvPr/>
        </p:nvSpPr>
        <p:spPr bwMode="auto">
          <a:xfrm>
            <a:off x="4416425" y="54102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120</a:t>
            </a:r>
          </a:p>
        </p:txBody>
      </p:sp>
      <p:sp>
        <p:nvSpPr>
          <p:cNvPr id="107559" name="Text Box 75"/>
          <p:cNvSpPr txBox="1">
            <a:spLocks noChangeArrowheads="1"/>
          </p:cNvSpPr>
          <p:nvPr/>
        </p:nvSpPr>
        <p:spPr bwMode="auto">
          <a:xfrm>
            <a:off x="4343400" y="3810000"/>
            <a:ext cx="1096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95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052CF449-BC5B-4B81-B641-F07B3F3C24FD}" type="slidenum">
              <a:rPr lang="en-US"/>
              <a:pPr/>
              <a:t>24</a:t>
            </a:fld>
            <a:endParaRPr lang="en-US"/>
          </a:p>
        </p:txBody>
      </p:sp>
      <p:sp>
        <p:nvSpPr>
          <p:cNvPr id="1095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n-US" sz="3600" smtClean="0"/>
              <a:t>TCP retransmission scenarios (more)</a:t>
            </a:r>
            <a:endParaRPr lang="en-US" smtClean="0"/>
          </a:p>
        </p:txBody>
      </p:sp>
      <p:grpSp>
        <p:nvGrpSpPr>
          <p:cNvPr id="109575" name="Group 25"/>
          <p:cNvGrpSpPr>
            <a:grpSpLocks/>
          </p:cNvGrpSpPr>
          <p:nvPr/>
        </p:nvGrpSpPr>
        <p:grpSpPr bwMode="auto">
          <a:xfrm>
            <a:off x="1066800" y="1295400"/>
            <a:ext cx="3609975" cy="4786313"/>
            <a:chOff x="432" y="816"/>
            <a:chExt cx="2274" cy="3015"/>
          </a:xfrm>
        </p:grpSpPr>
        <p:sp>
          <p:nvSpPr>
            <p:cNvPr id="109577" name="Line 4"/>
            <p:cNvSpPr>
              <a:spLocks noChangeShapeType="1"/>
            </p:cNvSpPr>
            <p:nvPr/>
          </p:nvSpPr>
          <p:spPr bwMode="auto">
            <a:xfrm flipH="1">
              <a:off x="1382" y="1741"/>
              <a:ext cx="996" cy="3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8" name="Line 5"/>
            <p:cNvSpPr>
              <a:spLocks noChangeShapeType="1"/>
            </p:cNvSpPr>
            <p:nvPr/>
          </p:nvSpPr>
          <p:spPr bwMode="auto">
            <a:xfrm>
              <a:off x="788" y="1285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9570" name="Object 2"/>
            <p:cNvGraphicFramePr>
              <a:graphicFrameLocks noChangeAspect="1"/>
            </p:cNvGraphicFramePr>
            <p:nvPr/>
          </p:nvGraphicFramePr>
          <p:xfrm>
            <a:off x="432" y="816"/>
            <a:ext cx="306" cy="243"/>
          </p:xfrm>
          <a:graphic>
            <a:graphicData uri="http://schemas.openxmlformats.org/presentationml/2006/ole">
              <p:oleObj spid="_x0000_s109570" name="Clip" r:id="rId4" imgW="1305000" imgH="1085760" progId="">
                <p:embed/>
              </p:oleObj>
            </a:graphicData>
          </a:graphic>
        </p:graphicFrame>
        <p:sp>
          <p:nvSpPr>
            <p:cNvPr id="109579" name="Text Box 7"/>
            <p:cNvSpPr txBox="1">
              <a:spLocks noChangeArrowheads="1"/>
            </p:cNvSpPr>
            <p:nvPr/>
          </p:nvSpPr>
          <p:spPr bwMode="auto">
            <a:xfrm>
              <a:off x="786" y="864"/>
              <a:ext cx="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A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0" name="Text Box 8"/>
            <p:cNvSpPr txBox="1">
              <a:spLocks noChangeArrowheads="1"/>
            </p:cNvSpPr>
            <p:nvPr/>
          </p:nvSpPr>
          <p:spPr bwMode="auto">
            <a:xfrm rot="706751">
              <a:off x="1027" y="1292"/>
              <a:ext cx="1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Seq=92, 8 bytes data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1" name="Text Box 9"/>
            <p:cNvSpPr txBox="1">
              <a:spLocks noChangeArrowheads="1"/>
            </p:cNvSpPr>
            <p:nvPr/>
          </p:nvSpPr>
          <p:spPr bwMode="auto">
            <a:xfrm rot="-982672">
              <a:off x="1728" y="1632"/>
              <a:ext cx="5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2" name="Text Box 10"/>
            <p:cNvSpPr txBox="1">
              <a:spLocks noChangeArrowheads="1"/>
            </p:cNvSpPr>
            <p:nvPr/>
          </p:nvSpPr>
          <p:spPr bwMode="auto">
            <a:xfrm>
              <a:off x="1157" y="2079"/>
              <a:ext cx="3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loss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3" name="Text Box 11"/>
            <p:cNvSpPr txBox="1">
              <a:spLocks noChangeArrowheads="1"/>
            </p:cNvSpPr>
            <p:nvPr/>
          </p:nvSpPr>
          <p:spPr bwMode="auto">
            <a:xfrm rot="-5400000">
              <a:off x="373" y="1792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timeout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4" name="Text Box 12"/>
            <p:cNvSpPr txBox="1">
              <a:spLocks noChangeArrowheads="1"/>
            </p:cNvSpPr>
            <p:nvPr/>
          </p:nvSpPr>
          <p:spPr bwMode="auto">
            <a:xfrm>
              <a:off x="872" y="3600"/>
              <a:ext cx="17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Cumulative ACK scenario</a:t>
              </a:r>
              <a:endParaRPr lang="en-US" sz="1000">
                <a:latin typeface="Times New Roman" pitchFamily="-111" charset="0"/>
              </a:endParaRPr>
            </a:p>
          </p:txBody>
        </p:sp>
        <p:graphicFrame>
          <p:nvGraphicFramePr>
            <p:cNvPr id="109571" name="Object 3"/>
            <p:cNvGraphicFramePr>
              <a:graphicFrameLocks noChangeAspect="1"/>
            </p:cNvGraphicFramePr>
            <p:nvPr/>
          </p:nvGraphicFramePr>
          <p:xfrm>
            <a:off x="2400" y="864"/>
            <a:ext cx="306" cy="243"/>
          </p:xfrm>
          <a:graphic>
            <a:graphicData uri="http://schemas.openxmlformats.org/presentationml/2006/ole">
              <p:oleObj spid="_x0000_s109571" name="Clip" r:id="rId5" imgW="1305000" imgH="1085760" progId="">
                <p:embed/>
              </p:oleObj>
            </a:graphicData>
          </a:graphic>
        </p:graphicFrame>
        <p:sp>
          <p:nvSpPr>
            <p:cNvPr id="109585" name="Text Box 14"/>
            <p:cNvSpPr txBox="1">
              <a:spLocks noChangeArrowheads="1"/>
            </p:cNvSpPr>
            <p:nvPr/>
          </p:nvSpPr>
          <p:spPr bwMode="auto">
            <a:xfrm>
              <a:off x="1824" y="864"/>
              <a:ext cx="5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B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6" name="Text Box 15"/>
            <p:cNvSpPr txBox="1">
              <a:spLocks noChangeArrowheads="1"/>
            </p:cNvSpPr>
            <p:nvPr/>
          </p:nvSpPr>
          <p:spPr bwMode="auto">
            <a:xfrm>
              <a:off x="1224" y="190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X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7" name="Line 16"/>
            <p:cNvSpPr>
              <a:spLocks noChangeShapeType="1"/>
            </p:cNvSpPr>
            <p:nvPr/>
          </p:nvSpPr>
          <p:spPr bwMode="auto">
            <a:xfrm>
              <a:off x="768" y="177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8" name="Text Box 17"/>
            <p:cNvSpPr txBox="1">
              <a:spLocks noChangeArrowheads="1"/>
            </p:cNvSpPr>
            <p:nvPr/>
          </p:nvSpPr>
          <p:spPr bwMode="auto">
            <a:xfrm rot="706751">
              <a:off x="944" y="1776"/>
              <a:ext cx="13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Seq=100, 20 bytes data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9" name="Line 18"/>
            <p:cNvSpPr>
              <a:spLocks noChangeShapeType="1"/>
            </p:cNvSpPr>
            <p:nvPr/>
          </p:nvSpPr>
          <p:spPr bwMode="auto">
            <a:xfrm>
              <a:off x="768" y="912"/>
              <a:ext cx="6" cy="2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0" name="Line 19"/>
            <p:cNvSpPr>
              <a:spLocks noChangeShapeType="1"/>
            </p:cNvSpPr>
            <p:nvPr/>
          </p:nvSpPr>
          <p:spPr bwMode="auto">
            <a:xfrm>
              <a:off x="2352" y="960"/>
              <a:ext cx="6" cy="2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1" name="Line 20"/>
            <p:cNvSpPr>
              <a:spLocks noChangeShapeType="1"/>
            </p:cNvSpPr>
            <p:nvPr/>
          </p:nvSpPr>
          <p:spPr bwMode="auto">
            <a:xfrm flipH="1">
              <a:off x="768" y="2208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2" name="Text Box 21"/>
            <p:cNvSpPr txBox="1">
              <a:spLocks noChangeArrowheads="1"/>
            </p:cNvSpPr>
            <p:nvPr/>
          </p:nvSpPr>
          <p:spPr bwMode="auto">
            <a:xfrm rot="-926867">
              <a:off x="1200" y="2496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ACK=120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93" name="Line 22"/>
            <p:cNvSpPr>
              <a:spLocks noChangeShapeType="1"/>
            </p:cNvSpPr>
            <p:nvPr/>
          </p:nvSpPr>
          <p:spPr bwMode="auto">
            <a:xfrm flipV="1">
              <a:off x="674" y="1273"/>
              <a:ext cx="0" cy="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4" name="Line 23"/>
            <p:cNvSpPr>
              <a:spLocks noChangeShapeType="1"/>
            </p:cNvSpPr>
            <p:nvPr/>
          </p:nvSpPr>
          <p:spPr bwMode="auto">
            <a:xfrm flipH="1">
              <a:off x="672" y="2155"/>
              <a:ext cx="8" cy="9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5" name="Text Box 24"/>
            <p:cNvSpPr txBox="1">
              <a:spLocks noChangeArrowheads="1"/>
            </p:cNvSpPr>
            <p:nvPr/>
          </p:nvSpPr>
          <p:spPr bwMode="auto">
            <a:xfrm>
              <a:off x="576" y="3408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09576" name="Text Box 26"/>
          <p:cNvSpPr txBox="1">
            <a:spLocks noChangeArrowheads="1"/>
          </p:cNvSpPr>
          <p:nvPr/>
        </p:nvSpPr>
        <p:spPr bwMode="auto">
          <a:xfrm>
            <a:off x="152400" y="39624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16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7B60CF8C-64A4-42A3-88A0-2E1AA0FE6679}" type="slidenum">
              <a:rPr lang="en-US"/>
              <a:pPr/>
              <a:t>25</a:t>
            </a:fld>
            <a:endParaRPr lang="en-US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  Retransmit</a:t>
            </a:r>
          </a:p>
        </p:txBody>
      </p:sp>
      <p:sp>
        <p:nvSpPr>
          <p:cNvPr id="1116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Time-out period  often relatively long:</a:t>
            </a:r>
          </a:p>
          <a:p>
            <a:pPr lvl="1"/>
            <a:r>
              <a:rPr lang="en-US" sz="2000" smtClean="0"/>
              <a:t>long delay before resending lost packet</a:t>
            </a:r>
          </a:p>
          <a:p>
            <a:r>
              <a:rPr lang="en-US" sz="2400" smtClean="0"/>
              <a:t>Detect lost segments via duplicate ACKs.</a:t>
            </a:r>
          </a:p>
          <a:p>
            <a:pPr lvl="1"/>
            <a:r>
              <a:rPr lang="en-US" sz="2000" smtClean="0"/>
              <a:t>Sender often sends many segments back-to-back</a:t>
            </a:r>
          </a:p>
          <a:p>
            <a:pPr lvl="1"/>
            <a:r>
              <a:rPr lang="en-US" sz="2000" smtClean="0"/>
              <a:t>If segment is lost, there will likely be many duplicate ACKs.</a:t>
            </a:r>
          </a:p>
          <a:p>
            <a:pPr lvl="1"/>
            <a:endParaRPr lang="en-US" sz="2000" smtClean="0"/>
          </a:p>
          <a:p>
            <a:pPr lvl="1"/>
            <a:endParaRPr lang="en-US" sz="2000" smtClean="0"/>
          </a:p>
        </p:txBody>
      </p:sp>
      <p:sp>
        <p:nvSpPr>
          <p:cNvPr id="1116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962400" cy="4648200"/>
          </a:xfrm>
        </p:spPr>
        <p:txBody>
          <a:bodyPr/>
          <a:lstStyle/>
          <a:p>
            <a:r>
              <a:rPr lang="en-US" sz="2400" smtClean="0"/>
              <a:t>If sender receives 3 ACKs for the same data, it supposes that segment after ACKed data was lost:</a:t>
            </a:r>
          </a:p>
          <a:p>
            <a:pPr lvl="1"/>
            <a:r>
              <a:rPr lang="en-US" sz="2000" u="sng" smtClean="0">
                <a:solidFill>
                  <a:srgbClr val="FF0000"/>
                </a:solidFill>
              </a:rPr>
              <a:t>fast retransmit: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smtClean="0"/>
              <a:t>resend segment before timer expires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36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9A554DBE-897D-4272-B832-CDD5499FB0DF}" type="slidenum">
              <a:rPr lang="en-US"/>
              <a:pPr/>
              <a:t>26</a:t>
            </a:fld>
            <a:endParaRPr lang="en-US"/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36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-152400"/>
            <a:ext cx="577215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1" name="Rectangle 6"/>
          <p:cNvSpPr>
            <a:spLocks noChangeArrowheads="1"/>
          </p:cNvSpPr>
          <p:nvPr/>
        </p:nvSpPr>
        <p:spPr bwMode="auto">
          <a:xfrm>
            <a:off x="1663700" y="6235700"/>
            <a:ext cx="1066800" cy="44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2" name="Text Box 7"/>
          <p:cNvSpPr txBox="1">
            <a:spLocks noChangeArrowheads="1"/>
          </p:cNvSpPr>
          <p:nvPr/>
        </p:nvSpPr>
        <p:spPr bwMode="auto">
          <a:xfrm>
            <a:off x="4576763" y="6369050"/>
            <a:ext cx="158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(Self-clocking)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57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D5260BEE-13BD-402E-BF3F-CB80343BC1D9}" type="slidenum">
              <a:rPr lang="en-US"/>
              <a:pPr/>
              <a:t>27</a:t>
            </a:fld>
            <a:endParaRPr lang="en-US"/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Flow Control</a:t>
            </a:r>
          </a:p>
        </p:txBody>
      </p:sp>
      <p:sp>
        <p:nvSpPr>
          <p:cNvPr id="1157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10000" cy="1295400"/>
          </a:xfrm>
        </p:spPr>
        <p:txBody>
          <a:bodyPr/>
          <a:lstStyle/>
          <a:p>
            <a:r>
              <a:rPr lang="en-US" sz="2400" smtClean="0"/>
              <a:t>receive side of TCP connection has a receive buffer:</a:t>
            </a:r>
          </a:p>
        </p:txBody>
      </p:sp>
      <p:sp>
        <p:nvSpPr>
          <p:cNvPr id="1157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3276600"/>
            <a:ext cx="3810000" cy="2895600"/>
          </a:xfrm>
        </p:spPr>
        <p:txBody>
          <a:bodyPr/>
          <a:lstStyle/>
          <a:p>
            <a:r>
              <a:rPr lang="en-US" sz="2400" smtClean="0"/>
              <a:t>match the </a:t>
            </a:r>
            <a:r>
              <a:rPr lang="en-US" sz="2400" i="1" smtClean="0"/>
              <a:t>send</a:t>
            </a:r>
            <a:r>
              <a:rPr lang="en-US" sz="2400" smtClean="0"/>
              <a:t> rate to the receiving app’s </a:t>
            </a:r>
            <a:r>
              <a:rPr lang="en-US" sz="2400" i="1" smtClean="0"/>
              <a:t>drain</a:t>
            </a:r>
            <a:r>
              <a:rPr lang="en-US" sz="2400" smtClean="0"/>
              <a:t> rate</a:t>
            </a:r>
          </a:p>
        </p:txBody>
      </p:sp>
      <p:pic>
        <p:nvPicPr>
          <p:cNvPr id="115719" name="Picture 5" descr="rcvw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71800"/>
            <a:ext cx="480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0" name="Rectangle 7"/>
          <p:cNvSpPr>
            <a:spLocks noChangeArrowheads="1"/>
          </p:cNvSpPr>
          <p:nvPr/>
        </p:nvSpPr>
        <p:spPr bwMode="auto">
          <a:xfrm>
            <a:off x="457200" y="4953000"/>
            <a:ext cx="381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app process may be slow at reading from buffer (low </a:t>
            </a:r>
            <a:r>
              <a:rPr lang="en-US" sz="2400" i="1"/>
              <a:t>drain</a:t>
            </a:r>
            <a:r>
              <a:rPr lang="en-US" sz="2400"/>
              <a:t> rate)</a:t>
            </a:r>
          </a:p>
        </p:txBody>
      </p:sp>
      <p:grpSp>
        <p:nvGrpSpPr>
          <p:cNvPr id="115721" name="Group 8"/>
          <p:cNvGrpSpPr>
            <a:grpSpLocks/>
          </p:cNvGrpSpPr>
          <p:nvPr/>
        </p:nvGrpSpPr>
        <p:grpSpPr bwMode="auto">
          <a:xfrm>
            <a:off x="5181600" y="1066800"/>
            <a:ext cx="3057525" cy="1692275"/>
            <a:chOff x="564" y="803"/>
            <a:chExt cx="1926" cy="1066"/>
          </a:xfrm>
        </p:grpSpPr>
        <p:sp>
          <p:nvSpPr>
            <p:cNvPr id="115722" name="Rectangle 9"/>
            <p:cNvSpPr>
              <a:spLocks noChangeArrowheads="1"/>
            </p:cNvSpPr>
            <p:nvPr/>
          </p:nvSpPr>
          <p:spPr bwMode="auto">
            <a:xfrm>
              <a:off x="564" y="948"/>
              <a:ext cx="1926" cy="9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3" name="Text Box 10"/>
            <p:cNvSpPr txBox="1">
              <a:spLocks noChangeArrowheads="1"/>
            </p:cNvSpPr>
            <p:nvPr/>
          </p:nvSpPr>
          <p:spPr bwMode="auto">
            <a:xfrm>
              <a:off x="618" y="1043"/>
              <a:ext cx="1809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sender won’t overflow</a:t>
              </a:r>
            </a:p>
            <a:p>
              <a:r>
                <a:rPr lang="en-US" sz="2000"/>
                <a:t>receiver’s buffer by</a:t>
              </a:r>
            </a:p>
            <a:p>
              <a:r>
                <a:rPr lang="en-US" sz="2000"/>
                <a:t>transmitting too much, too fast</a:t>
              </a:r>
              <a:endParaRPr lang="en-US" sz="1000">
                <a:latin typeface="Times New Roman" pitchFamily="-111" charset="0"/>
              </a:endParaRPr>
            </a:p>
          </p:txBody>
        </p:sp>
        <p:grpSp>
          <p:nvGrpSpPr>
            <p:cNvPr id="115724" name="Group 11"/>
            <p:cNvGrpSpPr>
              <a:grpSpLocks/>
            </p:cNvGrpSpPr>
            <p:nvPr/>
          </p:nvGrpSpPr>
          <p:grpSpPr bwMode="auto">
            <a:xfrm>
              <a:off x="605" y="803"/>
              <a:ext cx="1192" cy="288"/>
              <a:chOff x="3449" y="305"/>
              <a:chExt cx="1192" cy="288"/>
            </a:xfrm>
          </p:grpSpPr>
          <p:sp>
            <p:nvSpPr>
              <p:cNvPr id="115725" name="Rectangle 12"/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6" name="Text Box 13"/>
              <p:cNvSpPr txBox="1">
                <a:spLocks noChangeArrowheads="1"/>
              </p:cNvSpPr>
              <p:nvPr/>
            </p:nvSpPr>
            <p:spPr bwMode="auto">
              <a:xfrm>
                <a:off x="3449" y="305"/>
                <a:ext cx="11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flow control</a:t>
                </a:r>
                <a:endParaRPr lang="en-US" sz="1000">
                  <a:latin typeface="Times New Roman" pitchFamily="-111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77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C7AF9086-30F8-4301-B447-B21634605A3A}" type="slidenum">
              <a:rPr lang="en-US"/>
              <a:pPr/>
              <a:t>28</a:t>
            </a:fld>
            <a:endParaRPr lang="en-US"/>
          </a:p>
        </p:txBody>
      </p:sp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Principles of Congestion Control</a:t>
            </a:r>
            <a:endParaRPr lang="en-US" smtClean="0"/>
          </a:p>
        </p:txBody>
      </p:sp>
      <p:sp>
        <p:nvSpPr>
          <p:cNvPr id="1177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628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mtClean="0">
                <a:solidFill>
                  <a:srgbClr val="FF0000"/>
                </a:solidFill>
              </a:rPr>
              <a:t>Congestion:</a:t>
            </a:r>
            <a:endParaRPr lang="en-US" sz="2400" smtClean="0"/>
          </a:p>
          <a:p>
            <a:r>
              <a:rPr lang="en-US" sz="2400" smtClean="0"/>
              <a:t>informally: “too many sources sending too much data too fast for </a:t>
            </a:r>
            <a:r>
              <a:rPr lang="en-US" sz="2400" i="1" smtClean="0">
                <a:solidFill>
                  <a:schemeClr val="accent2"/>
                </a:solidFill>
              </a:rPr>
              <a:t>network</a:t>
            </a:r>
            <a:r>
              <a:rPr lang="en-US" sz="2400" smtClean="0"/>
              <a:t> to handle”</a:t>
            </a:r>
          </a:p>
          <a:p>
            <a:r>
              <a:rPr lang="en-US" sz="2400" smtClean="0"/>
              <a:t>different from flow control!</a:t>
            </a:r>
          </a:p>
          <a:p>
            <a:r>
              <a:rPr lang="en-US" sz="2400" smtClean="0"/>
              <a:t>manifestations:</a:t>
            </a:r>
          </a:p>
          <a:p>
            <a:pPr lvl="1"/>
            <a:r>
              <a:rPr lang="en-US" smtClean="0"/>
              <a:t>lost packets (buffer overflow at routers)</a:t>
            </a:r>
          </a:p>
          <a:p>
            <a:pPr lvl="1"/>
            <a:r>
              <a:rPr lang="en-US" smtClean="0"/>
              <a:t>long delays (queueing in router buffers)</a:t>
            </a:r>
          </a:p>
          <a:p>
            <a:r>
              <a:rPr lang="en-US" sz="2400" smtClean="0"/>
              <a:t>a </a:t>
            </a:r>
            <a:r>
              <a:rPr lang="en-US" sz="2400" i="1" smtClean="0"/>
              <a:t>key </a:t>
            </a:r>
            <a:r>
              <a:rPr lang="en-US" sz="2400" smtClean="0"/>
              <a:t>problem in the design of computer networks</a:t>
            </a: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0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B812FA5-C4FD-4B64-8F85-BAE85F9C585B}" type="slidenum">
              <a:rPr lang="en-US"/>
              <a:pPr/>
              <a:t>29</a:t>
            </a:fld>
            <a:endParaRPr lang="en-US"/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mtClean="0"/>
              <a:t>congestion phases and effects</a:t>
            </a:r>
          </a:p>
        </p:txBody>
      </p:sp>
      <p:pic>
        <p:nvPicPr>
          <p:cNvPr id="1300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133600"/>
            <a:ext cx="5029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7526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ideal case: infinite buffers,</a:t>
            </a:r>
          </a:p>
          <a:p>
            <a:pPr lvl="1">
              <a:buFontTx/>
              <a:buChar char="-"/>
            </a:pPr>
            <a:r>
              <a:rPr lang="en-US" sz="2100" smtClean="0"/>
              <a:t>Tput increases with demand &amp; saturates at network capacity </a:t>
            </a:r>
          </a:p>
        </p:txBody>
      </p:sp>
      <p:sp>
        <p:nvSpPr>
          <p:cNvPr id="514054" name="Text Box 6"/>
          <p:cNvSpPr txBox="1">
            <a:spLocks noChangeArrowheads="1"/>
          </p:cNvSpPr>
          <p:nvPr/>
        </p:nvSpPr>
        <p:spPr bwMode="auto">
          <a:xfrm>
            <a:off x="1371600" y="6400800"/>
            <a:ext cx="575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Representative of Tput-delay design trade-off</a:t>
            </a:r>
          </a:p>
        </p:txBody>
      </p:sp>
      <p:pic>
        <p:nvPicPr>
          <p:cNvPr id="514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338638"/>
            <a:ext cx="472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56" name="Text Box 8"/>
          <p:cNvSpPr txBox="1">
            <a:spLocks noChangeArrowheads="1"/>
          </p:cNvSpPr>
          <p:nvPr/>
        </p:nvSpPr>
        <p:spPr bwMode="auto">
          <a:xfrm>
            <a:off x="5181600" y="5029200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Network Power = Tput/delay</a:t>
            </a:r>
          </a:p>
        </p:txBody>
      </p:sp>
      <p:sp>
        <p:nvSpPr>
          <p:cNvPr id="130059" name="Text Box 9"/>
          <p:cNvSpPr txBox="1">
            <a:spLocks noChangeArrowheads="1"/>
          </p:cNvSpPr>
          <p:nvPr/>
        </p:nvSpPr>
        <p:spPr bwMode="auto">
          <a:xfrm>
            <a:off x="898525" y="2327275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Tput/Gput</a:t>
            </a:r>
          </a:p>
        </p:txBody>
      </p:sp>
      <p:sp>
        <p:nvSpPr>
          <p:cNvPr id="130060" name="Text Box 10"/>
          <p:cNvSpPr txBox="1">
            <a:spLocks noChangeArrowheads="1"/>
          </p:cNvSpPr>
          <p:nvPr/>
        </p:nvSpPr>
        <p:spPr bwMode="auto">
          <a:xfrm>
            <a:off x="7070725" y="2174875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Delay</a:t>
            </a:r>
          </a:p>
        </p:txBody>
      </p:sp>
      <p:sp>
        <p:nvSpPr>
          <p:cNvPr id="514059" name="Oval 11"/>
          <p:cNvSpPr>
            <a:spLocks noChangeArrowheads="1"/>
          </p:cNvSpPr>
          <p:nvPr/>
        </p:nvSpPr>
        <p:spPr bwMode="auto">
          <a:xfrm>
            <a:off x="3276600" y="4343400"/>
            <a:ext cx="6096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4" grpId="0" autoUpdateAnimBg="0"/>
      <p:bldP spid="514056" grpId="0"/>
      <p:bldP spid="5140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F916CA8E-767D-4926-ACCD-EBF37BD15F4A}" type="slidenum">
              <a:rPr lang="en-US"/>
              <a:pPr/>
              <a:t>3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Reliable data transfer: getting started</a:t>
            </a:r>
            <a:endParaRPr lang="en-US" smtClean="0"/>
          </a:p>
        </p:txBody>
      </p:sp>
      <p:pic>
        <p:nvPicPr>
          <p:cNvPr id="37893" name="Picture 3" descr="rdt_par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1020763" y="3113088"/>
            <a:ext cx="83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send</a:t>
            </a:r>
          </a:p>
          <a:p>
            <a:r>
              <a:rPr lang="en-US" sz="2400">
                <a:solidFill>
                  <a:schemeClr val="accent2"/>
                </a:solidFill>
              </a:rPr>
              <a:t>side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7167563" y="3122613"/>
            <a:ext cx="1222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receive</a:t>
            </a:r>
          </a:p>
          <a:p>
            <a:r>
              <a:rPr lang="en-US" sz="2400">
                <a:solidFill>
                  <a:schemeClr val="accent2"/>
                </a:solidFill>
              </a:rPr>
              <a:t>side</a:t>
            </a:r>
            <a:endParaRPr lang="en-US" sz="2400">
              <a:latin typeface="Times New Roman" pitchFamily="-111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7013" y="1460500"/>
            <a:ext cx="3965575" cy="1416050"/>
            <a:chOff x="143" y="920"/>
            <a:chExt cx="2498" cy="892"/>
          </a:xfrm>
        </p:grpSpPr>
        <p:sp>
          <p:nvSpPr>
            <p:cNvPr id="37912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-111" charset="0"/>
                </a:rPr>
                <a:t>rdt_send():</a:t>
              </a:r>
              <a:r>
                <a:rPr lang="en-US" sz="1800">
                  <a:latin typeface="Times New Roman" pitchFamily="-111" charset="0"/>
                </a:rPr>
                <a:t> </a:t>
              </a:r>
              <a:r>
                <a:rPr lang="en-US" sz="1800"/>
                <a:t>called from above, (e.g., by app.). Passed data to </a:t>
              </a:r>
            </a:p>
            <a:p>
              <a:r>
                <a:rPr lang="en-US" sz="1800"/>
                <a:t>deliver to receiver upper layer</a:t>
              </a:r>
              <a:endParaRPr lang="en-US" sz="2400">
                <a:latin typeface="Times New Roman" pitchFamily="-111" charset="0"/>
              </a:endParaRPr>
            </a:p>
          </p:txBody>
        </p:sp>
        <p:grpSp>
          <p:nvGrpSpPr>
            <p:cNvPr id="37913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37914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5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37908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-111" charset="0"/>
                </a:rPr>
                <a:t>udt_send():</a:t>
              </a:r>
              <a:r>
                <a:rPr lang="en-US" sz="1800">
                  <a:latin typeface="Times New Roman" pitchFamily="-111" charset="0"/>
                </a:rPr>
                <a:t> </a:t>
              </a:r>
              <a:r>
                <a:rPr lang="en-US" sz="1800"/>
                <a:t>called by rdt,</a:t>
              </a:r>
            </a:p>
            <a:p>
              <a:r>
                <a:rPr lang="en-US" sz="1800"/>
                <a:t>to transfer packet over </a:t>
              </a:r>
            </a:p>
            <a:p>
              <a:r>
                <a:rPr lang="en-US" sz="1800"/>
                <a:t>unreliable channel to receiver</a:t>
              </a:r>
              <a:endParaRPr lang="en-US" sz="2400">
                <a:latin typeface="Times New Roman" pitchFamily="-111" charset="0"/>
              </a:endParaRPr>
            </a:p>
          </p:txBody>
        </p:sp>
        <p:grpSp>
          <p:nvGrpSpPr>
            <p:cNvPr id="37909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37910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1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37904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-111" charset="0"/>
                </a:rPr>
                <a:t>rdt_rcv():</a:t>
              </a:r>
              <a:r>
                <a:rPr lang="en-US" sz="1800">
                  <a:latin typeface="Times New Roman" pitchFamily="-111" charset="0"/>
                </a:rPr>
                <a:t> </a:t>
              </a:r>
              <a:r>
                <a:rPr lang="en-US" sz="1800"/>
                <a:t>called when packet arrives on rcv-side of channel</a:t>
              </a:r>
              <a:endParaRPr lang="en-US" sz="2400">
                <a:latin typeface="Times New Roman" pitchFamily="-111" charset="0"/>
              </a:endParaRPr>
            </a:p>
          </p:txBody>
        </p:sp>
        <p:grpSp>
          <p:nvGrpSpPr>
            <p:cNvPr id="37905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37906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7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37900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-111" charset="0"/>
                </a:rPr>
                <a:t>deliver_data():</a:t>
              </a:r>
              <a:r>
                <a:rPr lang="en-US" sz="1800">
                  <a:latin typeface="Times New Roman" pitchFamily="-111" charset="0"/>
                </a:rPr>
                <a:t> </a:t>
              </a:r>
              <a:r>
                <a:rPr lang="en-US" sz="1800"/>
                <a:t>called by </a:t>
              </a:r>
              <a:r>
                <a:rPr lang="en-US" sz="1800" b="1">
                  <a:latin typeface="Courier New" pitchFamily="-111" charset="0"/>
                </a:rPr>
                <a:t>rdt</a:t>
              </a:r>
              <a:r>
                <a:rPr lang="en-US" sz="1800"/>
                <a:t> to deliver data to upper</a:t>
              </a:r>
              <a:endParaRPr lang="en-US" sz="2400">
                <a:latin typeface="Times New Roman" pitchFamily="-111" charset="0"/>
              </a:endParaRPr>
            </a:p>
          </p:txBody>
        </p:sp>
        <p:grpSp>
          <p:nvGrpSpPr>
            <p:cNvPr id="37901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37902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3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2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1E2AE88-86AA-4CD2-B943-C1C35D94BE11}" type="slidenum">
              <a:rPr lang="en-US"/>
              <a:pPr/>
              <a:t>30</a:t>
            </a:fld>
            <a:endParaRPr lang="en-US"/>
          </a:p>
        </p:txBody>
      </p:sp>
      <p:sp>
        <p:nvSpPr>
          <p:cNvPr id="1321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mtClean="0"/>
              <a:t>practical case: finite buffers, loss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no congestion --&gt; near ideal performance</a:t>
            </a:r>
          </a:p>
          <a:p>
            <a:pPr>
              <a:buFontTx/>
              <a:buChar char="-"/>
            </a:pPr>
            <a:r>
              <a:rPr lang="en-US" smtClean="0"/>
              <a:t>overall moderate congestion:</a:t>
            </a:r>
          </a:p>
          <a:p>
            <a:pPr lvl="1">
              <a:buFontTx/>
              <a:buChar char="-"/>
            </a:pPr>
            <a:r>
              <a:rPr lang="en-US" smtClean="0"/>
              <a:t>severe congestion in some nodes</a:t>
            </a:r>
          </a:p>
          <a:p>
            <a:pPr lvl="1">
              <a:buFontTx/>
              <a:buChar char="-"/>
            </a:pPr>
            <a:r>
              <a:rPr lang="en-US" smtClean="0"/>
              <a:t>dynamics of the network/routing and overhead of protocol adaptation decreases the network Tput</a:t>
            </a:r>
          </a:p>
          <a:p>
            <a:pPr>
              <a:buFontTx/>
              <a:buChar char="-"/>
            </a:pPr>
            <a:r>
              <a:rPr lang="en-US" smtClean="0"/>
              <a:t>severe congestion:</a:t>
            </a:r>
          </a:p>
          <a:p>
            <a:pPr lvl="1">
              <a:buFontTx/>
              <a:buChar char="-"/>
            </a:pPr>
            <a:r>
              <a:rPr lang="en-US" smtClean="0"/>
              <a:t>loss of packets and increased discards</a:t>
            </a:r>
          </a:p>
          <a:p>
            <a:pPr lvl="1">
              <a:buFontTx/>
              <a:buChar char="-"/>
            </a:pPr>
            <a:r>
              <a:rPr lang="en-US" smtClean="0"/>
              <a:t>extended delays leading to timeouts</a:t>
            </a:r>
          </a:p>
          <a:p>
            <a:pPr lvl="1">
              <a:buFontTx/>
              <a:buChar char="-"/>
            </a:pPr>
            <a:r>
              <a:rPr lang="en-US" smtClean="0"/>
              <a:t>both factors trigger re-transmissions</a:t>
            </a:r>
          </a:p>
          <a:p>
            <a:pPr lvl="1">
              <a:buFontTx/>
              <a:buChar char="-"/>
            </a:pPr>
            <a:r>
              <a:rPr lang="en-US" smtClean="0"/>
              <a:t>leads to chain-reaction bringing the Tput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F353142A-6E40-4185-9C20-C63764400871}" type="slidenum">
              <a:rPr lang="en-US"/>
              <a:pPr/>
              <a:t>31</a:t>
            </a:fld>
            <a:endParaRPr lang="en-US"/>
          </a:p>
        </p:txBody>
      </p:sp>
      <p:grpSp>
        <p:nvGrpSpPr>
          <p:cNvPr id="134149" name="Group 2"/>
          <p:cNvGrpSpPr>
            <a:grpSpLocks/>
          </p:cNvGrpSpPr>
          <p:nvPr/>
        </p:nvGrpSpPr>
        <p:grpSpPr bwMode="auto">
          <a:xfrm>
            <a:off x="368300" y="0"/>
            <a:ext cx="8229600" cy="4808538"/>
            <a:chOff x="288" y="1056"/>
            <a:chExt cx="5184" cy="3029"/>
          </a:xfrm>
        </p:grpSpPr>
        <p:graphicFrame>
          <p:nvGraphicFramePr>
            <p:cNvPr id="134146" name="Object 2"/>
            <p:cNvGraphicFramePr>
              <a:graphicFrameLocks noChangeAspect="1"/>
            </p:cNvGraphicFramePr>
            <p:nvPr/>
          </p:nvGraphicFramePr>
          <p:xfrm>
            <a:off x="288" y="1056"/>
            <a:ext cx="5184" cy="3029"/>
          </p:xfrm>
          <a:graphic>
            <a:graphicData uri="http://schemas.openxmlformats.org/presentationml/2006/ole">
              <p:oleObj spid="_x0000_s134146" name="Worksheet" r:id="rId4" imgW="5486400" imgH="3124200" progId="Excel.Sheet.8">
                <p:embed/>
              </p:oleObj>
            </a:graphicData>
          </a:graphic>
        </p:graphicFrame>
        <p:sp>
          <p:nvSpPr>
            <p:cNvPr id="134157" name="Line 4"/>
            <p:cNvSpPr>
              <a:spLocks noChangeShapeType="1"/>
            </p:cNvSpPr>
            <p:nvPr/>
          </p:nvSpPr>
          <p:spPr bwMode="auto">
            <a:xfrm>
              <a:off x="2112" y="163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58" name="Line 5"/>
            <p:cNvSpPr>
              <a:spLocks noChangeShapeType="1"/>
            </p:cNvSpPr>
            <p:nvPr/>
          </p:nvSpPr>
          <p:spPr bwMode="auto">
            <a:xfrm>
              <a:off x="2736" y="163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59" name="Oval 6"/>
            <p:cNvSpPr>
              <a:spLocks noChangeArrowheads="1"/>
            </p:cNvSpPr>
            <p:nvPr/>
          </p:nvSpPr>
          <p:spPr bwMode="auto">
            <a:xfrm>
              <a:off x="2064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0" name="Oval 7"/>
            <p:cNvSpPr>
              <a:spLocks noChangeArrowheads="1"/>
            </p:cNvSpPr>
            <p:nvPr/>
          </p:nvSpPr>
          <p:spPr bwMode="auto">
            <a:xfrm>
              <a:off x="2688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150" name="Text Box 8"/>
          <p:cNvSpPr txBox="1">
            <a:spLocks noChangeArrowheads="1"/>
          </p:cNvSpPr>
          <p:nvPr/>
        </p:nvSpPr>
        <p:spPr bwMode="auto">
          <a:xfrm>
            <a:off x="1812925" y="24034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(I)</a:t>
            </a:r>
          </a:p>
        </p:txBody>
      </p:sp>
      <p:sp>
        <p:nvSpPr>
          <p:cNvPr id="134151" name="Text Box 9"/>
          <p:cNvSpPr txBox="1">
            <a:spLocks noChangeArrowheads="1"/>
          </p:cNvSpPr>
          <p:nvPr/>
        </p:nvSpPr>
        <p:spPr bwMode="auto">
          <a:xfrm>
            <a:off x="3489325" y="23272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(II)</a:t>
            </a:r>
          </a:p>
        </p:txBody>
      </p:sp>
      <p:sp>
        <p:nvSpPr>
          <p:cNvPr id="134152" name="Text Box 10"/>
          <p:cNvSpPr txBox="1">
            <a:spLocks noChangeArrowheads="1"/>
          </p:cNvSpPr>
          <p:nvPr/>
        </p:nvSpPr>
        <p:spPr bwMode="auto">
          <a:xfrm>
            <a:off x="5241925" y="2327275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(III)</a:t>
            </a:r>
          </a:p>
        </p:txBody>
      </p:sp>
      <p:sp>
        <p:nvSpPr>
          <p:cNvPr id="134153" name="Text Box 11"/>
          <p:cNvSpPr txBox="1">
            <a:spLocks noChangeArrowheads="1"/>
          </p:cNvSpPr>
          <p:nvPr/>
        </p:nvSpPr>
        <p:spPr bwMode="auto">
          <a:xfrm>
            <a:off x="479425" y="4791075"/>
            <a:ext cx="44084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(I) No Congestion</a:t>
            </a:r>
          </a:p>
          <a:p>
            <a:pPr algn="l"/>
            <a:r>
              <a:rPr lang="en-US" sz="2400">
                <a:latin typeface="Times New Roman" pitchFamily="-111" charset="0"/>
              </a:rPr>
              <a:t>(II) Moderate Congestion</a:t>
            </a:r>
          </a:p>
          <a:p>
            <a:pPr algn="l"/>
            <a:r>
              <a:rPr lang="en-US" sz="2400">
                <a:latin typeface="Times New Roman" pitchFamily="-111" charset="0"/>
              </a:rPr>
              <a:t>(III) Severe Congestion (Collapse)</a:t>
            </a:r>
          </a:p>
        </p:txBody>
      </p:sp>
      <p:sp>
        <p:nvSpPr>
          <p:cNvPr id="518156" name="Oval 12"/>
          <p:cNvSpPr>
            <a:spLocks noChangeArrowheads="1"/>
          </p:cNvSpPr>
          <p:nvPr/>
        </p:nvSpPr>
        <p:spPr bwMode="auto">
          <a:xfrm>
            <a:off x="3073400" y="1155700"/>
            <a:ext cx="14478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157" name="Text Box 13"/>
          <p:cNvSpPr txBox="1">
            <a:spLocks noChangeArrowheads="1"/>
          </p:cNvSpPr>
          <p:nvPr/>
        </p:nvSpPr>
        <p:spPr bwMode="auto">
          <a:xfrm>
            <a:off x="471488" y="6059488"/>
            <a:ext cx="6945312" cy="33655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What is the best operational point and how do we get (and stay) there?</a:t>
            </a:r>
          </a:p>
        </p:txBody>
      </p:sp>
      <p:sp>
        <p:nvSpPr>
          <p:cNvPr id="134156" name="Line 14"/>
          <p:cNvSpPr>
            <a:spLocks noChangeShapeType="1"/>
          </p:cNvSpPr>
          <p:nvPr/>
        </p:nvSpPr>
        <p:spPr bwMode="auto">
          <a:xfrm flipV="1">
            <a:off x="3263900" y="914400"/>
            <a:ext cx="635000" cy="6985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6" grpId="0" animBg="1"/>
      <p:bldP spid="5181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2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85E31AFE-24AA-48E8-B33C-04E7506F5412}" type="slidenum">
              <a:rPr lang="en-US"/>
              <a:pPr/>
              <a:t>32</a:t>
            </a:fld>
            <a:endParaRPr lang="en-US"/>
          </a:p>
        </p:txBody>
      </p:sp>
      <p:sp>
        <p:nvSpPr>
          <p:cNvPr id="142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23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728027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2" name="Rectangle 4"/>
          <p:cNvSpPr>
            <a:spLocks noChangeArrowheads="1"/>
          </p:cNvSpPr>
          <p:nvPr/>
        </p:nvSpPr>
        <p:spPr bwMode="auto">
          <a:xfrm>
            <a:off x="8229600" y="1600200"/>
            <a:ext cx="304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3" name="Rectangle 5"/>
          <p:cNvSpPr>
            <a:spLocks noChangeArrowheads="1"/>
          </p:cNvSpPr>
          <p:nvPr/>
        </p:nvSpPr>
        <p:spPr bwMode="auto">
          <a:xfrm>
            <a:off x="1704975" y="5135563"/>
            <a:ext cx="1760538" cy="547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6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EDB6BF51-D776-4EE7-B454-7ACA8F699EFF}" type="slidenum">
              <a:rPr lang="en-US"/>
              <a:pPr/>
              <a:t>33</a:t>
            </a:fld>
            <a:endParaRPr lang="en-US"/>
          </a:p>
        </p:txBody>
      </p:sp>
      <p:sp>
        <p:nvSpPr>
          <p:cNvPr id="136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Congestion Control (CC)</a:t>
            </a:r>
          </a:p>
        </p:txBody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600200"/>
            <a:ext cx="8978900" cy="4648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Congestion is a key issue in network design</a:t>
            </a:r>
          </a:p>
          <a:p>
            <a:pPr>
              <a:buFontTx/>
              <a:buChar char="-"/>
            </a:pPr>
            <a:r>
              <a:rPr lang="en-US" smtClean="0"/>
              <a:t>various techniques for CC</a:t>
            </a:r>
          </a:p>
          <a:p>
            <a:r>
              <a:rPr lang="en-US" smtClean="0"/>
              <a:t>1.Back pressure</a:t>
            </a:r>
          </a:p>
          <a:p>
            <a:pPr lvl="1">
              <a:buFontTx/>
              <a:buChar char="-"/>
            </a:pPr>
            <a:r>
              <a:rPr lang="en-US" smtClean="0"/>
              <a:t>hop-by-hop flow control (X.25, HDLC, Go back N)</a:t>
            </a:r>
          </a:p>
          <a:p>
            <a:pPr lvl="1">
              <a:buFontTx/>
              <a:buChar char="-"/>
            </a:pPr>
            <a:r>
              <a:rPr lang="en-US" smtClean="0"/>
              <a:t>May propagate congestion in the network</a:t>
            </a:r>
          </a:p>
          <a:p>
            <a:r>
              <a:rPr lang="en-US" smtClean="0"/>
              <a:t>2.Choke packet</a:t>
            </a:r>
          </a:p>
          <a:p>
            <a:pPr lvl="1">
              <a:buFontTx/>
              <a:buChar char="-"/>
            </a:pPr>
            <a:r>
              <a:rPr lang="en-US" smtClean="0"/>
              <a:t>generated by the congested node &amp; sent back to source</a:t>
            </a:r>
          </a:p>
          <a:p>
            <a:pPr lvl="1">
              <a:buFontTx/>
              <a:buChar char="-"/>
            </a:pPr>
            <a:r>
              <a:rPr lang="en-US" smtClean="0"/>
              <a:t>example: ICMP source quench</a:t>
            </a:r>
          </a:p>
          <a:p>
            <a:pPr lvl="1">
              <a:buFontTx/>
              <a:buChar char="-"/>
            </a:pPr>
            <a:r>
              <a:rPr lang="en-US" smtClean="0"/>
              <a:t>sent due to packet discard or in anticipation of congestion</a:t>
            </a:r>
          </a:p>
          <a:p>
            <a:pPr lvl="1">
              <a:buFontTx/>
              <a:buChar char="-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8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53241DE2-F08B-45C3-B1DF-56A2D5B6914E}" type="slidenum">
              <a:rPr lang="en-US"/>
              <a:pPr/>
              <a:t>34</a:t>
            </a:fld>
            <a:endParaRPr lang="en-US"/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Congestion Control (CC) (contd.)</a:t>
            </a:r>
          </a:p>
        </p:txBody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3.Implicit congestion signaling</a:t>
            </a:r>
          </a:p>
          <a:p>
            <a:pPr lvl="1">
              <a:buFontTx/>
              <a:buChar char="-"/>
            </a:pPr>
            <a:r>
              <a:rPr lang="en-US" smtClean="0"/>
              <a:t>used in TCP</a:t>
            </a:r>
          </a:p>
          <a:p>
            <a:pPr lvl="1">
              <a:buFontTx/>
              <a:buChar char="-"/>
            </a:pPr>
            <a:r>
              <a:rPr lang="en-US" smtClean="0"/>
              <a:t>delay increase or packet discard to detect congestion</a:t>
            </a:r>
          </a:p>
          <a:p>
            <a:pPr lvl="1">
              <a:buFontTx/>
              <a:buChar char="-"/>
            </a:pPr>
            <a:r>
              <a:rPr lang="en-US" smtClean="0"/>
              <a:t>may erroneously signal congestion (i.e., not always reliable) [e.g., over wireless links]</a:t>
            </a:r>
          </a:p>
          <a:p>
            <a:pPr lvl="1">
              <a:buFontTx/>
              <a:buChar char="-"/>
            </a:pPr>
            <a:r>
              <a:rPr lang="en-US" smtClean="0"/>
              <a:t>done end-to-end without network assistance</a:t>
            </a:r>
          </a:p>
          <a:p>
            <a:pPr lvl="1">
              <a:buFontTx/>
              <a:buChar char="-"/>
            </a:pPr>
            <a:r>
              <a:rPr lang="en-US" smtClean="0"/>
              <a:t>TCP cuts down its window/rate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0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A5A6EAF4-646C-4E6C-8D17-E546B47C128D}" type="slidenum">
              <a:rPr lang="en-US"/>
              <a:pPr/>
              <a:t>35</a:t>
            </a:fld>
            <a:endParaRPr lang="en-US"/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Congestion Control (CC) (contd.)</a:t>
            </a:r>
          </a:p>
        </p:txBody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smtClean="0"/>
              <a:t>4.Explicit congestion signaling</a:t>
            </a:r>
          </a:p>
          <a:p>
            <a:pPr lvl="1">
              <a:buFontTx/>
              <a:buChar char="-"/>
            </a:pPr>
            <a:r>
              <a:rPr lang="en-US" smtClean="0"/>
              <a:t>(network assisted congestion control)</a:t>
            </a:r>
          </a:p>
          <a:p>
            <a:pPr lvl="1">
              <a:buFontTx/>
              <a:buChar char="-"/>
            </a:pPr>
            <a:r>
              <a:rPr lang="en-US" smtClean="0"/>
              <a:t>gets indication from the network</a:t>
            </a:r>
          </a:p>
          <a:p>
            <a:pPr lvl="2">
              <a:buFontTx/>
              <a:buChar char="-"/>
            </a:pPr>
            <a:r>
              <a:rPr lang="en-US" smtClean="0"/>
              <a:t>forward: going to destination</a:t>
            </a:r>
          </a:p>
          <a:p>
            <a:pPr lvl="2">
              <a:buFontTx/>
              <a:buChar char="-"/>
            </a:pPr>
            <a:r>
              <a:rPr lang="en-US" smtClean="0"/>
              <a:t>backward: going to source</a:t>
            </a:r>
          </a:p>
          <a:p>
            <a:pPr lvl="1">
              <a:buFontTx/>
              <a:buChar char="-"/>
            </a:pPr>
            <a:r>
              <a:rPr lang="en-US" smtClean="0"/>
              <a:t>3 approaches</a:t>
            </a:r>
          </a:p>
          <a:p>
            <a:pPr lvl="2">
              <a:buFontTx/>
              <a:buChar char="-"/>
            </a:pPr>
            <a:r>
              <a:rPr lang="en-US" smtClean="0"/>
              <a:t>Binary: uses 1 bit (DECbit, TCP/IP ECN, ATM)</a:t>
            </a:r>
          </a:p>
          <a:p>
            <a:pPr lvl="2">
              <a:buFontTx/>
              <a:buChar char="-"/>
            </a:pPr>
            <a:r>
              <a:rPr lang="en-US" smtClean="0"/>
              <a:t>Rate based: specifying bps (ATM)</a:t>
            </a:r>
          </a:p>
          <a:p>
            <a:pPr lvl="2">
              <a:buFontTx/>
              <a:buChar char="-"/>
            </a:pPr>
            <a:r>
              <a:rPr lang="en-US" smtClean="0"/>
              <a:t>Credit based: indicates how much the source can send (in a window)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4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6765B897-0D2C-4FA0-BC48-CC0FBB008807}" type="slidenum">
              <a:rPr lang="en-US"/>
              <a:pPr/>
              <a:t>36</a:t>
            </a:fld>
            <a:endParaRPr lang="en-US"/>
          </a:p>
        </p:txBody>
      </p:sp>
      <p:sp>
        <p:nvSpPr>
          <p:cNvPr id="144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pPr algn="r"/>
            <a:r>
              <a:rPr lang="en-US" sz="3600" smtClean="0"/>
              <a:t>TCP congestion control: </a:t>
            </a:r>
            <a:r>
              <a:rPr lang="en-US" sz="2800" smtClean="0"/>
              <a:t>additive increase, multiplicative decrease</a:t>
            </a:r>
          </a:p>
        </p:txBody>
      </p:sp>
      <p:graphicFrame>
        <p:nvGraphicFramePr>
          <p:cNvPr id="144386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3097213" y="3494088"/>
          <a:ext cx="5638800" cy="2560637"/>
        </p:xfrm>
        <a:graphic>
          <a:graphicData uri="http://schemas.openxmlformats.org/presentationml/2006/ole">
            <p:oleObj spid="_x0000_s144386" name="VISIO" r:id="rId4" imgW="7810500" imgH="3543300" progId="">
              <p:embed/>
            </p:oleObj>
          </a:graphicData>
        </a:graphic>
      </p:graphicFrame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457200" y="13716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i="1">
                <a:solidFill>
                  <a:srgbClr val="FF0000"/>
                </a:solidFill>
              </a:rPr>
              <a:t>Approach:</a:t>
            </a:r>
            <a:r>
              <a:rPr lang="en-US" sz="2400" u="sng"/>
              <a:t> </a:t>
            </a:r>
            <a:r>
              <a:rPr lang="en-US" sz="2400"/>
              <a:t>increase transmission rate (window size), probing for usable bandwidth, until loss occurs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400" i="1">
                <a:solidFill>
                  <a:srgbClr val="FF0000"/>
                </a:solidFill>
              </a:rPr>
              <a:t>additive increase:</a:t>
            </a:r>
            <a:r>
              <a:rPr lang="en-US" sz="2400"/>
              <a:t> increase  rate (or congestion window) </a:t>
            </a:r>
            <a:r>
              <a:rPr lang="en-US" sz="2400" b="1"/>
              <a:t>CongWin</a:t>
            </a:r>
            <a:r>
              <a:rPr lang="en-US" sz="2400"/>
              <a:t> until loss detected</a:t>
            </a:r>
            <a:endParaRPr lang="en-US" sz="2400" i="1"/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400" i="1">
                <a:solidFill>
                  <a:srgbClr val="FF0000"/>
                </a:solidFill>
              </a:rPr>
              <a:t>multiplicative decrease</a:t>
            </a:r>
            <a:r>
              <a:rPr lang="en-US" sz="2400">
                <a:solidFill>
                  <a:srgbClr val="FF0000"/>
                </a:solidFill>
              </a:rPr>
              <a:t>:</a:t>
            </a:r>
            <a:r>
              <a:rPr lang="en-US" sz="2400"/>
              <a:t> cut </a:t>
            </a:r>
            <a:r>
              <a:rPr lang="en-US" sz="2400" b="1"/>
              <a:t>CongWin</a:t>
            </a:r>
            <a:r>
              <a:rPr lang="en-US" sz="2400"/>
              <a:t> in half after loss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/>
          </a:p>
        </p:txBody>
      </p:sp>
      <p:sp>
        <p:nvSpPr>
          <p:cNvPr id="144391" name="Text Box 10"/>
          <p:cNvSpPr txBox="1">
            <a:spLocks noChangeArrowheads="1"/>
          </p:cNvSpPr>
          <p:nvPr/>
        </p:nvSpPr>
        <p:spPr bwMode="auto">
          <a:xfrm>
            <a:off x="7539038" y="5757863"/>
            <a:ext cx="5683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time</a:t>
            </a:r>
          </a:p>
        </p:txBody>
      </p:sp>
      <p:sp>
        <p:nvSpPr>
          <p:cNvPr id="144392" name="Text Box 12"/>
          <p:cNvSpPr txBox="1">
            <a:spLocks noChangeArrowheads="1"/>
          </p:cNvSpPr>
          <p:nvPr/>
        </p:nvSpPr>
        <p:spPr bwMode="auto">
          <a:xfrm rot="-5400000">
            <a:off x="1753394" y="4755357"/>
            <a:ext cx="231933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congestion window size</a:t>
            </a:r>
          </a:p>
        </p:txBody>
      </p:sp>
      <p:sp>
        <p:nvSpPr>
          <p:cNvPr id="144393" name="Text Box 13"/>
          <p:cNvSpPr txBox="1">
            <a:spLocks noChangeArrowheads="1"/>
          </p:cNvSpPr>
          <p:nvPr/>
        </p:nvSpPr>
        <p:spPr bwMode="auto">
          <a:xfrm>
            <a:off x="179388" y="4295775"/>
            <a:ext cx="22336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Saw tooth</a:t>
            </a:r>
          </a:p>
          <a:p>
            <a:r>
              <a:rPr lang="en-US" sz="2000"/>
              <a:t>behavior: probing</a:t>
            </a:r>
          </a:p>
          <a:p>
            <a:r>
              <a:rPr lang="en-US" sz="2000"/>
              <a:t>for bandwidth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6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78621962-646F-41E9-A711-A2BA77DB61ED}" type="slidenum">
              <a:rPr lang="en-US"/>
              <a:pPr/>
              <a:t>37</a:t>
            </a:fld>
            <a:endParaRPr lang="en-US"/>
          </a:p>
        </p:txBody>
      </p:sp>
      <p:sp>
        <p:nvSpPr>
          <p:cNvPr id="146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Congestion Control: details</a:t>
            </a:r>
          </a:p>
        </p:txBody>
      </p:sp>
      <p:sp>
        <p:nvSpPr>
          <p:cNvPr id="146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5029200" cy="3581400"/>
          </a:xfrm>
        </p:spPr>
        <p:txBody>
          <a:bodyPr/>
          <a:lstStyle/>
          <a:p>
            <a:r>
              <a:rPr lang="en-US" sz="2400" smtClean="0"/>
              <a:t>sender limits transmission:</a:t>
            </a:r>
          </a:p>
          <a:p>
            <a:pPr>
              <a:buFont typeface="ZapfDingbats" pitchFamily="82" charset="2"/>
              <a:buNone/>
            </a:pPr>
            <a:r>
              <a:rPr lang="en-US" sz="2000" b="1" smtClean="0">
                <a:solidFill>
                  <a:srgbClr val="FF0000"/>
                </a:solidFill>
                <a:latin typeface="Courier New" pitchFamily="-111" charset="0"/>
              </a:rPr>
              <a:t>  LastByteSent-LastByteAcked</a:t>
            </a:r>
          </a:p>
          <a:p>
            <a:pPr>
              <a:buFont typeface="ZapfDingbats" pitchFamily="82" charset="2"/>
              <a:buNone/>
            </a:pPr>
            <a:r>
              <a:rPr lang="en-US" sz="2000" b="1" smtClean="0">
                <a:solidFill>
                  <a:srgbClr val="FF0000"/>
                </a:solidFill>
                <a:latin typeface="Courier New" pitchFamily="-111" charset="0"/>
                <a:sym typeface="Symbol" pitchFamily="-111" charset="2"/>
              </a:rPr>
              <a:t>                    CongWin</a:t>
            </a:r>
          </a:p>
          <a:p>
            <a:r>
              <a:rPr lang="en-US" sz="2400" smtClean="0"/>
              <a:t>Roughly,</a:t>
            </a:r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b="1" smtClean="0">
                <a:latin typeface="Courier New" pitchFamily="-111" charset="0"/>
              </a:rPr>
              <a:t>CongWin</a:t>
            </a:r>
            <a:r>
              <a:rPr lang="en-US" sz="2400" smtClean="0"/>
              <a:t> is dynamic, function of perceived network congestion</a:t>
            </a:r>
          </a:p>
          <a:p>
            <a:endParaRPr lang="en-US" sz="2400" smtClean="0"/>
          </a:p>
        </p:txBody>
      </p:sp>
      <p:sp>
        <p:nvSpPr>
          <p:cNvPr id="146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002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How does  sender perceive congestion?</a:t>
            </a:r>
            <a:endParaRPr lang="en-US" sz="2400" smtClean="0"/>
          </a:p>
          <a:p>
            <a:r>
              <a:rPr lang="en-US" sz="2400" smtClean="0"/>
              <a:t>loss event = timeout </a:t>
            </a:r>
            <a:r>
              <a:rPr lang="en-US" sz="2400" i="1" smtClean="0"/>
              <a:t>or</a:t>
            </a:r>
            <a:r>
              <a:rPr lang="en-US" sz="2400" smtClean="0"/>
              <a:t> duplicate Acks</a:t>
            </a:r>
          </a:p>
          <a:p>
            <a:r>
              <a:rPr lang="en-US" sz="2400" smtClean="0"/>
              <a:t>TCP sender reduces rate (</a:t>
            </a:r>
            <a:r>
              <a:rPr lang="en-US" sz="2400" b="1" smtClean="0">
                <a:latin typeface="Courier New" pitchFamily="-111" charset="0"/>
              </a:rPr>
              <a:t>CongWin</a:t>
            </a:r>
            <a:r>
              <a:rPr lang="en-US" sz="2400" smtClean="0"/>
              <a:t>) after loss event</a:t>
            </a:r>
          </a:p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three mechanisms:</a:t>
            </a:r>
            <a:endParaRPr lang="en-US" sz="2400" smtClean="0"/>
          </a:p>
          <a:p>
            <a:pPr lvl="1"/>
            <a:r>
              <a:rPr lang="en-US" sz="2000" smtClean="0"/>
              <a:t>AIMD</a:t>
            </a:r>
          </a:p>
          <a:p>
            <a:pPr lvl="1"/>
            <a:r>
              <a:rPr lang="en-US" sz="2000" smtClean="0"/>
              <a:t>slow start</a:t>
            </a:r>
          </a:p>
          <a:p>
            <a:pPr lvl="1"/>
            <a:r>
              <a:rPr lang="en-US" sz="2000" smtClean="0"/>
              <a:t>conservative after timeout events</a:t>
            </a:r>
          </a:p>
        </p:txBody>
      </p:sp>
      <p:grpSp>
        <p:nvGrpSpPr>
          <p:cNvPr id="146439" name="Group 5"/>
          <p:cNvGrpSpPr>
            <a:grpSpLocks/>
          </p:cNvGrpSpPr>
          <p:nvPr/>
        </p:nvGrpSpPr>
        <p:grpSpPr bwMode="auto">
          <a:xfrm>
            <a:off x="457200" y="3276600"/>
            <a:ext cx="4410075" cy="762000"/>
            <a:chOff x="1104" y="3564"/>
            <a:chExt cx="2778" cy="510"/>
          </a:xfrm>
        </p:grpSpPr>
        <p:sp>
          <p:nvSpPr>
            <p:cNvPr id="146440" name="Text Box 6"/>
            <p:cNvSpPr txBox="1">
              <a:spLocks noChangeArrowheads="1"/>
            </p:cNvSpPr>
            <p:nvPr/>
          </p:nvSpPr>
          <p:spPr bwMode="auto">
            <a:xfrm>
              <a:off x="1363" y="3671"/>
              <a:ext cx="587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rate =</a:t>
              </a:r>
              <a:r>
                <a:rPr lang="en-US" sz="1000">
                  <a:latin typeface="Times New Roman" pitchFamily="-111" charset="0"/>
                </a:rPr>
                <a:t> </a:t>
              </a:r>
            </a:p>
          </p:txBody>
        </p:sp>
        <p:sp>
          <p:nvSpPr>
            <p:cNvPr id="146441" name="Text Box 7"/>
            <p:cNvSpPr txBox="1">
              <a:spLocks noChangeArrowheads="1"/>
            </p:cNvSpPr>
            <p:nvPr/>
          </p:nvSpPr>
          <p:spPr bwMode="auto">
            <a:xfrm>
              <a:off x="2216" y="3575"/>
              <a:ext cx="78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CongWin</a:t>
              </a:r>
              <a:r>
                <a:rPr lang="en-US" sz="1000">
                  <a:latin typeface="Times New Roman" pitchFamily="-111" charset="0"/>
                </a:rPr>
                <a:t> </a:t>
              </a:r>
            </a:p>
          </p:txBody>
        </p:sp>
        <p:sp>
          <p:nvSpPr>
            <p:cNvPr id="146442" name="Text Box 8"/>
            <p:cNvSpPr txBox="1">
              <a:spLocks noChangeArrowheads="1"/>
            </p:cNvSpPr>
            <p:nvPr/>
          </p:nvSpPr>
          <p:spPr bwMode="auto">
            <a:xfrm>
              <a:off x="2334" y="3797"/>
              <a:ext cx="45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RTT</a:t>
              </a:r>
              <a:r>
                <a:rPr lang="en-US" sz="1000">
                  <a:latin typeface="Times New Roman" pitchFamily="-111" charset="0"/>
                </a:rPr>
                <a:t> </a:t>
              </a:r>
            </a:p>
          </p:txBody>
        </p:sp>
        <p:sp>
          <p:nvSpPr>
            <p:cNvPr id="146443" name="Text Box 9"/>
            <p:cNvSpPr txBox="1">
              <a:spLocks noChangeArrowheads="1"/>
            </p:cNvSpPr>
            <p:nvPr/>
          </p:nvSpPr>
          <p:spPr bwMode="auto">
            <a:xfrm>
              <a:off x="2953" y="3695"/>
              <a:ext cx="87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Bytes/sec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46444" name="Line 10"/>
            <p:cNvSpPr>
              <a:spLocks noChangeShapeType="1"/>
            </p:cNvSpPr>
            <p:nvPr/>
          </p:nvSpPr>
          <p:spPr bwMode="auto">
            <a:xfrm flipV="1">
              <a:off x="2262" y="3804"/>
              <a:ext cx="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5" name="Rectangle 11"/>
            <p:cNvSpPr>
              <a:spLocks noChangeArrowheads="1"/>
            </p:cNvSpPr>
            <p:nvPr/>
          </p:nvSpPr>
          <p:spPr bwMode="auto">
            <a:xfrm>
              <a:off x="1104" y="3564"/>
              <a:ext cx="2778" cy="5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2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756A347D-1E90-46FE-8846-14887EF79B91}" type="slidenum">
              <a:rPr lang="en-US"/>
              <a:pPr/>
              <a:t>38</a:t>
            </a:fld>
            <a:endParaRPr lang="en-US"/>
          </a:p>
        </p:txBody>
      </p:sp>
      <p:sp>
        <p:nvSpPr>
          <p:cNvPr id="152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mtClean="0"/>
              <a:t>TCP congestion control</a:t>
            </a:r>
          </a:p>
        </p:txBody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r>
              <a:rPr lang="en-US" smtClean="0"/>
              <a:t>Initially we use Slow start:</a:t>
            </a:r>
          </a:p>
          <a:p>
            <a:r>
              <a:rPr lang="en-US" smtClean="0"/>
              <a:t>	</a:t>
            </a:r>
            <a:r>
              <a:rPr lang="en-US" sz="2400" smtClean="0">
                <a:solidFill>
                  <a:srgbClr val="0099FF"/>
                </a:solidFill>
              </a:rPr>
              <a:t>CongWin = CongWin + 1</a:t>
            </a:r>
            <a:r>
              <a:rPr lang="en-US" sz="2400" smtClean="0"/>
              <a:t> with every Ack</a:t>
            </a:r>
          </a:p>
          <a:p>
            <a:r>
              <a:rPr lang="en-US" smtClean="0"/>
              <a:t>When timeout occurs we enter congestion avoidance:</a:t>
            </a:r>
          </a:p>
          <a:p>
            <a:pPr lvl="1">
              <a:buFontTx/>
              <a:buChar char="-"/>
            </a:pPr>
            <a:r>
              <a:rPr lang="en-US" smtClean="0"/>
              <a:t>ssthresh=CongWin/2, CongWin=1</a:t>
            </a:r>
          </a:p>
          <a:p>
            <a:pPr lvl="1">
              <a:buFontTx/>
              <a:buChar char="-"/>
            </a:pPr>
            <a:r>
              <a:rPr lang="en-US" smtClean="0"/>
              <a:t>slow start until ssthresh, then increase ‘linearly’</a:t>
            </a:r>
          </a:p>
          <a:p>
            <a:pPr lvl="1">
              <a:buFontTx/>
              <a:buChar char="-"/>
            </a:pPr>
            <a:r>
              <a:rPr lang="en-US" smtClean="0"/>
              <a:t>CongWin=CongWin+1 with every RTT, or</a:t>
            </a:r>
          </a:p>
          <a:p>
            <a:pPr lvl="1">
              <a:buFontTx/>
              <a:buChar char="-"/>
            </a:pPr>
            <a:r>
              <a:rPr lang="en-US" smtClean="0"/>
              <a:t>CongWin=CongWin+1/CongWin for every Ack</a:t>
            </a:r>
          </a:p>
          <a:p>
            <a:pPr>
              <a:buFontTx/>
              <a:buChar char="-"/>
            </a:pPr>
            <a:r>
              <a:rPr lang="en-US" smtClean="0"/>
              <a:t>additive increase, multiplicative decrease (AIMD)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4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A0445B02-558B-4D59-B9E8-37F073345C0F}" type="slidenum">
              <a:rPr lang="en-US"/>
              <a:pPr/>
              <a:t>39</a:t>
            </a:fld>
            <a:endParaRPr lang="en-US"/>
          </a:p>
        </p:txBody>
      </p:sp>
      <p:sp>
        <p:nvSpPr>
          <p:cNvPr id="154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4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46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" y="-152400"/>
            <a:ext cx="81153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31" name="Rectangle 5"/>
          <p:cNvSpPr>
            <a:spLocks noChangeArrowheads="1"/>
          </p:cNvSpPr>
          <p:nvPr/>
        </p:nvSpPr>
        <p:spPr bwMode="auto">
          <a:xfrm>
            <a:off x="8305800" y="0"/>
            <a:ext cx="381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2" name="Rectangle 6"/>
          <p:cNvSpPr>
            <a:spLocks noChangeArrowheads="1"/>
          </p:cNvSpPr>
          <p:nvPr/>
        </p:nvSpPr>
        <p:spPr bwMode="auto">
          <a:xfrm>
            <a:off x="1389063" y="6310313"/>
            <a:ext cx="1760537" cy="547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281F4EF7-B631-4817-9787-187A8091BBC4}" type="slidenum">
              <a:rPr lang="en-US"/>
              <a:pPr/>
              <a:t>4</a:t>
            </a:fld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Hop-by-hop flow control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Approaches/techniques for hop-by-hop flow control</a:t>
            </a:r>
          </a:p>
          <a:p>
            <a:pPr lvl="1">
              <a:buFontTx/>
              <a:buChar char="-"/>
            </a:pPr>
            <a:r>
              <a:rPr lang="en-US" smtClean="0"/>
              <a:t>Stop-and-wait</a:t>
            </a:r>
          </a:p>
          <a:p>
            <a:pPr lvl="1">
              <a:buFontTx/>
              <a:buChar char="-"/>
            </a:pPr>
            <a:r>
              <a:rPr lang="en-US" smtClean="0"/>
              <a:t>sliding window</a:t>
            </a:r>
          </a:p>
          <a:p>
            <a:pPr lvl="2">
              <a:buFontTx/>
              <a:buChar char="-"/>
            </a:pPr>
            <a:r>
              <a:rPr lang="en-US" smtClean="0"/>
              <a:t>Go back N</a:t>
            </a:r>
          </a:p>
          <a:p>
            <a:pPr lvl="2">
              <a:buFontTx/>
              <a:buChar char="-"/>
            </a:pPr>
            <a:r>
              <a:rPr lang="en-US" smtClean="0"/>
              <a:t>Selective reject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6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692C218-FAAD-49BE-8B50-5D4F2337051F}" type="slidenum">
              <a:rPr lang="en-US"/>
              <a:pPr/>
              <a:t>40</a:t>
            </a:fld>
            <a:endParaRPr lang="en-US"/>
          </a:p>
        </p:txBody>
      </p:sp>
      <p:sp>
        <p:nvSpPr>
          <p:cNvPr id="156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6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66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0813"/>
            <a:ext cx="8305800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9" name="Rectangle 5"/>
          <p:cNvSpPr>
            <a:spLocks noChangeArrowheads="1"/>
          </p:cNvSpPr>
          <p:nvPr/>
        </p:nvSpPr>
        <p:spPr bwMode="auto">
          <a:xfrm>
            <a:off x="8686800" y="0"/>
            <a:ext cx="228600" cy="662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Rectangle 6"/>
          <p:cNvSpPr>
            <a:spLocks noChangeArrowheads="1"/>
          </p:cNvSpPr>
          <p:nvPr/>
        </p:nvSpPr>
        <p:spPr bwMode="auto">
          <a:xfrm>
            <a:off x="701675" y="5938838"/>
            <a:ext cx="1760538" cy="547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Text Box 7"/>
          <p:cNvSpPr txBox="1">
            <a:spLocks noChangeArrowheads="1"/>
          </p:cNvSpPr>
          <p:nvPr/>
        </p:nvSpPr>
        <p:spPr bwMode="auto">
          <a:xfrm>
            <a:off x="1543050" y="493713"/>
            <a:ext cx="2135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Slow start</a:t>
            </a:r>
          </a:p>
          <a:p>
            <a:r>
              <a:rPr lang="en-US"/>
              <a:t>Exponential increase</a:t>
            </a:r>
          </a:p>
        </p:txBody>
      </p:sp>
      <p:sp>
        <p:nvSpPr>
          <p:cNvPr id="156682" name="Text Box 8"/>
          <p:cNvSpPr txBox="1">
            <a:spLocks noChangeArrowheads="1"/>
          </p:cNvSpPr>
          <p:nvPr/>
        </p:nvSpPr>
        <p:spPr bwMode="auto">
          <a:xfrm>
            <a:off x="5165725" y="544513"/>
            <a:ext cx="2220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Congestion Avoidance</a:t>
            </a:r>
          </a:p>
          <a:p>
            <a:r>
              <a:rPr lang="en-US"/>
              <a:t>Linear increase</a:t>
            </a:r>
          </a:p>
        </p:txBody>
      </p:sp>
      <p:sp>
        <p:nvSpPr>
          <p:cNvPr id="156683" name="Text Box 9"/>
          <p:cNvSpPr txBox="1">
            <a:spLocks noChangeArrowheads="1"/>
          </p:cNvSpPr>
          <p:nvPr/>
        </p:nvSpPr>
        <p:spPr bwMode="auto">
          <a:xfrm rot="10800000">
            <a:off x="725488" y="2409825"/>
            <a:ext cx="428625" cy="909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/>
              <a:t>CongWin</a:t>
            </a:r>
          </a:p>
        </p:txBody>
      </p:sp>
      <p:sp>
        <p:nvSpPr>
          <p:cNvPr id="156684" name="Text Box 10"/>
          <p:cNvSpPr txBox="1">
            <a:spLocks noChangeArrowheads="1"/>
          </p:cNvSpPr>
          <p:nvPr/>
        </p:nvSpPr>
        <p:spPr bwMode="auto">
          <a:xfrm>
            <a:off x="5507038" y="5318125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(RTT)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8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615666E3-3EBE-4E39-A203-8980AC53B113}" type="slidenum">
              <a:rPr lang="en-US"/>
              <a:pPr/>
              <a:t>41</a:t>
            </a:fld>
            <a:endParaRPr lang="en-US"/>
          </a:p>
        </p:txBody>
      </p:sp>
      <p:sp>
        <p:nvSpPr>
          <p:cNvPr id="158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77900"/>
            <a:ext cx="8801100" cy="5614988"/>
          </a:xfrm>
        </p:spPr>
        <p:txBody>
          <a:bodyPr/>
          <a:lstStyle/>
          <a:p>
            <a:r>
              <a:rPr lang="en-US" smtClean="0"/>
              <a:t>Fast retransmit:</a:t>
            </a:r>
          </a:p>
          <a:p>
            <a:pPr lvl="1">
              <a:buFontTx/>
              <a:buChar char="-"/>
            </a:pPr>
            <a:r>
              <a:rPr lang="en-US" smtClean="0"/>
              <a:t>receiver sends Ack with last in-order segment for every out-of-order segment received</a:t>
            </a:r>
          </a:p>
          <a:p>
            <a:pPr lvl="1">
              <a:buFontTx/>
              <a:buChar char="-"/>
            </a:pPr>
            <a:r>
              <a:rPr lang="en-US" smtClean="0"/>
              <a:t>when sender receives 3 duplicate Acks it retransmits the missing/expected segment</a:t>
            </a:r>
          </a:p>
          <a:p>
            <a:r>
              <a:rPr lang="en-US" smtClean="0"/>
              <a:t>Fast recovery: when 3rd dup Ack arrives</a:t>
            </a:r>
          </a:p>
          <a:p>
            <a:pPr lvl="1">
              <a:buFontTx/>
              <a:buChar char="-"/>
            </a:pPr>
            <a:r>
              <a:rPr lang="en-US" smtClean="0"/>
              <a:t>ssthresh=CongWin/2</a:t>
            </a:r>
          </a:p>
          <a:p>
            <a:pPr lvl="1">
              <a:buFontTx/>
              <a:buChar char="-"/>
            </a:pPr>
            <a:r>
              <a:rPr lang="en-US" smtClean="0"/>
              <a:t>retransmit segment, set CongWin=ssthresh+3</a:t>
            </a:r>
          </a:p>
          <a:p>
            <a:pPr lvl="1">
              <a:buFontTx/>
              <a:buChar char="-"/>
            </a:pPr>
            <a:r>
              <a:rPr lang="en-US" smtClean="0"/>
              <a:t>for every duplicate Ack: </a:t>
            </a:r>
            <a:r>
              <a:rPr lang="en-US" smtClean="0">
                <a:solidFill>
                  <a:srgbClr val="0099FF"/>
                </a:solidFill>
              </a:rPr>
              <a:t>CongWin=CongWin+1</a:t>
            </a:r>
          </a:p>
          <a:p>
            <a:pPr lvl="1">
              <a:buFontTx/>
              <a:buNone/>
            </a:pPr>
            <a:r>
              <a:rPr lang="en-US" smtClean="0"/>
              <a:t>	(note: beginning of window is ‘frozen’)</a:t>
            </a:r>
          </a:p>
          <a:p>
            <a:pPr lvl="1">
              <a:buFontTx/>
              <a:buChar char="-"/>
            </a:pPr>
            <a:r>
              <a:rPr lang="en-US" smtClean="0"/>
              <a:t>after receiver gets cumulative Ack: CongWin=ssthresh</a:t>
            </a:r>
          </a:p>
          <a:p>
            <a:pPr lvl="1">
              <a:buFontTx/>
              <a:buNone/>
            </a:pPr>
            <a:r>
              <a:rPr lang="en-US" smtClean="0"/>
              <a:t>	(beginning of window advances to last Ack’ed segment)</a:t>
            </a: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750887"/>
          </a:xfrm>
          <a:noFill/>
        </p:spPr>
        <p:txBody>
          <a:bodyPr/>
          <a:lstStyle/>
          <a:p>
            <a:r>
              <a:rPr lang="en-US" smtClean="0"/>
              <a:t>Fast Retransmit &amp; Recovery</a:t>
            </a:r>
            <a:endParaRPr lang="en-US" u="none" smtClean="0"/>
          </a:p>
        </p:txBody>
      </p:sp>
      <p:sp>
        <p:nvSpPr>
          <p:cNvPr id="158726" name="Rectangle 4"/>
          <p:cNvSpPr>
            <a:spLocks noChangeArrowheads="1"/>
          </p:cNvSpPr>
          <p:nvPr/>
        </p:nvSpPr>
        <p:spPr bwMode="auto">
          <a:xfrm>
            <a:off x="7329488" y="3600450"/>
            <a:ext cx="1162050" cy="420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27" name="Line 5"/>
          <p:cNvSpPr>
            <a:spLocks noChangeShapeType="1"/>
          </p:cNvSpPr>
          <p:nvPr/>
        </p:nvSpPr>
        <p:spPr bwMode="auto">
          <a:xfrm>
            <a:off x="7518400" y="3603625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8728" name="Line 6"/>
          <p:cNvSpPr>
            <a:spLocks noChangeShapeType="1"/>
          </p:cNvSpPr>
          <p:nvPr/>
        </p:nvSpPr>
        <p:spPr bwMode="auto">
          <a:xfrm>
            <a:off x="7700963" y="3602038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8729" name="Line 7"/>
          <p:cNvSpPr>
            <a:spLocks noChangeShapeType="1"/>
          </p:cNvSpPr>
          <p:nvPr/>
        </p:nvSpPr>
        <p:spPr bwMode="auto">
          <a:xfrm>
            <a:off x="7845425" y="3608388"/>
            <a:ext cx="0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8730" name="Line 8"/>
          <p:cNvSpPr>
            <a:spLocks noChangeShapeType="1"/>
          </p:cNvSpPr>
          <p:nvPr/>
        </p:nvSpPr>
        <p:spPr bwMode="auto">
          <a:xfrm>
            <a:off x="8004175" y="3602038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8731" name="Line 9"/>
          <p:cNvSpPr>
            <a:spLocks noChangeShapeType="1"/>
          </p:cNvSpPr>
          <p:nvPr/>
        </p:nvSpPr>
        <p:spPr bwMode="auto">
          <a:xfrm>
            <a:off x="8178800" y="3602038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8732" name="Line 10"/>
          <p:cNvSpPr>
            <a:spLocks noChangeShapeType="1"/>
          </p:cNvSpPr>
          <p:nvPr/>
        </p:nvSpPr>
        <p:spPr bwMode="auto">
          <a:xfrm>
            <a:off x="8353425" y="3602038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8733" name="Rectangle 11"/>
          <p:cNvSpPr>
            <a:spLocks noChangeArrowheads="1"/>
          </p:cNvSpPr>
          <p:nvPr/>
        </p:nvSpPr>
        <p:spPr bwMode="auto">
          <a:xfrm>
            <a:off x="7329488" y="3614738"/>
            <a:ext cx="88900" cy="406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65" name="Line 13"/>
          <p:cNvSpPr>
            <a:spLocks noChangeShapeType="1"/>
          </p:cNvSpPr>
          <p:nvPr/>
        </p:nvSpPr>
        <p:spPr bwMode="auto">
          <a:xfrm flipV="1">
            <a:off x="7388225" y="4005263"/>
            <a:ext cx="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391400" y="4087813"/>
            <a:ext cx="1154113" cy="611187"/>
            <a:chOff x="4656" y="2575"/>
            <a:chExt cx="727" cy="385"/>
          </a:xfrm>
        </p:grpSpPr>
        <p:sp>
          <p:nvSpPr>
            <p:cNvPr id="158736" name="Text Box 14"/>
            <p:cNvSpPr txBox="1">
              <a:spLocks noChangeArrowheads="1"/>
            </p:cNvSpPr>
            <p:nvPr/>
          </p:nvSpPr>
          <p:spPr bwMode="auto">
            <a:xfrm>
              <a:off x="4752" y="2748"/>
              <a:ext cx="6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CongWin</a:t>
              </a:r>
            </a:p>
          </p:txBody>
        </p:sp>
        <p:sp>
          <p:nvSpPr>
            <p:cNvPr id="158737" name="AutoShape 15"/>
            <p:cNvSpPr>
              <a:spLocks/>
            </p:cNvSpPr>
            <p:nvPr/>
          </p:nvSpPr>
          <p:spPr bwMode="auto">
            <a:xfrm rot="-5400000">
              <a:off x="4901" y="2330"/>
              <a:ext cx="188" cy="678"/>
            </a:xfrm>
            <a:prstGeom prst="leftBrace">
              <a:avLst>
                <a:gd name="adj1" fmla="val 3005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6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0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FEBD5A8B-D904-426E-94C5-BB6CDF6B931A}" type="slidenum">
              <a:rPr lang="en-US"/>
              <a:pPr/>
              <a:t>42</a:t>
            </a:fld>
            <a:endParaRPr lang="en-US"/>
          </a:p>
        </p:txBody>
      </p:sp>
      <p:sp>
        <p:nvSpPr>
          <p:cNvPr id="160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0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07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6038" y="0"/>
            <a:ext cx="4964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5" name="Rectangle 5"/>
          <p:cNvSpPr>
            <a:spLocks noChangeArrowheads="1"/>
          </p:cNvSpPr>
          <p:nvPr/>
        </p:nvSpPr>
        <p:spPr bwMode="auto">
          <a:xfrm>
            <a:off x="2155825" y="6592888"/>
            <a:ext cx="1603375" cy="265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28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8D03D222-FC8B-474A-8CD2-3EC604B84113}" type="slidenum">
              <a:rPr lang="en-US"/>
              <a:pPr/>
              <a:t>43</a:t>
            </a:fld>
            <a:endParaRPr lang="en-US"/>
          </a:p>
        </p:txBody>
      </p:sp>
      <p:sp>
        <p:nvSpPr>
          <p:cNvPr id="16282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412875"/>
            <a:ext cx="7620000" cy="21907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Fairness goal:</a:t>
            </a:r>
            <a:r>
              <a:rPr lang="en-US" sz="2400" smtClean="0"/>
              <a:t> if K TCP sessions share same bottleneck link of bandwidth R, each should have average rate of R/K</a:t>
            </a:r>
          </a:p>
        </p:txBody>
      </p:sp>
      <p:grpSp>
        <p:nvGrpSpPr>
          <p:cNvPr id="162823" name="Group 44"/>
          <p:cNvGrpSpPr>
            <a:grpSpLocks/>
          </p:cNvGrpSpPr>
          <p:nvPr/>
        </p:nvGrpSpPr>
        <p:grpSpPr bwMode="auto">
          <a:xfrm>
            <a:off x="1676400" y="3048000"/>
            <a:ext cx="5016500" cy="2344738"/>
            <a:chOff x="2510" y="2444"/>
            <a:chExt cx="3160" cy="1477"/>
          </a:xfrm>
        </p:grpSpPr>
        <p:sp>
          <p:nvSpPr>
            <p:cNvPr id="162825" name="Line 2"/>
            <p:cNvSpPr>
              <a:spLocks noChangeShapeType="1"/>
            </p:cNvSpPr>
            <p:nvPr/>
          </p:nvSpPr>
          <p:spPr bwMode="auto">
            <a:xfrm>
              <a:off x="4422" y="3180"/>
              <a:ext cx="1218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2818" name="Object 2"/>
            <p:cNvGraphicFramePr>
              <a:graphicFrameLocks noChangeAspect="1"/>
            </p:cNvGraphicFramePr>
            <p:nvPr/>
          </p:nvGraphicFramePr>
          <p:xfrm>
            <a:off x="2846" y="3284"/>
            <a:ext cx="407" cy="336"/>
          </p:xfrm>
          <a:graphic>
            <a:graphicData uri="http://schemas.openxmlformats.org/presentationml/2006/ole">
              <p:oleObj spid="_x0000_s162818" name="Clip" r:id="rId4" imgW="1305000" imgH="1085760" progId="">
                <p:embed/>
              </p:oleObj>
            </a:graphicData>
          </a:graphic>
        </p:graphicFrame>
        <p:sp>
          <p:nvSpPr>
            <p:cNvPr id="162826" name="Oval 8"/>
            <p:cNvSpPr>
              <a:spLocks noChangeArrowheads="1"/>
            </p:cNvSpPr>
            <p:nvPr/>
          </p:nvSpPr>
          <p:spPr bwMode="auto">
            <a:xfrm>
              <a:off x="3670" y="3144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7" name="Rectangle 9"/>
            <p:cNvSpPr>
              <a:spLocks noChangeArrowheads="1"/>
            </p:cNvSpPr>
            <p:nvPr/>
          </p:nvSpPr>
          <p:spPr bwMode="auto">
            <a:xfrm>
              <a:off x="3670" y="3101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2828" name="Oval 10"/>
            <p:cNvSpPr>
              <a:spLocks noChangeArrowheads="1"/>
            </p:cNvSpPr>
            <p:nvPr/>
          </p:nvSpPr>
          <p:spPr bwMode="auto">
            <a:xfrm>
              <a:off x="3676" y="2957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2829" name="Group 11"/>
            <p:cNvGrpSpPr>
              <a:grpSpLocks/>
            </p:cNvGrpSpPr>
            <p:nvPr/>
          </p:nvGrpSpPr>
          <p:grpSpPr bwMode="auto">
            <a:xfrm>
              <a:off x="3894" y="2976"/>
              <a:ext cx="314" cy="75"/>
              <a:chOff x="2208" y="2184"/>
              <a:chExt cx="176" cy="69"/>
            </a:xfrm>
          </p:grpSpPr>
          <p:grpSp>
            <p:nvGrpSpPr>
              <p:cNvPr id="162852" name="Group 12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6285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58" name="Line 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59" name="Line 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2853" name="Group 16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6285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55" name="Line 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56" name="Line 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2830" name="Oval 20"/>
            <p:cNvSpPr>
              <a:spLocks noChangeArrowheads="1"/>
            </p:cNvSpPr>
            <p:nvPr/>
          </p:nvSpPr>
          <p:spPr bwMode="auto">
            <a:xfrm>
              <a:off x="4846" y="315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1" name="Line 21"/>
            <p:cNvSpPr>
              <a:spLocks noChangeShapeType="1"/>
            </p:cNvSpPr>
            <p:nvPr/>
          </p:nvSpPr>
          <p:spPr bwMode="auto">
            <a:xfrm>
              <a:off x="4852" y="3137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2" name="Rectangle 22"/>
            <p:cNvSpPr>
              <a:spLocks noChangeArrowheads="1"/>
            </p:cNvSpPr>
            <p:nvPr/>
          </p:nvSpPr>
          <p:spPr bwMode="auto">
            <a:xfrm>
              <a:off x="4852" y="3113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2833" name="Oval 23"/>
            <p:cNvSpPr>
              <a:spLocks noChangeArrowheads="1"/>
            </p:cNvSpPr>
            <p:nvPr/>
          </p:nvSpPr>
          <p:spPr bwMode="auto">
            <a:xfrm>
              <a:off x="4858" y="2969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2819" name="Object 3"/>
            <p:cNvGraphicFramePr>
              <a:graphicFrameLocks noChangeAspect="1"/>
            </p:cNvGraphicFramePr>
            <p:nvPr/>
          </p:nvGraphicFramePr>
          <p:xfrm>
            <a:off x="2816" y="2660"/>
            <a:ext cx="407" cy="336"/>
          </p:xfrm>
          <a:graphic>
            <a:graphicData uri="http://schemas.openxmlformats.org/presentationml/2006/ole">
              <p:oleObj spid="_x0000_s162819" name="Clip" r:id="rId5" imgW="1305000" imgH="1085760" progId="">
                <p:embed/>
              </p:oleObj>
            </a:graphicData>
          </a:graphic>
        </p:graphicFrame>
        <p:sp>
          <p:nvSpPr>
            <p:cNvPr id="162834" name="Rectangle 25"/>
            <p:cNvSpPr>
              <a:spLocks noChangeArrowheads="1"/>
            </p:cNvSpPr>
            <p:nvPr/>
          </p:nvSpPr>
          <p:spPr bwMode="auto">
            <a:xfrm>
              <a:off x="4647" y="3060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5" name="Rectangle 26"/>
            <p:cNvSpPr>
              <a:spLocks noChangeArrowheads="1"/>
            </p:cNvSpPr>
            <p:nvPr/>
          </p:nvSpPr>
          <p:spPr bwMode="auto">
            <a:xfrm>
              <a:off x="4212" y="3099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6" name="Rectangle 27"/>
            <p:cNvSpPr>
              <a:spLocks noChangeArrowheads="1"/>
            </p:cNvSpPr>
            <p:nvPr/>
          </p:nvSpPr>
          <p:spPr bwMode="auto">
            <a:xfrm>
              <a:off x="4395" y="3060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7" name="Text Box 28"/>
            <p:cNvSpPr txBox="1">
              <a:spLocks noChangeArrowheads="1"/>
            </p:cNvSpPr>
            <p:nvPr/>
          </p:nvSpPr>
          <p:spPr bwMode="auto">
            <a:xfrm>
              <a:off x="2798" y="2444"/>
              <a:ext cx="1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TCP connection 1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162838" name="Text Box 29"/>
            <p:cNvSpPr txBox="1">
              <a:spLocks noChangeArrowheads="1"/>
            </p:cNvSpPr>
            <p:nvPr/>
          </p:nvSpPr>
          <p:spPr bwMode="auto">
            <a:xfrm>
              <a:off x="3653" y="3344"/>
              <a:ext cx="83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bottleneck</a:t>
              </a:r>
            </a:p>
            <a:p>
              <a:r>
                <a:rPr lang="en-US" sz="1800"/>
                <a:t>router</a:t>
              </a:r>
            </a:p>
            <a:p>
              <a:r>
                <a:rPr lang="en-US" sz="1800"/>
                <a:t>capacity R</a:t>
              </a:r>
              <a:endParaRPr lang="en-US" sz="1800">
                <a:latin typeface="Times New Roman" pitchFamily="-111" charset="0"/>
              </a:endParaRPr>
            </a:p>
          </p:txBody>
        </p:sp>
        <p:grpSp>
          <p:nvGrpSpPr>
            <p:cNvPr id="162839" name="Group 30"/>
            <p:cNvGrpSpPr>
              <a:grpSpLocks/>
            </p:cNvGrpSpPr>
            <p:nvPr/>
          </p:nvGrpSpPr>
          <p:grpSpPr bwMode="auto">
            <a:xfrm>
              <a:off x="5064" y="3006"/>
              <a:ext cx="314" cy="75"/>
              <a:chOff x="2208" y="2184"/>
              <a:chExt cx="176" cy="69"/>
            </a:xfrm>
          </p:grpSpPr>
          <p:grpSp>
            <p:nvGrpSpPr>
              <p:cNvPr id="162844" name="Group 3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6284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50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51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2845" name="Group 3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6284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47" name="Line 3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48" name="Line 3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2840" name="Text Box 39"/>
            <p:cNvSpPr txBox="1">
              <a:spLocks noChangeArrowheads="1"/>
            </p:cNvSpPr>
            <p:nvPr/>
          </p:nvSpPr>
          <p:spPr bwMode="auto">
            <a:xfrm>
              <a:off x="2510" y="3422"/>
              <a:ext cx="9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TCP </a:t>
              </a:r>
            </a:p>
            <a:p>
              <a:pPr algn="l"/>
              <a:r>
                <a:rPr lang="en-US" sz="1800"/>
                <a:t>connection 2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162841" name="Freeform 40"/>
            <p:cNvSpPr>
              <a:spLocks/>
            </p:cNvSpPr>
            <p:nvPr/>
          </p:nvSpPr>
          <p:spPr bwMode="auto">
            <a:xfrm>
              <a:off x="3258" y="2730"/>
              <a:ext cx="2412" cy="453"/>
            </a:xfrm>
            <a:custGeom>
              <a:avLst/>
              <a:gdLst>
                <a:gd name="T0" fmla="*/ 0 w 2412"/>
                <a:gd name="T1" fmla="*/ 0 h 453"/>
                <a:gd name="T2" fmla="*/ 558 w 2412"/>
                <a:gd name="T3" fmla="*/ 390 h 453"/>
                <a:gd name="T4" fmla="*/ 2412 w 2412"/>
                <a:gd name="T5" fmla="*/ 432 h 453"/>
                <a:gd name="T6" fmla="*/ 0 60000 65536"/>
                <a:gd name="T7" fmla="*/ 0 60000 65536"/>
                <a:gd name="T8" fmla="*/ 0 60000 65536"/>
                <a:gd name="T9" fmla="*/ 0 w 2412"/>
                <a:gd name="T10" fmla="*/ 0 h 453"/>
                <a:gd name="T11" fmla="*/ 2412 w 2412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2" h="453">
                  <a:moveTo>
                    <a:pt x="0" y="0"/>
                  </a:moveTo>
                  <a:cubicBezTo>
                    <a:pt x="93" y="65"/>
                    <a:pt x="156" y="318"/>
                    <a:pt x="558" y="390"/>
                  </a:cubicBezTo>
                  <a:cubicBezTo>
                    <a:pt x="959" y="453"/>
                    <a:pt x="2026" y="423"/>
                    <a:pt x="2412" y="432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2" name="Rectangle 41"/>
            <p:cNvSpPr>
              <a:spLocks noChangeArrowheads="1"/>
            </p:cNvSpPr>
            <p:nvPr/>
          </p:nvSpPr>
          <p:spPr bwMode="auto">
            <a:xfrm>
              <a:off x="4314" y="3099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3" name="Freeform 42"/>
            <p:cNvSpPr>
              <a:spLocks/>
            </p:cNvSpPr>
            <p:nvPr/>
          </p:nvSpPr>
          <p:spPr bwMode="auto">
            <a:xfrm>
              <a:off x="3222" y="3193"/>
              <a:ext cx="2412" cy="453"/>
            </a:xfrm>
            <a:custGeom>
              <a:avLst/>
              <a:gdLst>
                <a:gd name="T0" fmla="*/ 0 w 2412"/>
                <a:gd name="T1" fmla="*/ 453 h 453"/>
                <a:gd name="T2" fmla="*/ 558 w 2412"/>
                <a:gd name="T3" fmla="*/ 63 h 453"/>
                <a:gd name="T4" fmla="*/ 2412 w 2412"/>
                <a:gd name="T5" fmla="*/ 29 h 453"/>
                <a:gd name="T6" fmla="*/ 0 60000 65536"/>
                <a:gd name="T7" fmla="*/ 0 60000 65536"/>
                <a:gd name="T8" fmla="*/ 0 60000 65536"/>
                <a:gd name="T9" fmla="*/ 0 w 2412"/>
                <a:gd name="T10" fmla="*/ 0 h 453"/>
                <a:gd name="T11" fmla="*/ 2412 w 2412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2" h="453">
                  <a:moveTo>
                    <a:pt x="0" y="453"/>
                  </a:moveTo>
                  <a:cubicBezTo>
                    <a:pt x="93" y="388"/>
                    <a:pt x="156" y="134"/>
                    <a:pt x="558" y="63"/>
                  </a:cubicBezTo>
                  <a:cubicBezTo>
                    <a:pt x="959" y="0"/>
                    <a:pt x="2026" y="36"/>
                    <a:pt x="2412" y="2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824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mtClean="0"/>
              <a:t>TCP Fairness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4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1CD857F0-F745-425B-8D2C-406B9A640ADF}" type="slidenum">
              <a:rPr lang="en-US"/>
              <a:pPr/>
              <a:t>44</a:t>
            </a:fld>
            <a:endParaRPr lang="en-US"/>
          </a:p>
        </p:txBody>
      </p:sp>
      <p:sp>
        <p:nvSpPr>
          <p:cNvPr id="1648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Fairness (more)</a:t>
            </a:r>
          </a:p>
        </p:txBody>
      </p:sp>
      <p:sp>
        <p:nvSpPr>
          <p:cNvPr id="164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Fairness and UDP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Multimedia apps often do not use TCP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do not want rate throttled by congestion control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Instead use UDP: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pump audio/video at constant rate, tolerate packet loss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Research area: TCP friendly protocols!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1648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43000"/>
            <a:ext cx="43434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Fairness and parallel TCP connections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nothing prevents app from opening parallel connections between 2 hosts.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Web browsers do this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Example: link of rate R supporting 9 connections;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new app asks for 1 TCP, gets rate R/10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new app asks for 11 TCPs, gets R/2 !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and </a:t>
            </a:r>
            <a:r>
              <a:rPr lang="en-US" dirty="0" smtClean="0"/>
              <a:t>N</a:t>
            </a:r>
            <a:r>
              <a:rPr lang="en-US" dirty="0" smtClean="0"/>
              <a:t>etwork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TCP operates end-to-end and is unaware of routing changes</a:t>
            </a:r>
          </a:p>
          <a:p>
            <a:r>
              <a:rPr lang="en-US" dirty="0" smtClean="0"/>
              <a:t>Loss can occur due to link failures and path changes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When routes heal, paths change with potential adverse effects on TCP</a:t>
            </a:r>
          </a:p>
          <a:p>
            <a:r>
              <a:rPr lang="en-US" dirty="0" smtClean="0"/>
              <a:t>Going from high bandwidth-delay product (</a:t>
            </a:r>
            <a:r>
              <a:rPr lang="en-US" dirty="0" err="1" smtClean="0"/>
              <a:t>bw.del</a:t>
            </a:r>
            <a:r>
              <a:rPr lang="en-US" dirty="0" smtClean="0"/>
              <a:t>) to a low </a:t>
            </a:r>
            <a:r>
              <a:rPr lang="en-US" dirty="0" err="1" smtClean="0"/>
              <a:t>bw.del</a:t>
            </a:r>
            <a:r>
              <a:rPr lang="en-US" dirty="0" smtClean="0"/>
              <a:t> can result in TCP losses. Why? (see animation)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3-</a:t>
            </a:r>
            <a:fld id="{86DC9E11-5571-49FA-800C-2FA327F0E36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6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CFD54FE7-A0A4-4F94-B53D-3502CCD4BE2B}" type="slidenum">
              <a:rPr lang="en-US"/>
              <a:pPr/>
              <a:t>46</a:t>
            </a:fld>
            <a:endParaRPr lang="en-US"/>
          </a:p>
        </p:txBody>
      </p:sp>
      <p:sp>
        <p:nvSpPr>
          <p:cNvPr id="166916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228600"/>
            <a:ext cx="8832850" cy="1143000"/>
          </a:xfrm>
        </p:spPr>
        <p:txBody>
          <a:bodyPr/>
          <a:lstStyle/>
          <a:p>
            <a:r>
              <a:rPr lang="en-US" sz="3200" smtClean="0"/>
              <a:t>Congestion Control with Explicit Notification</a:t>
            </a:r>
          </a:p>
        </p:txBody>
      </p:sp>
      <p:sp>
        <p:nvSpPr>
          <p:cNvPr id="166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35938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TCP uses implicit signaling</a:t>
            </a:r>
          </a:p>
          <a:p>
            <a:pPr>
              <a:buFontTx/>
              <a:buChar char="-"/>
            </a:pPr>
            <a:r>
              <a:rPr lang="en-US" smtClean="0"/>
              <a:t>ATM (ABR) uses explicit signaling using RM (resource management) cells</a:t>
            </a:r>
          </a:p>
          <a:p>
            <a:pPr>
              <a:buFontTx/>
              <a:buChar char="-"/>
            </a:pPr>
            <a:r>
              <a:rPr lang="en-US" sz="2000" smtClean="0"/>
              <a:t>ATM: Asynchronous Transfer Mode, ABR: Available Bit Rate</a:t>
            </a:r>
          </a:p>
          <a:p>
            <a:r>
              <a:rPr lang="en-US" smtClean="0"/>
              <a:t>ABR Congestion notification and congestion avoidance</a:t>
            </a:r>
          </a:p>
          <a:p>
            <a:pPr>
              <a:buFontTx/>
              <a:buChar char="-"/>
            </a:pPr>
            <a:r>
              <a:rPr lang="en-US" smtClean="0"/>
              <a:t>parameters: </a:t>
            </a:r>
          </a:p>
          <a:p>
            <a:pPr lvl="1">
              <a:buFontTx/>
              <a:buChar char="-"/>
            </a:pPr>
            <a:r>
              <a:rPr lang="en-US" smtClean="0"/>
              <a:t>peak cell rate (PCR)</a:t>
            </a:r>
          </a:p>
          <a:p>
            <a:pPr lvl="1">
              <a:buFontTx/>
              <a:buChar char="-"/>
            </a:pPr>
            <a:r>
              <a:rPr lang="en-US" smtClean="0"/>
              <a:t>minimum cell rate (MCR)</a:t>
            </a:r>
          </a:p>
          <a:p>
            <a:pPr lvl="1">
              <a:buFontTx/>
              <a:buChar char="-"/>
            </a:pPr>
            <a:r>
              <a:rPr lang="en-US" smtClean="0"/>
              <a:t>initial cell rate(ICR)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8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7DCFFC6-B7B9-4481-93AD-D7A6E54303CF}" type="slidenum">
              <a:rPr lang="en-US"/>
              <a:pPr/>
              <a:t>47</a:t>
            </a:fld>
            <a:endParaRPr lang="en-US"/>
          </a:p>
        </p:txBody>
      </p:sp>
      <p:sp>
        <p:nvSpPr>
          <p:cNvPr id="168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ABR uses </a:t>
            </a:r>
            <a:r>
              <a:rPr lang="en-US" i="1" smtClean="0"/>
              <a:t>resource management</a:t>
            </a:r>
            <a:r>
              <a:rPr lang="en-US" smtClean="0"/>
              <a:t> cell (RM cell) with fields:</a:t>
            </a:r>
          </a:p>
          <a:p>
            <a:pPr lvl="1">
              <a:buFontTx/>
              <a:buChar char="-"/>
            </a:pPr>
            <a:r>
              <a:rPr lang="en-US" smtClean="0"/>
              <a:t>CI (congestion indication)</a:t>
            </a:r>
          </a:p>
          <a:p>
            <a:pPr lvl="1">
              <a:buFontTx/>
              <a:buChar char="-"/>
            </a:pPr>
            <a:r>
              <a:rPr lang="en-US" smtClean="0"/>
              <a:t>NI (no increase)</a:t>
            </a:r>
          </a:p>
          <a:p>
            <a:pPr lvl="1">
              <a:buFontTx/>
              <a:buChar char="-"/>
            </a:pPr>
            <a:r>
              <a:rPr lang="en-US" smtClean="0"/>
              <a:t>ER (explicit rate)</a:t>
            </a:r>
          </a:p>
          <a:p>
            <a:r>
              <a:rPr lang="en-US" smtClean="0"/>
              <a:t>Types of RM cells: 	</a:t>
            </a:r>
          </a:p>
          <a:p>
            <a:pPr lvl="1">
              <a:buFontTx/>
              <a:buChar char="-"/>
            </a:pPr>
            <a:r>
              <a:rPr lang="en-US" smtClean="0"/>
              <a:t>Forward RM (FRM)</a:t>
            </a:r>
          </a:p>
          <a:p>
            <a:pPr lvl="1">
              <a:buFontTx/>
              <a:buChar char="-"/>
            </a:pPr>
            <a:r>
              <a:rPr lang="en-US" smtClean="0"/>
              <a:t>Backward RM (BRM)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5F334747-0BBD-4F4F-B1E6-D7B52B798D24}" type="slidenum">
              <a:rPr lang="en-US"/>
              <a:pPr/>
              <a:t>48</a:t>
            </a:fld>
            <a:endParaRPr lang="en-US"/>
          </a:p>
        </p:txBody>
      </p:sp>
      <p:graphicFrame>
        <p:nvGraphicFramePr>
          <p:cNvPr id="171010" name="Object 2"/>
          <p:cNvGraphicFramePr>
            <a:graphicFrameLocks noChangeAspect="1"/>
          </p:cNvGraphicFramePr>
          <p:nvPr/>
        </p:nvGraphicFramePr>
        <p:xfrm>
          <a:off x="0" y="-103188"/>
          <a:ext cx="9144000" cy="7064376"/>
        </p:xfrm>
        <a:graphic>
          <a:graphicData uri="http://schemas.openxmlformats.org/presentationml/2006/ole">
            <p:oleObj spid="_x0000_s171010" name="Acrobat Document" r:id="rId4" imgW="7556500" imgH="5842000" progId="">
              <p:embed/>
            </p:oleObj>
          </a:graphicData>
        </a:graphic>
      </p:graphicFrame>
      <p:sp>
        <p:nvSpPr>
          <p:cNvPr id="171013" name="Rectangle 3"/>
          <p:cNvSpPr>
            <a:spLocks noChangeArrowheads="1"/>
          </p:cNvSpPr>
          <p:nvPr/>
        </p:nvSpPr>
        <p:spPr bwMode="auto">
          <a:xfrm>
            <a:off x="1419225" y="5053013"/>
            <a:ext cx="1335088" cy="433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3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F94F856C-A863-4A0F-A711-186874EE2B87}" type="slidenum">
              <a:rPr lang="en-US"/>
              <a:pPr/>
              <a:t>49</a:t>
            </a:fld>
            <a:endParaRPr lang="en-US"/>
          </a:p>
        </p:txBody>
      </p:sp>
      <p:sp>
        <p:nvSpPr>
          <p:cNvPr id="173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Congestion Control in ABR</a:t>
            </a:r>
          </a:p>
        </p:txBody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The source reacts to congestion notification by decreasing its rate (rate-based vs. window-based for TCP)</a:t>
            </a:r>
          </a:p>
          <a:p>
            <a:pPr>
              <a:buFontTx/>
              <a:buChar char="-"/>
            </a:pPr>
            <a:r>
              <a:rPr lang="en-US" smtClean="0"/>
              <a:t>Rate adaptation algorithm:</a:t>
            </a:r>
          </a:p>
          <a:p>
            <a:pPr lvl="1">
              <a:buFontTx/>
              <a:buChar char="-"/>
            </a:pPr>
            <a:r>
              <a:rPr lang="en-US" smtClean="0"/>
              <a:t>If CI=0,NI=0</a:t>
            </a:r>
          </a:p>
          <a:p>
            <a:pPr lvl="2">
              <a:buFontTx/>
              <a:buChar char="-"/>
            </a:pPr>
            <a:r>
              <a:rPr lang="en-US" smtClean="0"/>
              <a:t>Rate increase by factor ‘RIF’ (e.g., 1/16)</a:t>
            </a:r>
          </a:p>
          <a:p>
            <a:pPr lvl="2">
              <a:buFontTx/>
              <a:buChar char="-"/>
            </a:pPr>
            <a:r>
              <a:rPr lang="en-US" smtClean="0"/>
              <a:t>Rate = Rate + PCR/16</a:t>
            </a:r>
          </a:p>
          <a:p>
            <a:pPr lvl="1">
              <a:buFontTx/>
              <a:buChar char="-"/>
            </a:pPr>
            <a:r>
              <a:rPr lang="en-US" smtClean="0"/>
              <a:t>Else If CI=1	</a:t>
            </a:r>
          </a:p>
          <a:p>
            <a:pPr lvl="2">
              <a:buFontTx/>
              <a:buChar char="-"/>
            </a:pPr>
            <a:r>
              <a:rPr lang="en-US" smtClean="0"/>
              <a:t>Rate decrease by factor ‘RDF’ (e.g., 1/4)</a:t>
            </a:r>
          </a:p>
          <a:p>
            <a:pPr lvl="2">
              <a:buFontTx/>
              <a:buChar char="-"/>
            </a:pPr>
            <a:r>
              <a:rPr lang="en-US" smtClean="0"/>
              <a:t>Rate=Rate-Rate*1/4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91722CB-90D9-4CC3-A389-81BEB0AD5351}" type="slidenum">
              <a:rPr lang="en-US"/>
              <a:pPr/>
              <a:t>5</a:t>
            </a:fld>
            <a:endParaRPr 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Stop-and-wait with lost packet/frame</a:t>
            </a:r>
          </a:p>
        </p:txBody>
      </p:sp>
      <p:pic>
        <p:nvPicPr>
          <p:cNvPr id="50181" name="Picture 3" descr="rdt30_example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85900"/>
            <a:ext cx="8428038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A02BF761-3764-4E2B-85D6-FFB5C8BF99EA}" type="slidenum">
              <a:rPr lang="en-US"/>
              <a:pPr/>
              <a:t>50</a:t>
            </a:fld>
            <a:endParaRPr lang="en-US"/>
          </a:p>
        </p:txBody>
      </p:sp>
      <p:graphicFrame>
        <p:nvGraphicFramePr>
          <p:cNvPr id="175106" name="Object 2"/>
          <p:cNvGraphicFramePr>
            <a:graphicFrameLocks noChangeAspect="1"/>
          </p:cNvGraphicFramePr>
          <p:nvPr/>
        </p:nvGraphicFramePr>
        <p:xfrm>
          <a:off x="0" y="-103188"/>
          <a:ext cx="9144000" cy="7064376"/>
        </p:xfrm>
        <a:graphic>
          <a:graphicData uri="http://schemas.openxmlformats.org/presentationml/2006/ole">
            <p:oleObj spid="_x0000_s175106" name="Acrobat Document" r:id="rId4" imgW="7556500" imgH="5842000" progId="">
              <p:embed/>
            </p:oleObj>
          </a:graphicData>
        </a:graphic>
      </p:graphicFrame>
      <p:sp>
        <p:nvSpPr>
          <p:cNvPr id="175109" name="Rectangle 3"/>
          <p:cNvSpPr>
            <a:spLocks noChangeArrowheads="1"/>
          </p:cNvSpPr>
          <p:nvPr/>
        </p:nvSpPr>
        <p:spPr bwMode="auto">
          <a:xfrm>
            <a:off x="1558925" y="6143625"/>
            <a:ext cx="1289050" cy="350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9547E8CC-3834-40F0-B540-68DB64FD2958}" type="slidenum">
              <a:rPr lang="en-US"/>
              <a:pPr/>
              <a:t>6</a:t>
            </a:fld>
            <a:endParaRPr 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7638"/>
            <a:ext cx="7924800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76D5BFCE-53B2-4287-A322-6E8C8227F91E}" type="slidenum">
              <a:rPr lang="en-US"/>
              <a:pPr/>
              <a:t>7</a:t>
            </a:fld>
            <a:endParaRPr lang="en-US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Stop and wait performance</a:t>
            </a:r>
          </a:p>
          <a:p>
            <a:r>
              <a:rPr lang="en-US" smtClean="0">
                <a:solidFill>
                  <a:srgbClr val="FF0000"/>
                </a:solidFill>
              </a:rPr>
              <a:t>utilization</a:t>
            </a:r>
            <a:r>
              <a:rPr lang="en-US" smtClean="0"/>
              <a:t> – fraction of time sender busy sending</a:t>
            </a:r>
          </a:p>
          <a:p>
            <a:pPr>
              <a:buFontTx/>
              <a:buChar char="-"/>
            </a:pPr>
            <a:r>
              <a:rPr lang="en-US" smtClean="0"/>
              <a:t>ideal case (error free)</a:t>
            </a:r>
          </a:p>
          <a:p>
            <a:pPr lvl="1">
              <a:buFontTx/>
              <a:buChar char="-"/>
            </a:pPr>
            <a:r>
              <a:rPr lang="en-US" smtClean="0"/>
              <a:t>u=Tframe/(Tframe+2Tprop)=1/(1+2a), a=Tprop/Tframe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AF1C817-7F33-4D90-9DAF-7FC6EE3A2322}" type="slidenum">
              <a:rPr lang="en-US"/>
              <a:pPr/>
              <a:t>8</a:t>
            </a:fld>
            <a:endParaRPr lang="en-U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Pipelined (sliding window) protocols</a:t>
            </a:r>
            <a:endParaRPr lang="en-US" smtClean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04925"/>
            <a:ext cx="75914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Pipelining:</a:t>
            </a:r>
            <a:r>
              <a:rPr lang="en-US" sz="2400" smtClean="0"/>
              <a:t> sender allows multiple, “in-flight”, yet-to-be-acknowledged pkts</a:t>
            </a:r>
          </a:p>
          <a:p>
            <a:pPr lvl="1"/>
            <a:r>
              <a:rPr lang="en-US" sz="2000" smtClean="0"/>
              <a:t>range of sequence numbers must be increased</a:t>
            </a:r>
          </a:p>
          <a:p>
            <a:pPr lvl="1"/>
            <a:r>
              <a:rPr lang="en-US" sz="2000" smtClean="0"/>
              <a:t>buffering at sender and/or receiver</a:t>
            </a:r>
          </a:p>
        </p:txBody>
      </p:sp>
      <p:sp>
        <p:nvSpPr>
          <p:cNvPr id="645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5419725"/>
            <a:ext cx="8286750" cy="1076325"/>
          </a:xfrm>
        </p:spPr>
        <p:txBody>
          <a:bodyPr/>
          <a:lstStyle/>
          <a:p>
            <a:r>
              <a:rPr lang="en-US" sz="2400" smtClean="0"/>
              <a:t>Two generic forms of pipelined protocols: </a:t>
            </a:r>
            <a:r>
              <a:rPr lang="en-US" sz="2400" i="1" smtClean="0">
                <a:solidFill>
                  <a:srgbClr val="FF0000"/>
                </a:solidFill>
              </a:rPr>
              <a:t>go-Back-N, selective repeat</a:t>
            </a:r>
          </a:p>
        </p:txBody>
      </p:sp>
      <p:pic>
        <p:nvPicPr>
          <p:cNvPr id="64519" name="Picture 5" descr="rdt_pipeline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588" y="2890838"/>
            <a:ext cx="6105525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BFFBC96D-C457-424F-A68C-DDE3CC53233F}" type="slidenum">
              <a:rPr lang="en-US"/>
              <a:pPr/>
              <a:t>9</a:t>
            </a:fld>
            <a:endParaRPr lang="en-US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Pipelining: increased utilization</a:t>
            </a:r>
          </a:p>
        </p:txBody>
      </p:sp>
      <p:sp>
        <p:nvSpPr>
          <p:cNvPr id="66566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7" name="Text Box 4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first packet bit transmitted, t = 0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68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69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70" name="Text Box 7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sender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71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receiver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72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3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4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895 w 2902"/>
              <a:gd name="T3" fmla="*/ 937 h 1185"/>
              <a:gd name="T4" fmla="*/ 2902 w 2902"/>
              <a:gd name="T5" fmla="*/ 1185 h 1185"/>
              <a:gd name="T6" fmla="*/ 0 w 2902"/>
              <a:gd name="T7" fmla="*/ 2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5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6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7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RTT 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78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79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80" name="Text Box 17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last bit transmitted, t = L / 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81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2" name="Text Box 19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first packet bit arrives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83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4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last packet bit arrives, send ACK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85" name="Text Box 22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ACK arrives, send next </a:t>
            </a:r>
          </a:p>
          <a:p>
            <a:pPr algn="r"/>
            <a:r>
              <a:rPr lang="en-US">
                <a:latin typeface="Arial" charset="0"/>
              </a:rPr>
              <a:t>packet, t = RTT + L / R</a:t>
            </a:r>
            <a:endParaRPr lang="en-US">
              <a:latin typeface="Times New Roman" pitchFamily="-111" charset="0"/>
            </a:endParaRPr>
          </a:p>
        </p:txBody>
      </p:sp>
      <p:grpSp>
        <p:nvGrpSpPr>
          <p:cNvPr id="66586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66614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5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845 w 1845"/>
                <a:gd name="T3" fmla="*/ 592 h 592"/>
                <a:gd name="T4" fmla="*/ 1095 w 1845"/>
                <a:gd name="T5" fmla="*/ 592 h 592"/>
                <a:gd name="T6" fmla="*/ 0 w 1845"/>
                <a:gd name="T7" fmla="*/ 2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616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6619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0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17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8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87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895 w 2902"/>
              <a:gd name="T3" fmla="*/ 937 h 1185"/>
              <a:gd name="T4" fmla="*/ 2902 w 2902"/>
              <a:gd name="T5" fmla="*/ 1185 h 1185"/>
              <a:gd name="T6" fmla="*/ 0 w 2902"/>
              <a:gd name="T7" fmla="*/ 2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8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895 w 2902"/>
              <a:gd name="T3" fmla="*/ 937 h 1185"/>
              <a:gd name="T4" fmla="*/ 2902 w 2902"/>
              <a:gd name="T5" fmla="*/ 1185 h 1185"/>
              <a:gd name="T6" fmla="*/ 0 w 2902"/>
              <a:gd name="T7" fmla="*/ 2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9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0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6591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66607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8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845 w 1845"/>
                <a:gd name="T3" fmla="*/ 592 h 592"/>
                <a:gd name="T4" fmla="*/ 1095 w 1845"/>
                <a:gd name="T5" fmla="*/ 592 h 592"/>
                <a:gd name="T6" fmla="*/ 0 w 1845"/>
                <a:gd name="T7" fmla="*/ 2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609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6612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3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10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1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592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66600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1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845 w 1845"/>
                <a:gd name="T3" fmla="*/ 592 h 592"/>
                <a:gd name="T4" fmla="*/ 1095 w 1845"/>
                <a:gd name="T5" fmla="*/ 592 h 592"/>
                <a:gd name="T6" fmla="*/ 0 w 1845"/>
                <a:gd name="T7" fmla="*/ 2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602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6605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6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03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4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93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4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last bit of 2</a:t>
            </a:r>
            <a:r>
              <a:rPr lang="en-US" baseline="30000">
                <a:latin typeface="Arial" charset="0"/>
              </a:rPr>
              <a:t>nd</a:t>
            </a:r>
            <a:r>
              <a:rPr lang="en-US">
                <a:latin typeface="Arial" charset="0"/>
              </a:rPr>
              <a:t> packet arrives, send ACK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95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6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7" name="Text Box 55"/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last bit of 3</a:t>
            </a:r>
            <a:r>
              <a:rPr lang="en-US" baseline="30000">
                <a:latin typeface="Arial" charset="0"/>
              </a:rPr>
              <a:t>rd</a:t>
            </a:r>
            <a:r>
              <a:rPr lang="en-US">
                <a:latin typeface="Arial" charset="0"/>
              </a:rPr>
              <a:t> packet arrives, send ACK</a:t>
            </a:r>
            <a:endParaRPr lang="en-US">
              <a:latin typeface="Times New Roman" pitchFamily="-111" charset="0"/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462088" y="5135563"/>
          <a:ext cx="5994400" cy="933450"/>
        </p:xfrm>
        <a:graphic>
          <a:graphicData uri="http://schemas.openxmlformats.org/presentationml/2006/ole">
            <p:oleObj spid="_x0000_s66562" name="Picture" r:id="rId4" imgW="3181320" imgH="495360" progId="Word.Picture.8">
              <p:embed/>
            </p:oleObj>
          </a:graphicData>
        </a:graphic>
      </p:graphicFrame>
      <p:sp>
        <p:nvSpPr>
          <p:cNvPr id="482361" name="Text Box 57"/>
          <p:cNvSpPr txBox="1">
            <a:spLocks noChangeArrowheads="1"/>
          </p:cNvSpPr>
          <p:nvPr/>
        </p:nvSpPr>
        <p:spPr bwMode="auto">
          <a:xfrm>
            <a:off x="6311900" y="4437063"/>
            <a:ext cx="2503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Increase utilization</a:t>
            </a:r>
          </a:p>
          <a:p>
            <a:r>
              <a:rPr lang="en-US" sz="2000">
                <a:solidFill>
                  <a:srgbClr val="FF0000"/>
                </a:solidFill>
              </a:rPr>
              <a:t>by a factor of 3!</a:t>
            </a:r>
          </a:p>
        </p:txBody>
      </p:sp>
      <p:sp>
        <p:nvSpPr>
          <p:cNvPr id="482362" name="Line 58"/>
          <p:cNvSpPr>
            <a:spLocks noChangeShapeType="1"/>
          </p:cNvSpPr>
          <p:nvPr/>
        </p:nvSpPr>
        <p:spPr bwMode="auto">
          <a:xfrm flipH="1">
            <a:off x="6386513" y="4821238"/>
            <a:ext cx="125412" cy="512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61" grpId="0"/>
      <p:bldP spid="48236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20204</TotalTime>
  <Words>2878</Words>
  <Application>Microsoft Macintosh PowerPoint</Application>
  <PresentationFormat>On-screen Show (4:3)</PresentationFormat>
  <Paragraphs>590</Paragraphs>
  <Slides>50</Slides>
  <Notes>49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Default Design</vt:lpstr>
      <vt:lpstr>Clip</vt:lpstr>
      <vt:lpstr>Picture</vt:lpstr>
      <vt:lpstr>VISIO</vt:lpstr>
      <vt:lpstr>Worksheet</vt:lpstr>
      <vt:lpstr>Acrobat Document</vt:lpstr>
      <vt:lpstr>Slide 1</vt:lpstr>
      <vt:lpstr>Internet transport-layer protocols</vt:lpstr>
      <vt:lpstr>Reliable data transfer: getting started</vt:lpstr>
      <vt:lpstr>Hop-by-hop flow control</vt:lpstr>
      <vt:lpstr>Stop-and-wait with lost packet/frame</vt:lpstr>
      <vt:lpstr>Slide 6</vt:lpstr>
      <vt:lpstr>Slide 7</vt:lpstr>
      <vt:lpstr>Pipelined (sliding window) protocols</vt:lpstr>
      <vt:lpstr>Pipelining: increased utilization</vt:lpstr>
      <vt:lpstr>Go-Back-N</vt:lpstr>
      <vt:lpstr>GBN in action</vt:lpstr>
      <vt:lpstr>Selective Repeat</vt:lpstr>
      <vt:lpstr>Selective repeat: sender, receiver windows</vt:lpstr>
      <vt:lpstr>Selective repeat in action</vt:lpstr>
      <vt:lpstr>Slide 15</vt:lpstr>
      <vt:lpstr>TCP: Overview   RFCs: 793, 1122, 1323, 2018, 2581</vt:lpstr>
      <vt:lpstr>TCP segment structure</vt:lpstr>
      <vt:lpstr>Reliability in TCP</vt:lpstr>
      <vt:lpstr>TCP Round Trip Time and Timeout</vt:lpstr>
      <vt:lpstr>Example RTT estimation:</vt:lpstr>
      <vt:lpstr>TCP Round Trip Time and Timeout</vt:lpstr>
      <vt:lpstr>TCP reliable data transfer</vt:lpstr>
      <vt:lpstr>TCP: retransmission scenarios</vt:lpstr>
      <vt:lpstr>TCP retransmission scenarios (more)</vt:lpstr>
      <vt:lpstr>Fast  Retransmit</vt:lpstr>
      <vt:lpstr>Slide 26</vt:lpstr>
      <vt:lpstr>TCP Flow Control</vt:lpstr>
      <vt:lpstr>Principles of Congestion Control</vt:lpstr>
      <vt:lpstr>congestion phases and effects</vt:lpstr>
      <vt:lpstr>practical case: finite buffers, loss</vt:lpstr>
      <vt:lpstr>Slide 31</vt:lpstr>
      <vt:lpstr>Slide 32</vt:lpstr>
      <vt:lpstr>Congestion Control (CC)</vt:lpstr>
      <vt:lpstr>Congestion Control (CC) (contd.)</vt:lpstr>
      <vt:lpstr>Congestion Control (CC) (contd.)</vt:lpstr>
      <vt:lpstr>TCP congestion control: additive increase, multiplicative decrease</vt:lpstr>
      <vt:lpstr>TCP Congestion Control: details</vt:lpstr>
      <vt:lpstr>TCP congestion control</vt:lpstr>
      <vt:lpstr>Slide 39</vt:lpstr>
      <vt:lpstr>Slide 40</vt:lpstr>
      <vt:lpstr>Fast Retransmit &amp; Recovery</vt:lpstr>
      <vt:lpstr>Slide 42</vt:lpstr>
      <vt:lpstr>TCP Fairness</vt:lpstr>
      <vt:lpstr>Fairness (more)</vt:lpstr>
      <vt:lpstr>TCP and Network Dynamics</vt:lpstr>
      <vt:lpstr>Congestion Control with Explicit Notification</vt:lpstr>
      <vt:lpstr>Slide 47</vt:lpstr>
      <vt:lpstr>Slide 48</vt:lpstr>
      <vt:lpstr>Congestion Control in ABR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3</dc:title>
  <dc:creator>Jim Kurose &amp; Keith Ross</dc:creator>
  <cp:lastModifiedBy>Ahmed Helmy</cp:lastModifiedBy>
  <cp:revision>201</cp:revision>
  <cp:lastPrinted>2000-04-27T09:23:27Z</cp:lastPrinted>
  <dcterms:created xsi:type="dcterms:W3CDTF">2015-10-26T03:04:52Z</dcterms:created>
  <dcterms:modified xsi:type="dcterms:W3CDTF">2015-10-26T22:00:10Z</dcterms:modified>
</cp:coreProperties>
</file>