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embeddings/oleObject60.bin" ContentType="application/vnd.openxmlformats-officedocument.oleObject"/>
  <Override PartName="/ppt/notesSlides/notesSlide16.xml" ContentType="application/vnd.openxmlformats-officedocument.presentationml.notesSlide+xml"/>
  <Override PartName="/ppt/embeddings/oleObject70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embeddings/oleObject57.bin" ContentType="application/vnd.openxmlformats-officedocument.oleObject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embeddings/oleObject66.bin" ContentType="application/vnd.openxmlformats-officedocument.oleObject"/>
  <Override PartName="/ppt/embeddings/oleObject76.bin" ContentType="application/vnd.openxmlformats-officedocument.oleObject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61.bin" ContentType="application/vnd.openxmlformats-officedocument.oleObject"/>
  <Override PartName="/ppt/slides/slide42.xml" ContentType="application/vnd.openxmlformats-officedocument.presentationml.slide+xml"/>
  <Override PartName="/ppt/embeddings/oleObject38.bin" ContentType="application/vnd.openxmlformats-officedocument.oleObject"/>
  <Override PartName="/ppt/notesSlides/notesSlide17.xml" ContentType="application/vnd.openxmlformats-officedocument.presentationml.notesSlide+xml"/>
  <Override PartName="/ppt/embeddings/oleObject71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embeddings/oleObject58.bin" ContentType="application/vnd.openxmlformats-officedocument.oleObject"/>
  <Override PartName="/ppt/slides/slide38.xml" ContentType="application/vnd.openxmlformats-officedocument.presentationml.slide+xml"/>
  <Override PartName="/ppt/embeddings/oleObject67.bin" ContentType="application/vnd.openxmlformats-officedocument.oleObject"/>
  <Override PartName="/ppt/embeddings/oleObject77.bin" ContentType="application/vnd.openxmlformats-officedocument.oleObject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notesSlides/notesSlide8.xml" ContentType="application/vnd.openxmlformats-officedocument.presentationml.notesSlide+xml"/>
  <Override PartName="/ppt/embeddings/oleObject34.bin" ContentType="application/vnd.openxmlformats-officedocument.oleObject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Override PartName="/ppt/slides/slide24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62.bin" ContentType="application/vnd.openxmlformats-officedocument.oleObject"/>
  <Override PartName="/ppt/notesSlides/notesSlide18.xml" ContentType="application/vnd.openxmlformats-officedocument.presentationml.notesSlide+xml"/>
  <Override PartName="/ppt/embeddings/oleObject72.bin" ContentType="application/vnd.openxmlformats-officedocument.oleObject"/>
  <Override PartName="/ppt/embeddings/oleObject49.bin" ContentType="application/vnd.openxmlformats-officedocument.oleObject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embeddings/oleObject59.bin" ContentType="application/vnd.openxmlformats-officedocument.oleObject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embeddings/oleObject68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5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embeddings/oleObject54.bin" ContentType="application/vnd.openxmlformats-officedocument.oleObject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63.bin" ContentType="application/vnd.openxmlformats-officedocument.oleObject"/>
  <Override PartName="/ppt/embeddings/oleObject73.bin" ContentType="application/vnd.openxmlformats-officedocument.oleObject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69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20.bin" ContentType="application/vnd.openxmlformats-officedocument.oleObject"/>
  <Override PartName="/ppt/embeddings/oleObject30.bin" ContentType="application/vnd.openxmlformats-officedocument.oleObject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notesSlides/notesSlide14.xml" ContentType="application/vnd.openxmlformats-officedocument.presentationml.notesSlide+xml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Override PartName="/ppt/embeddings/oleObject55.bin" ContentType="application/vnd.openxmlformats-officedocument.oleObject"/>
  <Override PartName="/ppt/notesSlides/notesSlide34.xml" ContentType="application/vnd.openxmlformats-officedocument.presentationml.notesSlide+xml"/>
  <Default Extension="rels" ContentType="application/vnd.openxmlformats-package.relationships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64.bin" ContentType="application/vnd.openxmlformats-officedocument.oleObject"/>
  <Override PartName="/ppt/embeddings/oleObject74.bin" ContentType="application/vnd.openxmlformats-officedocument.oleObjec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21.bin" ContentType="application/vnd.openxmlformats-officedocument.oleObject"/>
  <Override PartName="/ppt/embeddings/oleObject31.bin" ContentType="application/vnd.openxmlformats-officedocument.oleObject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embeddings/oleObject37.bin" ContentType="application/vnd.openxmlformats-officedocument.oleObject"/>
  <Override PartName="/ppt/notesSlides/notesSlide15.xml" ContentType="application/vnd.openxmlformats-officedocument.presentationml.notesSlide+xml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embeddings/oleObject56.bin" ContentType="application/vnd.openxmlformats-officedocument.oleObject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embeddings/oleObject65.bin" ContentType="application/vnd.openxmlformats-officedocument.oleObject"/>
  <Override PartName="/ppt/slideLayouts/slideLayout9.xml" ContentType="application/vnd.openxmlformats-officedocument.presentationml.slideLayout+xml"/>
  <Override PartName="/ppt/embeddings/oleObject75.bin" ContentType="application/vnd.openxmlformats-officedocument.oleObject"/>
  <Override PartName="/ppt/notesSlides/notesSlide1.xml" ContentType="application/vnd.openxmlformats-officedocument.presentationml.notesSlide+xml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notesSlides/notesSlide7.xml" ContentType="application/vnd.openxmlformats-officedocument.presentationml.notesSlide+xml"/>
  <Override PartName="/ppt/embeddings/oleObject41.bin" ContentType="application/vnd.openxmlformats-officedocument.oleObject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notesSlides/notesSlide30.xml" ContentType="application/vnd.openxmlformats-officedocument.presentationml.notes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60" r:id="rId3"/>
    <p:sldId id="463" r:id="rId4"/>
    <p:sldId id="467" r:id="rId5"/>
    <p:sldId id="468" r:id="rId6"/>
    <p:sldId id="415" r:id="rId7"/>
    <p:sldId id="469" r:id="rId8"/>
    <p:sldId id="422" r:id="rId9"/>
    <p:sldId id="423" r:id="rId10"/>
    <p:sldId id="424" r:id="rId11"/>
    <p:sldId id="425" r:id="rId12"/>
    <p:sldId id="426" r:id="rId13"/>
    <p:sldId id="446" r:id="rId14"/>
    <p:sldId id="447" r:id="rId15"/>
    <p:sldId id="448" r:id="rId16"/>
    <p:sldId id="449" r:id="rId17"/>
    <p:sldId id="442" r:id="rId18"/>
    <p:sldId id="428" r:id="rId19"/>
    <p:sldId id="429" r:id="rId20"/>
    <p:sldId id="430" r:id="rId21"/>
    <p:sldId id="431" r:id="rId22"/>
    <p:sldId id="488" r:id="rId23"/>
    <p:sldId id="433" r:id="rId24"/>
    <p:sldId id="434" r:id="rId25"/>
    <p:sldId id="435" r:id="rId26"/>
    <p:sldId id="436" r:id="rId27"/>
    <p:sldId id="437" r:id="rId28"/>
    <p:sldId id="283" r:id="rId29"/>
    <p:sldId id="330" r:id="rId30"/>
    <p:sldId id="284" r:id="rId31"/>
    <p:sldId id="339" r:id="rId32"/>
    <p:sldId id="470" r:id="rId33"/>
    <p:sldId id="340" r:id="rId34"/>
    <p:sldId id="391" r:id="rId35"/>
    <p:sldId id="392" r:id="rId36"/>
    <p:sldId id="473" r:id="rId37"/>
    <p:sldId id="475" r:id="rId38"/>
    <p:sldId id="476" r:id="rId39"/>
    <p:sldId id="477" r:id="rId40"/>
    <p:sldId id="478" r:id="rId41"/>
    <p:sldId id="479" r:id="rId42"/>
    <p:sldId id="483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9999FF"/>
    <a:srgbClr val="FF3300"/>
    <a:srgbClr val="00CC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545" autoAdjust="0"/>
    <p:restoredTop sz="93115" autoAdjust="0"/>
  </p:normalViewPr>
  <p:slideViewPr>
    <p:cSldViewPr snapToGrid="0">
      <p:cViewPr varScale="1">
        <p:scale>
          <a:sx n="99" d="100"/>
          <a:sy n="9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41B933-67FE-4C53-9143-F351C2F9C2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625B286-7084-42D8-9BA0-1CDD2AE36A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C5E0E-35DD-4A34-8BCF-02EA08186B1C}" type="slidenum">
              <a:rPr lang="en-US"/>
              <a:pPr/>
              <a:t>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86433-0A19-448A-9FA8-B0A83ABC642B}" type="slidenum">
              <a:rPr lang="en-US"/>
              <a:pPr/>
              <a:t>11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DF28D-A0BF-43F6-8E0C-1E27C922C906}" type="slidenum">
              <a:rPr lang="en-US"/>
              <a:pPr/>
              <a:t>12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E383F-B137-42C7-B86D-890203920E2D}" type="slidenum">
              <a:rPr lang="en-US"/>
              <a:pPr/>
              <a:t>13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B172-8C51-4E41-9B3C-5992D560B01B}" type="slidenum">
              <a:rPr lang="en-US"/>
              <a:pPr/>
              <a:t>14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8E83B-0229-47B1-9CC1-5AA8912D6D11}" type="slidenum">
              <a:rPr lang="en-US"/>
              <a:pPr/>
              <a:t>15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1DA8B-32DC-451B-8968-674AE735FA6F}" type="slidenum">
              <a:rPr lang="en-US"/>
              <a:pPr/>
              <a:t>16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9C530-D314-463A-8A0D-7A7E8B3C441A}" type="slidenum">
              <a:rPr lang="en-US"/>
              <a:pPr/>
              <a:t>17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9EF05-EBD4-45F2-87A3-66FF782627A7}" type="slidenum">
              <a:rPr lang="en-US"/>
              <a:pPr/>
              <a:t>18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C2C5A-F97E-4602-A6F8-C723A0A0D08A}" type="slidenum">
              <a:rPr lang="en-US"/>
              <a:pPr/>
              <a:t>19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2AA8-8080-4411-A225-139795699238}" type="slidenum">
              <a:rPr lang="en-US"/>
              <a:pPr/>
              <a:t>20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5F369-F6C9-4223-9CE4-DF7FE8039320}" type="slidenum">
              <a:rPr lang="en-US"/>
              <a:pPr/>
              <a:t>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636CB-B093-416E-AA38-3BC04F26AE24}" type="slidenum">
              <a:rPr lang="en-US"/>
              <a:pPr/>
              <a:t>21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simple multiple access control techniques.</a:t>
            </a:r>
          </a:p>
          <a:p>
            <a:endParaRPr lang="en-US"/>
          </a:p>
          <a:p>
            <a:r>
              <a:rPr lang="en-US"/>
              <a:t>Each mobile’s share of the bandwidth is divided into portions for the uplink and the downlink. Also, possibly, out of band signaling.</a:t>
            </a:r>
          </a:p>
          <a:p>
            <a:endParaRPr lang="en-US"/>
          </a:p>
          <a:p>
            <a:r>
              <a:rPr lang="en-US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41E9F-9B20-42C7-B4F0-F35996E08CD0}" type="slidenum">
              <a:rPr lang="en-US"/>
              <a:pPr/>
              <a:t>23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45D51-48B8-49DB-881C-3C420F1F7398}" type="slidenum">
              <a:rPr lang="en-US"/>
              <a:pPr/>
              <a:t>24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8A656-D480-40C7-B977-3319CB54A746}" type="slidenum">
              <a:rPr lang="en-US"/>
              <a:pPr/>
              <a:t>25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26421-0A56-4F0C-8619-7994DAD2D7B9}" type="slidenum">
              <a:rPr lang="en-US"/>
              <a:pPr/>
              <a:t>26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14844-3F94-4DFF-B915-CF78DE31D172}" type="slidenum">
              <a:rPr lang="en-US"/>
              <a:pPr/>
              <a:t>27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83EB2-5DC4-4B77-B113-23BCE2F2EA85}" type="slidenum">
              <a:rPr lang="en-US"/>
              <a:pPr/>
              <a:t>28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71A9B-4CAF-4B95-8313-EB28F16568D1}" type="slidenum">
              <a:rPr lang="en-US"/>
              <a:pPr/>
              <a:t>29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0BD7D-7E0B-485F-9FF1-0C63DADFAE2B}" type="slidenum">
              <a:rPr lang="en-US"/>
              <a:pPr/>
              <a:t>30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4860E-C0EC-4607-9434-0F3F7819192C}" type="slidenum">
              <a:rPr lang="en-US"/>
              <a:pPr/>
              <a:t>31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ABD472F-389C-4AFC-BF17-BD2ECE847C67}" type="slidenum">
              <a:rPr lang="en-US"/>
              <a:pPr/>
              <a:t>3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1D0FA06-542A-4EDD-9B04-1ED79F0F118E}" type="slidenum">
              <a:rPr lang="en-US"/>
              <a:pPr/>
              <a:t>32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1CE28-09AD-44F9-8DD0-8A4D6ACFBDE5}" type="slidenum">
              <a:rPr lang="en-US"/>
              <a:pPr/>
              <a:t>33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271A5-E91F-48DE-A138-EFDFC00ED694}" type="slidenum">
              <a:rPr lang="en-US"/>
              <a:pPr/>
              <a:t>34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80BF5-DC39-475F-A964-3C77A66D4581}" type="slidenum">
              <a:rPr lang="en-US"/>
              <a:pPr/>
              <a:t>35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89766-9411-440F-9953-B439A7285B45}" type="slidenum">
              <a:rPr lang="en-US"/>
              <a:pPr/>
              <a:t>42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75BBC543-1050-4F4E-B8C9-9C520A9F1FD1}" type="slidenum">
              <a:rPr lang="en-US" sz="1300"/>
              <a:pPr algn="r" defTabSz="966788"/>
              <a:t>4</a:t>
            </a:fld>
            <a:endParaRPr lang="en-US" sz="13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D15C-3A31-4A88-BD8E-A6EC4C198BCC}" type="slidenum">
              <a:rPr lang="en-US"/>
              <a:pPr/>
              <a:t>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EF69E-9998-4D65-8DF6-CACADA8E678F}" type="slidenum">
              <a:rPr lang="en-US"/>
              <a:pPr/>
              <a:t>6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E803E-7790-4A7D-8E36-50D267B8E7BB}" type="slidenum">
              <a:rPr lang="en-US"/>
              <a:pPr/>
              <a:t>8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F4E48-D723-4043-AAAF-0F4605A1FF1B}" type="slidenum">
              <a:rPr lang="en-US"/>
              <a:pPr/>
              <a:t>9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9DBC-473B-450D-A4C4-260FF1B69FAD}" type="slidenum">
              <a:rPr lang="en-US"/>
              <a:pPr/>
              <a:t>10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0EA374C-9524-4E46-8384-759B7C78A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198B169-06AB-4E9D-8C4A-6F88B9099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EF57B59-FF84-4F2A-B6DA-0FD55888F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501F68E-6DF5-4767-A6D3-B3331C939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A8B1256-BC15-470E-A84E-F485D60F8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D57F9AA-EC9E-462F-905B-F668E915B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CD82F2B-E09A-4128-B10A-FC454DF93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2D152D9-C120-409E-A40C-B2CD6CC0E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23C1824-A7A2-4C35-A70E-39B834E2F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BF65DD6-5EBC-42C9-A2AC-A1F31D54D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FED9672-5A64-4B7D-894D-6634F91B5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1-</a:t>
            </a:r>
            <a:fld id="{6EBE2607-8325-41FF-9185-ED077979AF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4.bin"/><Relationship Id="rId21" Type="http://schemas.openxmlformats.org/officeDocument/2006/relationships/oleObject" Target="../embeddings/oleObject15.bin"/><Relationship Id="rId22" Type="http://schemas.openxmlformats.org/officeDocument/2006/relationships/oleObject" Target="../embeddings/oleObject16.bin"/><Relationship Id="rId10" Type="http://schemas.openxmlformats.org/officeDocument/2006/relationships/image" Target="../media/image6.png"/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4" Type="http://schemas.openxmlformats.org/officeDocument/2006/relationships/oleObject" Target="../embeddings/oleObject8.bin"/><Relationship Id="rId15" Type="http://schemas.openxmlformats.org/officeDocument/2006/relationships/oleObject" Target="../embeddings/oleObject9.bin"/><Relationship Id="rId16" Type="http://schemas.openxmlformats.org/officeDocument/2006/relationships/oleObject" Target="../embeddings/oleObject10.bin"/><Relationship Id="rId17" Type="http://schemas.openxmlformats.org/officeDocument/2006/relationships/oleObject" Target="../embeddings/oleObject11.bin"/><Relationship Id="rId18" Type="http://schemas.openxmlformats.org/officeDocument/2006/relationships/oleObject" Target="../embeddings/oleObject12.bin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2.bin"/><Relationship Id="rId5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6.bin"/><Relationship Id="rId5" Type="http://schemas.openxmlformats.org/officeDocument/2006/relationships/oleObject" Target="../embeddings/oleObject27.bin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3" Type="http://schemas.openxmlformats.org/officeDocument/2006/relationships/oleObject" Target="../embeddings/oleObject34.bin"/><Relationship Id="rId14" Type="http://schemas.openxmlformats.org/officeDocument/2006/relationships/oleObject" Target="../embeddings/oleObject35.bin"/><Relationship Id="rId15" Type="http://schemas.openxmlformats.org/officeDocument/2006/relationships/oleObject" Target="../embeddings/oleObject36.bin"/><Relationship Id="rId16" Type="http://schemas.openxmlformats.org/officeDocument/2006/relationships/oleObject" Target="../embeddings/oleObject37.bin"/><Relationship Id="rId17" Type="http://schemas.openxmlformats.org/officeDocument/2006/relationships/oleObject" Target="../embeddings/oleObject38.bin"/><Relationship Id="rId18" Type="http://schemas.openxmlformats.org/officeDocument/2006/relationships/oleObject" Target="../embeddings/oleObject39.bin"/><Relationship Id="rId19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8" Type="http://schemas.openxmlformats.org/officeDocument/2006/relationships/oleObject" Target="../embeddings/oleObject30.bin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1.bin"/><Relationship Id="rId5" Type="http://schemas.openxmlformats.org/officeDocument/2006/relationships/oleObject" Target="../embeddings/oleObject42.bin"/><Relationship Id="rId6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8" Type="http://schemas.openxmlformats.org/officeDocument/2006/relationships/oleObject" Target="../embeddings/oleObject4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6.bin"/><Relationship Id="rId5" Type="http://schemas.openxmlformats.org/officeDocument/2006/relationships/oleObject" Target="../embeddings/oleObject4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8.bin"/><Relationship Id="rId5" Type="http://schemas.openxmlformats.org/officeDocument/2006/relationships/oleObject" Target="../embeddings/oleObject49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50.bin"/><Relationship Id="rId5" Type="http://schemas.openxmlformats.org/officeDocument/2006/relationships/oleObject" Target="../embeddings/oleObject5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52.bin"/><Relationship Id="rId5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54.bin"/><Relationship Id="rId5" Type="http://schemas.openxmlformats.org/officeDocument/2006/relationships/oleObject" Target="../embeddings/oleObject55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56.bin"/><Relationship Id="rId5" Type="http://schemas.openxmlformats.org/officeDocument/2006/relationships/oleObject" Target="../embeddings/oleObject57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58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59.bin"/><Relationship Id="rId5" Type="http://schemas.openxmlformats.org/officeDocument/2006/relationships/oleObject" Target="../embeddings/oleObject6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9.bin"/><Relationship Id="rId12" Type="http://schemas.openxmlformats.org/officeDocument/2006/relationships/oleObject" Target="../embeddings/oleObject70.bin"/><Relationship Id="rId13" Type="http://schemas.openxmlformats.org/officeDocument/2006/relationships/oleObject" Target="../embeddings/oleObject71.bin"/><Relationship Id="rId14" Type="http://schemas.openxmlformats.org/officeDocument/2006/relationships/oleObject" Target="../embeddings/oleObject72.bin"/><Relationship Id="rId15" Type="http://schemas.openxmlformats.org/officeDocument/2006/relationships/oleObject" Target="../embeddings/oleObject73.bin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1.bin"/><Relationship Id="rId4" Type="http://schemas.openxmlformats.org/officeDocument/2006/relationships/oleObject" Target="../embeddings/oleObject62.bin"/><Relationship Id="rId5" Type="http://schemas.openxmlformats.org/officeDocument/2006/relationships/oleObject" Target="../embeddings/oleObject63.bin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0" Type="http://schemas.openxmlformats.org/officeDocument/2006/relationships/oleObject" Target="../embeddings/oleObject6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oleObject" Target="../embeddings/oleObject75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oleObject" Target="../embeddings/oleObject77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oleObject" Target="../embeddings/oleObject79.bin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9.bin"/><Relationship Id="rId5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D567B84-003C-47B9-94D3-2BB156A36CA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  <a:ln/>
        </p:spPr>
        <p:txBody>
          <a:bodyPr/>
          <a:lstStyle/>
          <a:p>
            <a:r>
              <a:rPr lang="en-US" sz="2400"/>
              <a:t>millions of connected computing devices: </a:t>
            </a:r>
            <a:r>
              <a:rPr lang="en-US" sz="2400" i="1">
                <a:solidFill>
                  <a:srgbClr val="FF0000"/>
                </a:solidFill>
              </a:rPr>
              <a:t>hosts = end systems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/>
              <a:t> </a:t>
            </a:r>
            <a:r>
              <a:rPr lang="en-US"/>
              <a:t>run </a:t>
            </a:r>
            <a:r>
              <a:rPr lang="en-US" i="1">
                <a:solidFill>
                  <a:srgbClr val="FF0000"/>
                </a:solidFill>
              </a:rPr>
              <a:t>network apps</a:t>
            </a:r>
            <a:endParaRPr lang="en-US"/>
          </a:p>
        </p:txBody>
      </p:sp>
      <p:grpSp>
        <p:nvGrpSpPr>
          <p:cNvPr id="4358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2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4363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4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365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4366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7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8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9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0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1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2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3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4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5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6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7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8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9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80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81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8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86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87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9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0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91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92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3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4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5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96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4397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4398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0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440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4402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40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4403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40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4404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4405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09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0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11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2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15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8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4419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23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4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2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7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8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2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1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2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4433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37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8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0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1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2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43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4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5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46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444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5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5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53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4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5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6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57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8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9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0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446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6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7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8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9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7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7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74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4475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8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79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0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8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8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8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8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4489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0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1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2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93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94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8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9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0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1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2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4503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4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08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09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12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13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6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4517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21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2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23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26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27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0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5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4536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53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4537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53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4538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4539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540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556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4556" name="Clip" r:id="rId11" imgW="1305000" imgH="1085760" progId="">
                <p:embed/>
              </p:oleObj>
            </a:graphicData>
          </a:graphic>
        </p:graphicFrame>
        <p:sp>
          <p:nvSpPr>
            <p:cNvPr id="4557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61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4562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3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4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5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6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8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9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70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1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2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4573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4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5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6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77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8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9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0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1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82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83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4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5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8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4587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8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9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0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91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92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93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4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5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96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97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8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9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0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4601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2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3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4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05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06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07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8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10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11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14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24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462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4625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462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4626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4626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4627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4627" name="Clip" r:id="rId15" imgW="1305000" imgH="1085760" progId="">
                <p:embed/>
              </p:oleObj>
            </a:graphicData>
          </a:graphic>
        </p:graphicFrame>
        <p:grpSp>
          <p:nvGrpSpPr>
            <p:cNvPr id="462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4629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29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4630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0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4631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4632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32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4633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3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4634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4635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636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2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54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4655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6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7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8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9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0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1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2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63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4675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4676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4677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4678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70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4681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4682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3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4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5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86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87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88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9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0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91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92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3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4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758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68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4695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4696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96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4697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97" name="Clip" r:id="rId21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4698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4698" name="Clip" r:id="rId22" imgW="1305000" imgH="1085760" progId="">
                <p:embed/>
              </p:oleObj>
            </a:graphicData>
          </a:graphic>
        </p:graphicFrame>
        <p:grpSp>
          <p:nvGrpSpPr>
            <p:cNvPr id="4699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4700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1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2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3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4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5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6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7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757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</p:spPr>
        </p:pic>
        <p:sp>
          <p:nvSpPr>
            <p:cNvPr id="4759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4760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4761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4763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69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4708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4709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710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6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472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74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74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47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748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0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1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52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753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4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5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6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762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4764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(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r>
              <a:rPr lang="en-US">
                <a:latin typeface="Comic Sans MS" pitchFamily="66" charset="0"/>
              </a:rPr>
              <a:t>)</a:t>
            </a: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5187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D319847-FDE4-4122-941F-3E98ED4246FD}" type="slidenum">
              <a:rPr lang="en-US"/>
              <a:pPr/>
              <a:t>10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Internet protocol </a:t>
            </a:r>
            <a:r>
              <a:rPr lang="en-US" sz="3200" dirty="0" smtClean="0"/>
              <a:t>stack</a:t>
            </a:r>
            <a:endParaRPr lang="en-US" sz="3200" dirty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application:</a:t>
            </a:r>
            <a:r>
              <a:rPr lang="en-US" sz="2400"/>
              <a:t> supporting network applications</a:t>
            </a:r>
          </a:p>
          <a:p>
            <a:pPr lvl="1"/>
            <a:r>
              <a:rPr lang="en-US" sz="2000"/>
              <a:t>FTP, SMTP, HTTP</a:t>
            </a:r>
          </a:p>
          <a:p>
            <a:r>
              <a:rPr lang="en-US" sz="2400">
                <a:solidFill>
                  <a:srgbClr val="FF0000"/>
                </a:solidFill>
              </a:rPr>
              <a:t>transport:</a:t>
            </a:r>
            <a:r>
              <a:rPr lang="en-US" sz="2400"/>
              <a:t> process-process data transfer</a:t>
            </a:r>
          </a:p>
          <a:p>
            <a:pPr lvl="1"/>
            <a:r>
              <a:rPr lang="en-US" sz="2000"/>
              <a:t>TCP, UDP</a:t>
            </a:r>
          </a:p>
          <a:p>
            <a:r>
              <a:rPr lang="en-US" sz="2400">
                <a:solidFill>
                  <a:srgbClr val="FF0000"/>
                </a:solidFill>
              </a:rPr>
              <a:t>network:</a:t>
            </a:r>
            <a:r>
              <a:rPr lang="en-US" sz="2400"/>
              <a:t> routing of datagrams from source to destination</a:t>
            </a:r>
          </a:p>
          <a:p>
            <a:pPr lvl="1"/>
            <a:r>
              <a:rPr lang="en-US" sz="2000"/>
              <a:t>IP, routing protocols</a:t>
            </a:r>
          </a:p>
          <a:p>
            <a:r>
              <a:rPr lang="en-US" sz="2400">
                <a:solidFill>
                  <a:srgbClr val="FF0000"/>
                </a:solidFill>
              </a:rPr>
              <a:t>link:</a:t>
            </a:r>
            <a:r>
              <a:rPr lang="en-US" sz="2400"/>
              <a:t> data transfer between neighboring  network elements</a:t>
            </a:r>
          </a:p>
          <a:p>
            <a:pPr lvl="1"/>
            <a:r>
              <a:rPr lang="en-US" sz="2000"/>
              <a:t>PPP, Ethernet</a:t>
            </a:r>
          </a:p>
          <a:p>
            <a:r>
              <a:rPr lang="en-US" sz="2400">
                <a:solidFill>
                  <a:srgbClr val="FF0000"/>
                </a:solidFill>
              </a:rPr>
              <a:t>physical:</a:t>
            </a:r>
            <a:r>
              <a:rPr lang="en-US" sz="2400"/>
              <a:t> bits “on the wire”</a:t>
            </a:r>
          </a:p>
          <a:p>
            <a:endParaRPr lang="en-US" sz="2400"/>
          </a:p>
        </p:txBody>
      </p:sp>
      <p:grpSp>
        <p:nvGrpSpPr>
          <p:cNvPr id="326661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326662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63713B6-4457-456F-A2C8-B182029A755A}" type="slidenum">
              <a:rPr lang="en-US"/>
              <a:pPr/>
              <a:t>11</a:t>
            </a:fld>
            <a:endParaRPr lang="en-US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7077075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ISO/OSI reference model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presentation:</a:t>
            </a:r>
            <a:r>
              <a:rPr lang="en-US" sz="2400"/>
              <a:t> allow applications to interpret meaning of data, e.g., encryption, compression, machine-specific conventions</a:t>
            </a:r>
          </a:p>
          <a:p>
            <a:r>
              <a:rPr lang="en-US" sz="2400" i="1">
                <a:solidFill>
                  <a:srgbClr val="FF3300"/>
                </a:solidFill>
              </a:rPr>
              <a:t>session:</a:t>
            </a:r>
            <a:r>
              <a:rPr lang="en-US" sz="2400"/>
              <a:t> synchronization, checkpointing, recovery of data exchange</a:t>
            </a:r>
          </a:p>
          <a:p>
            <a:r>
              <a:rPr lang="en-US" sz="2400"/>
              <a:t>Internet stack “missing” these layers!</a:t>
            </a:r>
          </a:p>
          <a:p>
            <a:pPr lvl="1"/>
            <a:r>
              <a:rPr lang="en-US"/>
              <a:t>these services, </a:t>
            </a:r>
            <a:r>
              <a:rPr lang="en-US" i="1"/>
              <a:t>if needed,</a:t>
            </a:r>
            <a:r>
              <a:rPr lang="en-US"/>
              <a:t> must be implemented in application</a:t>
            </a:r>
          </a:p>
          <a:p>
            <a:pPr lvl="1"/>
            <a:r>
              <a:rPr lang="en-US"/>
              <a:t>needed?</a:t>
            </a:r>
          </a:p>
          <a:p>
            <a:r>
              <a:rPr lang="en-US" sz="2400"/>
              <a:t>Other protocol stacks? ATM, … </a:t>
            </a:r>
            <a:endParaRPr lang="en-US"/>
          </a:p>
        </p:txBody>
      </p:sp>
      <p:grpSp>
        <p:nvGrpSpPr>
          <p:cNvPr id="328709" name="Group 5"/>
          <p:cNvGrpSpPr>
            <a:grpSpLocks/>
          </p:cNvGrpSpPr>
          <p:nvPr/>
        </p:nvGrpSpPr>
        <p:grpSpPr bwMode="auto">
          <a:xfrm>
            <a:off x="6902450" y="1762125"/>
            <a:ext cx="1982788" cy="3587750"/>
            <a:chOff x="3265" y="1545"/>
            <a:chExt cx="1249" cy="2260"/>
          </a:xfrm>
        </p:grpSpPr>
        <p:sp>
          <p:nvSpPr>
            <p:cNvPr id="328710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1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3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4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5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6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632DEBD-2EE5-44A4-BB8C-DE722BD8D274}" type="slidenum">
              <a:rPr lang="en-US"/>
              <a:pPr/>
              <a:t>12</a:t>
            </a:fld>
            <a:endParaRPr lang="en-US"/>
          </a:p>
        </p:txBody>
      </p:sp>
      <p:sp>
        <p:nvSpPr>
          <p:cNvPr id="330754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/>
            <a:ahLst/>
            <a:cxnLst>
              <a:cxn ang="0">
                <a:pos x="592" y="0"/>
              </a:cxn>
              <a:cxn ang="0">
                <a:pos x="2544" y="0"/>
              </a:cxn>
              <a:cxn ang="0">
                <a:pos x="2550" y="2415"/>
              </a:cxn>
              <a:cxn ang="0">
                <a:pos x="0" y="2415"/>
              </a:cxn>
            </a:cxnLst>
            <a:rect l="0" t="0" r="r" b="b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5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/>
            <a:ahLst/>
            <a:cxnLst>
              <a:cxn ang="0">
                <a:pos x="402" y="363"/>
              </a:cxn>
              <a:cxn ang="0">
                <a:pos x="28" y="0"/>
              </a:cxn>
              <a:cxn ang="0">
                <a:pos x="0" y="470"/>
              </a:cxn>
              <a:cxn ang="0">
                <a:pos x="242" y="537"/>
              </a:cxn>
              <a:cxn ang="0">
                <a:pos x="402" y="363"/>
              </a:cxn>
            </a:cxnLst>
            <a:rect l="0" t="0" r="r" b="b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716213" y="2238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p:oleObj spid="_x0000_s330757" name="Clip" r:id="rId4" imgW="1305000" imgH="1085760" progId="">
              <p:embed/>
            </p:oleObj>
          </a:graphicData>
        </a:graphic>
      </p:graphicFrame>
      <p:sp>
        <p:nvSpPr>
          <p:cNvPr id="330758" name="Freeform 6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330760" name="Freeform 8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Freeform 9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3" y="150"/>
                </a:cxn>
                <a:cxn ang="0">
                  <a:pos x="658" y="0"/>
                </a:cxn>
                <a:cxn ang="0">
                  <a:pos x="658" y="130"/>
                </a:cxn>
                <a:cxn ang="0">
                  <a:pos x="0" y="281"/>
                </a:cxn>
              </a:cxnLst>
              <a:rect l="0" t="0" r="r" b="b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2" name="Freeform 10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763" name="Group 11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33076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767" name="Group 15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33076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7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Line 21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6" name="Line 24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7" name="Line 25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778" name="Group 26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330779" name="Rectangle 27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0" name="Rectangle 28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781" name="Rectangle 29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782" name="Rectangle 30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783" name="Line 31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84" name="Line 32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95288" y="99695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786" name="Group 34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330787" name="Rectangle 35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8" name="Rectangle 36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195263" y="1336675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1547813" y="41576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330791" name="Object 39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p:oleObj spid="_x0000_s330791" name="Clip" r:id="rId5" imgW="1305000" imgH="1085760" progId="">
              <p:embed/>
            </p:oleObj>
          </a:graphicData>
        </a:graphic>
      </p:graphicFrame>
      <p:sp>
        <p:nvSpPr>
          <p:cNvPr id="330792" name="Freeform 40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93" name="Rectangle 41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4" name="Rectangle 42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97" name="Line 45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8" name="Line 46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9" name="Line 47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00" name="Group 48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330801" name="Rectangle 49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2" name="Rectangle 50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03" name="Rectangle 51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04" name="Rectangle 52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05" name="Rectangle 53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06" name="Line 54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7" name="Line 55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8" name="Line 56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09" name="Group 57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330810" name="Rectangle 58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1" name="Rectangle 59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2" name="Rectangle 60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13" name="Rectangle 61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16" name="Group 64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30817" name="Rectangle 65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8" name="Rectangle 66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9" name="Rectangle 67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21" name="Group 69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330822" name="Rectangle 70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3" name="Rectangle 71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24" name="Group 72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330825" name="Rectangle 73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6" name="Rectangle 74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8" name="Text Box 76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830" name="Group 78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330831" name="Rectangle 79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2" name="Rectangle 80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3" name="Line 81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4" name="Text Box 82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330835" name="Freeform 83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/>
            <a:ahLst/>
            <a:cxnLst>
              <a:cxn ang="0">
                <a:pos x="413" y="570"/>
              </a:cxn>
              <a:cxn ang="0">
                <a:pos x="9" y="0"/>
              </a:cxn>
              <a:cxn ang="0">
                <a:pos x="0" y="604"/>
              </a:cxn>
              <a:cxn ang="0">
                <a:pos x="397" y="715"/>
              </a:cxn>
              <a:cxn ang="0">
                <a:pos x="413" y="570"/>
              </a:cxn>
            </a:cxnLst>
            <a:rect l="0" t="0" r="r" b="b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836" name="Group 84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330837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8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9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40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0841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0842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843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4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5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846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084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850" name="Freeform 98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878" y="1481"/>
              </a:cxn>
              <a:cxn ang="0">
                <a:pos x="2612" y="1481"/>
              </a:cxn>
              <a:cxn ang="0">
                <a:pos x="2612" y="1179"/>
              </a:cxn>
              <a:cxn ang="0">
                <a:pos x="3294" y="1179"/>
              </a:cxn>
              <a:cxn ang="0">
                <a:pos x="3316" y="3131"/>
              </a:cxn>
              <a:cxn ang="0">
                <a:pos x="3148" y="2986"/>
              </a:cxn>
              <a:cxn ang="0">
                <a:pos x="3143" y="2387"/>
              </a:cxn>
              <a:cxn ang="0">
                <a:pos x="2505" y="2387"/>
              </a:cxn>
              <a:cxn ang="0">
                <a:pos x="2505" y="3070"/>
              </a:cxn>
              <a:cxn ang="0">
                <a:pos x="1057" y="3461"/>
              </a:cxn>
              <a:cxn ang="0">
                <a:pos x="0" y="3461"/>
              </a:cxn>
              <a:cxn ang="0">
                <a:pos x="0" y="2505"/>
              </a:cxn>
            </a:cxnLst>
            <a:rect l="0" t="0" r="r" b="b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51" name="Group 99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330852" name="Rectangle 100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53" name="Rectangle 101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54" name="Rectangle 102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55" name="Rectangle 103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56" name="Rectangle 104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57" name="Line 105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8" name="Line 106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9" name="Line 107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0" name="Group 108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330861" name="Rectangle 109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2" name="Rectangle 110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63" name="Rectangle 111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64" name="Rectangle 112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65" name="Line 113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66" name="Line 114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7" name="Group 115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330868" name="Rectangle 116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9" name="Rectangle 117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0" name="Rectangle 118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1" name="Rectangle 119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72" name="Line 120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73" name="Line 121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74" name="Group 122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330875" name="Rectangle 123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76" name="Rectangle 124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7" name="Rectangle 125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8" name="Rectangle 126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79" name="Rectangle 127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80" name="Line 128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1" name="Line 129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2" name="Line 130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83" name="Text Box 131"/>
          <p:cNvSpPr txBox="1">
            <a:spLocks noChangeArrowheads="1"/>
          </p:cNvSpPr>
          <p:nvPr/>
        </p:nvSpPr>
        <p:spPr bwMode="auto">
          <a:xfrm>
            <a:off x="7921625" y="54117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router</a:t>
            </a:r>
          </a:p>
        </p:txBody>
      </p:sp>
      <p:sp>
        <p:nvSpPr>
          <p:cNvPr id="330884" name="Text Box 132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switch</a:t>
            </a:r>
          </a:p>
        </p:txBody>
      </p:sp>
      <p:sp>
        <p:nvSpPr>
          <p:cNvPr id="330885" name="Rectangle 133"/>
          <p:cNvSpPr>
            <a:spLocks noGrp="1" noChangeArrowheads="1"/>
          </p:cNvSpPr>
          <p:nvPr>
            <p:ph type="title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330886" name="Text Box 134"/>
          <p:cNvSpPr txBox="1">
            <a:spLocks noChangeArrowheads="1"/>
          </p:cNvSpPr>
          <p:nvPr/>
        </p:nvSpPr>
        <p:spPr bwMode="auto">
          <a:xfrm>
            <a:off x="703263" y="69215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887" name="Group 13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89" name="Rectangle 13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90" name="Group 138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330891" name="Group 13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330892" name="Rectangle 14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3" name="Rectangle 14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H</a:t>
                </a:r>
                <a:r>
                  <a:rPr lang="en-US" sz="1800" baseline="-2500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330894" name="Group 14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330895" name="Rectangle 14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6" name="Rectangle 14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M</a:t>
                </a:r>
                <a:endParaRPr lang="en-US" sz="1400"/>
              </a:p>
            </p:txBody>
          </p:sp>
        </p:grpSp>
      </p:grpSp>
      <p:grpSp>
        <p:nvGrpSpPr>
          <p:cNvPr id="330897" name="Group 145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330898" name="Rectangle 146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99" name="Rectangle 147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330900" name="Text Box 148"/>
          <p:cNvSpPr txBox="1">
            <a:spLocks noChangeArrowheads="1"/>
          </p:cNvSpPr>
          <p:nvPr/>
        </p:nvSpPr>
        <p:spPr bwMode="auto">
          <a:xfrm>
            <a:off x="157163" y="16430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85" grpId="0"/>
      <p:bldP spid="330785" grpId="1"/>
      <p:bldP spid="330789" grpId="0"/>
      <p:bldP spid="330789" grpId="1"/>
      <p:bldP spid="330886" grpId="0"/>
      <p:bldP spid="330900" grpId="0"/>
      <p:bldP spid="3309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0019840-CAED-4C7C-81D4-5E83CB9701CF}" type="slidenum">
              <a:rPr lang="en-US"/>
              <a:pPr/>
              <a:t>13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2740" name="Picture 4" descr="fig0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813" y="304800"/>
            <a:ext cx="5878512" cy="629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F56C5B5-5B58-48B6-A79E-F21C22FA8D77}" type="slidenum">
              <a:rPr lang="en-US"/>
              <a:pPr/>
              <a:t>14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 descr="fig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690563"/>
            <a:ext cx="6115050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8EBD058-3FFF-488E-A4DF-DDB2B7DB0BD7}" type="slidenum">
              <a:rPr lang="en-US"/>
              <a:pPr/>
              <a:t>15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4788" name="Picture 4" descr="fig0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552450"/>
            <a:ext cx="6356350" cy="630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2089E56-81A4-4688-ABC3-BCCF35FB480C}" type="slidenum">
              <a:rPr lang="en-US"/>
              <a:pPr/>
              <a:t>16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fig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323850"/>
            <a:ext cx="7118350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DB8221-7FD7-4A6C-ADEC-A489A99BE0A7}" type="slidenum">
              <a:rPr lang="en-US"/>
              <a:pPr/>
              <a:t>17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Layering &amp; protocol stacks: (the protocol hour </a:t>
            </a:r>
            <a:r>
              <a:rPr lang="en-US" sz="3600" dirty="0" smtClean="0"/>
              <a:t>glass – thin waste)</a:t>
            </a:r>
            <a:endParaRPr lang="en-US" sz="3600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990600" y="2895600"/>
          <a:ext cx="4267200" cy="2222500"/>
        </p:xfrm>
        <a:graphic>
          <a:graphicData uri="http://schemas.openxmlformats.org/presentationml/2006/ole">
            <p:oleObj spid="_x0000_s364548" name="Picture" r:id="rId4" imgW="3219480" imgH="1676520" progId="Word.Picture.8">
              <p:embed/>
            </p:oleObj>
          </a:graphicData>
        </a:graphic>
      </p:graphicFrame>
      <p:graphicFrame>
        <p:nvGraphicFramePr>
          <p:cNvPr id="364549" name="Object 5"/>
          <p:cNvGraphicFramePr>
            <a:graphicFrameLocks noChangeAspect="1"/>
          </p:cNvGraphicFramePr>
          <p:nvPr/>
        </p:nvGraphicFramePr>
        <p:xfrm>
          <a:off x="5791200" y="2590800"/>
          <a:ext cx="2346325" cy="2895600"/>
        </p:xfrm>
        <a:graphic>
          <a:graphicData uri="http://schemas.openxmlformats.org/presentationml/2006/ole">
            <p:oleObj spid="_x0000_s364549" name="Picture" r:id="rId5" imgW="2114640" imgH="2610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9D77922-2437-4CEC-ABF4-888A16B5ABE9}" type="slidenum">
              <a:rPr lang="en-US"/>
              <a:pPr/>
              <a:t>18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Core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/>
              <a:t>mesh of interconnected routers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the</a:t>
            </a:r>
            <a:r>
              <a:rPr lang="en-US" sz="2400">
                <a:solidFill>
                  <a:srgbClr val="FF0000"/>
                </a:solidFill>
              </a:rPr>
              <a:t> fundamental question:</a:t>
            </a:r>
            <a:r>
              <a:rPr lang="en-US" sz="2400"/>
              <a:t> how is data transferred through net?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circuit switching:</a:t>
            </a:r>
            <a:r>
              <a:rPr lang="en-US"/>
              <a:t> dedicated circuit per call: telephone net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packet-switching:</a:t>
            </a:r>
            <a:r>
              <a:rPr lang="en-US"/>
              <a:t> data sent thru net in discrete “chunks”</a:t>
            </a:r>
            <a:endParaRPr lang="en-US" sz="2000"/>
          </a:p>
        </p:txBody>
      </p:sp>
      <p:graphicFrame>
        <p:nvGraphicFramePr>
          <p:cNvPr id="33485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2" name="Clip" r:id="rId4" imgW="0" imgH="0" progId="">
              <p:embed/>
            </p:oleObj>
          </a:graphicData>
        </a:graphic>
      </p:graphicFrame>
      <p:graphicFrame>
        <p:nvGraphicFramePr>
          <p:cNvPr id="334853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3" name="Clip" r:id="rId5" imgW="0" imgH="0" progId="">
              <p:embed/>
            </p:oleObj>
          </a:graphicData>
        </a:graphic>
      </p:graphicFrame>
      <p:sp>
        <p:nvSpPr>
          <p:cNvPr id="334854" name="Freeform 6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5" name="Freeform 7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6" name="Freeform 8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857" name="Group 9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34858" name="Rectangle 10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59" name="AutoShape 11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34860" name="Group 12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334861" name="Line 13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2" name="Line 14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3" name="Line 15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4" name="Line 16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5" name="Line 17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6" name="Line 18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8" name="Line 20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9" name="Line 21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2" name="Line 24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3" name="Line 25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4" name="Line 26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5" name="Line 27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4876" name="Group 2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8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9" name="Line 3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0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1" name="Group 3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34882" name="Line 3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3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4" name="Line 3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5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6" name="Group 3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34887" name="Line 3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8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9" name="Line 4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90" name="Line 4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34891" name="Line 43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4893" name="Picture 45" descr="imgyjavg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sp>
        <p:nvSpPr>
          <p:cNvPr id="334894" name="Oval 46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7" name="Rectangle 49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899" name="Group 51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34900" name="Line 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1" name="Line 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2" name="Line 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03" name="Group 55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34904" name="Line 5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5" name="Line 5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6" name="Line 5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07" name="Oval 5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8" name="Line 6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9" name="Line 6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10" name="Rectangle 6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11" name="Oval 6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12" name="Group 6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34913" name="Line 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4" name="Line 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5" name="Line 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16" name="Group 6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34917" name="Line 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8" name="Line 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9" name="Line 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20" name="Oval 7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1" name="Line 7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2" name="Line 7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3" name="Rectangle 7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24" name="Oval 7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25" name="Group 7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34926" name="Line 7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7" name="Line 7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8" name="Line 8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29" name="Group 8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34930" name="Line 8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1" name="Line 8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2" name="Line 8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33" name="Line 85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4" name="Line 86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5" name="Line 87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6" name="Line 88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937" name="Group 89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334938" name="Picture 9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</p:spPr>
        </p:pic>
        <p:sp>
          <p:nvSpPr>
            <p:cNvPr id="334939" name="Freeform 91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0" name="Freeform 92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1" name="Freeform 93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2" name="Freeform 94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3" name="Freeform 95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4" name="Freeform 96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5" name="Freeform 97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6" name="Freeform 98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7" name="Freeform 99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8" name="Freeform 100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9" name="Freeform 101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0" name="Freeform 102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1" name="Freeform 103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2" name="Freeform 104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3" name="Freeform 105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4" name="Freeform 106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4955" name="Line 10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6" name="Line 10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7" name="Freeform 109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8" name="Line 11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59" name="Group 11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34960" name="AutoShape 11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1" name="Rectangle 11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2" name="Rectangle 11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3" name="AutoShape 11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4" name="Line 11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5" name="Line 11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6" name="Rectangle 11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7" name="Rectangle 11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68" name="Line 12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69" name="Line 12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0" name="Oval 122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1" name="Line 123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2" name="Line 124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3" name="Rectangle 125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74" name="Oval 126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75" name="Group 127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334976" name="Line 1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7" name="Line 1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8" name="Line 1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79" name="Group 131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334980" name="Line 1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1" name="Line 1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2" name="Line 1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83" name="Oval 135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4" name="Line 136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5" name="Rectangle 137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86" name="Oval 138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87" name="Group 139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334988" name="Line 1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9" name="Line 1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0" name="Line 1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91" name="Group 143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334992" name="Line 1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3" name="Line 1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4" name="Line 1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95" name="Oval 147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6" name="Line 148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7" name="Line 149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8" name="Rectangle 150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99" name="Oval 151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00" name="Group 152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335001" name="Line 1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2" name="Line 1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3" name="Line 1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04" name="Group 156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335005" name="Line 1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6" name="Line 1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7" name="Line 1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08" name="Line 160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09" name="Line 161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0" name="Line 162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1" name="Line 163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2" name="Line 164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3" name="Line 165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4" name="Line 166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5" name="Line 167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6" name="Line 168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7" name="Line 169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8" name="Line 170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9" name="Line 171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0" name="Line 172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1" name="Line 17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2" name="Line 174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3" name="Line 17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4" name="Line 17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5" name="Line 17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6" name="Line 17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7" name="Line 17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8" name="Line 180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9" name="Line 18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0" name="Line 18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1" name="Oval 183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2" name="Line 184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3" name="Line 185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4" name="Rectangle 186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35" name="Oval 187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36" name="Group 188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335037" name="Line 18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8" name="Line 19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9" name="Line 19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40" name="Group 192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335041" name="Line 1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2" name="Line 1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3" name="Line 1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44" name="Oval 196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5" name="Line 197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6" name="Line 198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7" name="Rectangle 199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48" name="Oval 200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49" name="Group 201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335050" name="Line 2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1" name="Line 2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2" name="Line 2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53" name="Group 205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335054" name="Line 2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5" name="Line 2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6" name="Line 2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57" name="Oval 209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8" name="Line 210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9" name="Line 211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60" name="Rectangle 212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61" name="Oval 213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62" name="Group 214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335063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4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5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66" name="Group 218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335067" name="Line 21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8" name="Line 22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9" name="Line 22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70" name="Oval 222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1" name="Line 223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2" name="Line 224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3" name="Rectangle 225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74" name="Oval 226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75" name="Group 227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335076" name="Line 2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7" name="Line 2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8" name="Line 2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79" name="Group 231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335080" name="Line 2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1" name="Line 2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2" name="Line 2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83" name="Oval 235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4" name="Line 236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5" name="Line 237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6" name="Rectangle 238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87" name="Oval 239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88" name="Group 240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335089" name="Line 2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0" name="Line 2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1" name="Line 2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92" name="Group 244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335093" name="Line 24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4" name="Line 24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5" name="Line 24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96" name="Oval 248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7" name="Line 249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8" name="Line 250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9" name="Rectangle 251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100" name="Oval 252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101" name="Group 253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335102" name="Line 2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3" name="Line 2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4" name="Line 2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05" name="Group 257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335106" name="Line 2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7" name="Line 2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8" name="Line 2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109" name="Line 261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5110" name="Group 262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335111" name="Rectangle 263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2" name="Rectangle 264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3" name="Rectangle 265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4" name="Rectangle 266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5" name="Rectangle 267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6" name="Rectangle 268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17" name="Group 269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335118" name="Picture 27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</p:spPr>
        </p:pic>
        <p:sp>
          <p:nvSpPr>
            <p:cNvPr id="335119" name="Freeform 27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0" name="Freeform 27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1" name="Freeform 27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2" name="Freeform 27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3" name="Freeform 27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4" name="Freeform 27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5" name="Freeform 27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6" name="Freeform 27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7" name="Freeform 27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8" name="Freeform 28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9" name="Freeform 28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130" name="Group 282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335131" name="Rectangle 2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2" name="Rectangle 2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3" name="Rectangle 2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4" name="Rectangle 2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5" name="Rectangle 2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6" name="Rectangle 2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5137" name="Group 289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35138" name="AutoShape 290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39" name="Rectangle 291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0" name="Rectangle 292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1" name="AutoShape 293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2" name="Line 294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3" name="Line 295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4" name="Rectangle 296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5" name="Rectangle 297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46" name="Group 298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335147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8" name="Freeform 30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9" name="Freeform 30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0" name="Freeform 30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1" name="AutoShape 30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2" name="Freeform 30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3" name="Freeform 30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4" name="Freeform 30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5" name="Freeform 30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6" name="Freeform 30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7" name="Freeform 30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8" name="Freeform 31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9" name="Freeform 31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0" name="Freeform 31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1" name="Freeform 31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2" name="Freeform 31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3" name="Freeform 31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4" name="Freeform 31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5" name="Freeform 31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6" name="Freeform 31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7" name="Freeform 31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8" name="Freeform 32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9" name="Freeform 32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0" name="Freeform 32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1" name="Freeform 32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2" name="Freeform 32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3" name="Freeform 32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4" name="Freeform 32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5" name="Freeform 32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6" name="Freeform 32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7" name="Freeform 32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178" name="Group 33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335179" name="AutoShape 33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0" name="Freeform 33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1" name="Freeform 33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2" name="Freeform 33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3" name="AutoShape 33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4" name="Freeform 33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5" name="Freeform 33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6" name="Freeform 33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7" name="Freeform 33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8" name="Freeform 34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9" name="Freeform 34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0" name="Freeform 34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1" name="Freeform 34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2" name="Freeform 34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3" name="Freeform 34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4" name="Freeform 34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5" name="Freeform 34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6" name="Freeform 34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7" name="Freeform 34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8" name="Freeform 35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9" name="Freeform 35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0" name="Freeform 35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1" name="Freeform 35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2" name="Freeform 35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3" name="Freeform 35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4" name="Freeform 35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5" name="Freeform 35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6" name="Freeform 35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7" name="Freeform 35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8" name="Freeform 36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9" name="Freeform 36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10" name="Group 362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35211" name="Freeform 36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2" name="Freeform 36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3" name="Freeform 36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4" name="Freeform 36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5" name="Freeform 36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6" name="Freeform 36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7" name="Freeform 36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8" name="Freeform 37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9" name="Freeform 37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0" name="Freeform 37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1" name="Freeform 37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2" name="Freeform 37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3" name="Freeform 37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4" name="Freeform 37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5" name="Freeform 37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6" name="Freeform 37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7" name="Freeform 37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8" name="Freeform 38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9" name="Freeform 38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0" name="Freeform 38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1" name="Freeform 38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2" name="Freeform 38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3" name="Freeform 38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4" name="Freeform 38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5" name="Freeform 38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6" name="Freeform 38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7" name="Freeform 38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8" name="Freeform 39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9" name="Freeform 39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0" name="Rectangle 39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1" name="Freeform 39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2" name="Freeform 39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3" name="Freeform 39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4" name="Freeform 39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5" name="Freeform 39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6" name="Freeform 39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7" name="Freeform 39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8" name="Freeform 40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9" name="Freeform 40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50" name="Group 402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35251" name="Freeform 40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2" name="Freeform 40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3" name="Freeform 40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4" name="Freeform 40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5" name="Freeform 40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6" name="Freeform 40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7" name="Freeform 40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8" name="Freeform 41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9" name="Freeform 41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0" name="Freeform 41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1" name="Freeform 41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2" name="Freeform 41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3" name="Freeform 41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4" name="Freeform 41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5" name="Freeform 41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6" name="Freeform 41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7" name="Freeform 41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8" name="Freeform 42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9" name="Freeform 42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0" name="Freeform 42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1" name="Freeform 42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2" name="Freeform 42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3" name="Freeform 42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4" name="Freeform 42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5" name="Freeform 42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6" name="Freeform 42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7" name="Freeform 42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8" name="Freeform 43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9" name="Freeform 43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0" name="Rectangle 43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1" name="Freeform 43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2" name="Freeform 43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3" name="Freeform 43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4" name="Freeform 43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5" name="Freeform 43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6" name="Freeform 43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7" name="Freeform 43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8" name="Freeform 44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9" name="Freeform 44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90" name="Group 442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35291" name="Freeform 44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2" name="Freeform 44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3" name="Freeform 44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4" name="Freeform 44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5" name="Freeform 44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6" name="Freeform 44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7" name="Freeform 44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8" name="Freeform 45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9" name="Freeform 45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0" name="Freeform 45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1" name="Freeform 45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2" name="Freeform 45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3" name="Freeform 45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4" name="Freeform 45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5" name="Freeform 45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6" name="Freeform 45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7" name="Freeform 45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8" name="Freeform 46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9" name="Freeform 46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0" name="Freeform 46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1" name="Freeform 46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2" name="Freeform 46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3" name="Freeform 46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4" name="Freeform 46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5" name="Freeform 46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6" name="Freeform 46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7" name="Freeform 46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8" name="Freeform 47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9" name="Freeform 47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0" name="Rectangle 47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1" name="Freeform 47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2" name="Freeform 47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3" name="Freeform 47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4" name="Freeform 47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5" name="Freeform 47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6" name="Freeform 47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7" name="Freeform 47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8" name="Freeform 48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9" name="Freeform 48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330" name="Group 482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35331" name="Freeform 48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2" name="Freeform 48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3" name="Freeform 48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4" name="Freeform 48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5" name="Freeform 48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6" name="Freeform 48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7" name="Freeform 48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8" name="Freeform 49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9" name="Freeform 49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0" name="Freeform 49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1" name="Freeform 49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2" name="Freeform 49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3" name="Freeform 49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4" name="Freeform 49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5" name="Freeform 49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6" name="Freeform 49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7" name="Freeform 49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8" name="Freeform 50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9" name="Freeform 50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0" name="Freeform 50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1" name="Freeform 50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2" name="Freeform 50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3" name="Freeform 50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4" name="Freeform 50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5" name="Freeform 50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6" name="Freeform 50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7" name="Freeform 50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8" name="Freeform 51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9" name="Freeform 51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0" name="Rectangle 51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1" name="Freeform 51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2" name="Freeform 51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3" name="Freeform 51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4" name="Freeform 51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5" name="Freeform 51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6" name="Freeform 51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7" name="Freeform 51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8" name="Freeform 52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9" name="Freeform 52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370" name="Line 522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371" name="Group 52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35372" name="Freeform 5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3" name="Freeform 5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4" name="Freeform 5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5" name="Freeform 5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6" name="Freeform 5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7" name="Freeform 5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8" name="Freeform 5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9" name="Freeform 5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0" name="Freeform 5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1" name="Freeform 5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2" name="Freeform 5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3" name="Freeform 5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4" name="Freeform 5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5" name="Freeform 5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6" name="Freeform 5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7" name="Freeform 5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8" name="Freeform 5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9" name="Freeform 5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0" name="Freeform 5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1" name="Freeform 5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2" name="Freeform 5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3" name="Freeform 5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4" name="Freeform 5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5" name="Freeform 5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6" name="Freeform 5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7" name="Freeform 5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8" name="Freeform 5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9" name="Freeform 5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0" name="Freeform 5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1" name="Rectangle 5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2" name="Freeform 5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3" name="Freeform 5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4" name="Freeform 5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5" name="Freeform 5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6" name="Freeform 5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7" name="Freeform 5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8" name="Freeform 5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9" name="Freeform 5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0" name="Freeform 5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11" name="Group 563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335412" name="AutoShape 564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3" name="Freeform 565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4" name="Freeform 566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5" name="Freeform 567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6" name="AutoShape 568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7" name="Freeform 569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8" name="Freeform 570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9" name="Freeform 571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0" name="Freeform 572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1" name="Freeform 573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2" name="Freeform 574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3" name="Freeform 575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4" name="Freeform 576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5" name="Freeform 577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6" name="Freeform 578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7" name="Freeform 579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8" name="Freeform 580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9" name="Freeform 581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0" name="Freeform 582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1" name="Freeform 583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2" name="Freeform 584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3" name="Freeform 585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4" name="Freeform 586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5" name="Freeform 587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6" name="Freeform 588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7" name="Freeform 589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8" name="Freeform 590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9" name="Freeform 591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0" name="Freeform 592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1" name="Freeform 593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2" name="Freeform 594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43" name="Group 595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335444" name="AutoShape 596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5" name="Freeform 59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6" name="Freeform 598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7" name="Freeform 599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8" name="AutoShape 600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9" name="Freeform 601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0" name="Freeform 602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1" name="Freeform 603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2" name="Freeform 604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3" name="Freeform 605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4" name="Freeform 606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5" name="Freeform 607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6" name="Freeform 608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7" name="Freeform 609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8" name="Freeform 610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9" name="Freeform 611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0" name="Freeform 612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1" name="Freeform 613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2" name="Freeform 614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3" name="Freeform 615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4" name="Freeform 616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5" name="Freeform 617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6" name="Freeform 618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7" name="Freeform 619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8" name="Freeform 620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9" name="Freeform 621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0" name="Freeform 622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1" name="Freeform 623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2" name="Freeform 624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3" name="Freeform 625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4" name="Freeform 626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475" name="AutoShape 62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6" name="Freeform 62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35" y="7"/>
              </a:cxn>
              <a:cxn ang="0">
                <a:pos x="164" y="27"/>
              </a:cxn>
              <a:cxn ang="0">
                <a:pos x="182" y="54"/>
              </a:cxn>
              <a:cxn ang="0">
                <a:pos x="188" y="84"/>
              </a:cxn>
              <a:cxn ang="0">
                <a:pos x="182" y="115"/>
              </a:cxn>
              <a:cxn ang="0">
                <a:pos x="164" y="141"/>
              </a:cxn>
              <a:cxn ang="0">
                <a:pos x="135" y="161"/>
              </a:cxn>
              <a:cxn ang="0">
                <a:pos x="92" y="168"/>
              </a:cxn>
              <a:cxn ang="0">
                <a:pos x="51" y="161"/>
              </a:cxn>
              <a:cxn ang="0">
                <a:pos x="22" y="141"/>
              </a:cxn>
              <a:cxn ang="0">
                <a:pos x="5" y="115"/>
              </a:cxn>
              <a:cxn ang="0">
                <a:pos x="0" y="84"/>
              </a:cxn>
              <a:cxn ang="0">
                <a:pos x="5" y="54"/>
              </a:cxn>
              <a:cxn ang="0">
                <a:pos x="22" y="27"/>
              </a:cxn>
              <a:cxn ang="0">
                <a:pos x="51" y="7"/>
              </a:cxn>
              <a:cxn ang="0">
                <a:pos x="92" y="0"/>
              </a:cxn>
              <a:cxn ang="0">
                <a:pos x="96" y="37"/>
              </a:cxn>
              <a:cxn ang="0">
                <a:pos x="72" y="42"/>
              </a:cxn>
              <a:cxn ang="0">
                <a:pos x="57" y="52"/>
              </a:cxn>
              <a:cxn ang="0">
                <a:pos x="47" y="67"/>
              </a:cxn>
              <a:cxn ang="0">
                <a:pos x="45" y="85"/>
              </a:cxn>
              <a:cxn ang="0">
                <a:pos x="47" y="102"/>
              </a:cxn>
              <a:cxn ang="0">
                <a:pos x="58" y="117"/>
              </a:cxn>
              <a:cxn ang="0">
                <a:pos x="74" y="128"/>
              </a:cxn>
              <a:cxn ang="0">
                <a:pos x="96" y="132"/>
              </a:cxn>
              <a:cxn ang="0">
                <a:pos x="96" y="132"/>
              </a:cxn>
              <a:cxn ang="0">
                <a:pos x="120" y="128"/>
              </a:cxn>
              <a:cxn ang="0">
                <a:pos x="136" y="117"/>
              </a:cxn>
              <a:cxn ang="0">
                <a:pos x="147" y="102"/>
              </a:cxn>
              <a:cxn ang="0">
                <a:pos x="151" y="85"/>
              </a:cxn>
              <a:cxn ang="0">
                <a:pos x="148" y="67"/>
              </a:cxn>
              <a:cxn ang="0">
                <a:pos x="137" y="52"/>
              </a:cxn>
              <a:cxn ang="0">
                <a:pos x="120" y="42"/>
              </a:cxn>
              <a:cxn ang="0">
                <a:pos x="96" y="37"/>
              </a:cxn>
              <a:cxn ang="0">
                <a:pos x="92" y="0"/>
              </a:cxn>
            </a:cxnLst>
            <a:rect l="0" t="0" r="r" b="b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7" name="Freeform 62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38" y="7"/>
              </a:cxn>
              <a:cxn ang="0">
                <a:pos x="168" y="27"/>
              </a:cxn>
              <a:cxn ang="0">
                <a:pos x="185" y="54"/>
              </a:cxn>
              <a:cxn ang="0">
                <a:pos x="192" y="84"/>
              </a:cxn>
              <a:cxn ang="0">
                <a:pos x="187" y="115"/>
              </a:cxn>
              <a:cxn ang="0">
                <a:pos x="168" y="141"/>
              </a:cxn>
              <a:cxn ang="0">
                <a:pos x="138" y="161"/>
              </a:cxn>
              <a:cxn ang="0">
                <a:pos x="95" y="168"/>
              </a:cxn>
              <a:cxn ang="0">
                <a:pos x="53" y="161"/>
              </a:cxn>
              <a:cxn ang="0">
                <a:pos x="24" y="141"/>
              </a:cxn>
              <a:cxn ang="0">
                <a:pos x="5" y="115"/>
              </a:cxn>
              <a:cxn ang="0">
                <a:pos x="0" y="84"/>
              </a:cxn>
              <a:cxn ang="0">
                <a:pos x="6" y="54"/>
              </a:cxn>
              <a:cxn ang="0">
                <a:pos x="24" y="27"/>
              </a:cxn>
              <a:cxn ang="0">
                <a:pos x="54" y="7"/>
              </a:cxn>
              <a:cxn ang="0">
                <a:pos x="95" y="0"/>
              </a:cxn>
              <a:cxn ang="0">
                <a:pos x="95" y="0"/>
              </a:cxn>
              <a:cxn ang="0">
                <a:pos x="95" y="37"/>
              </a:cxn>
              <a:cxn ang="0">
                <a:pos x="71" y="42"/>
              </a:cxn>
              <a:cxn ang="0">
                <a:pos x="56" y="52"/>
              </a:cxn>
              <a:cxn ang="0">
                <a:pos x="46" y="67"/>
              </a:cxn>
              <a:cxn ang="0">
                <a:pos x="44" y="85"/>
              </a:cxn>
              <a:cxn ang="0">
                <a:pos x="46" y="102"/>
              </a:cxn>
              <a:cxn ang="0">
                <a:pos x="57" y="117"/>
              </a:cxn>
              <a:cxn ang="0">
                <a:pos x="73" y="128"/>
              </a:cxn>
              <a:cxn ang="0">
                <a:pos x="95" y="132"/>
              </a:cxn>
              <a:cxn ang="0">
                <a:pos x="95" y="132"/>
              </a:cxn>
              <a:cxn ang="0">
                <a:pos x="119" y="128"/>
              </a:cxn>
              <a:cxn ang="0">
                <a:pos x="135" y="117"/>
              </a:cxn>
              <a:cxn ang="0">
                <a:pos x="146" y="102"/>
              </a:cxn>
              <a:cxn ang="0">
                <a:pos x="150" y="85"/>
              </a:cxn>
              <a:cxn ang="0">
                <a:pos x="147" y="67"/>
              </a:cxn>
              <a:cxn ang="0">
                <a:pos x="136" y="52"/>
              </a:cxn>
              <a:cxn ang="0">
                <a:pos x="119" y="42"/>
              </a:cxn>
              <a:cxn ang="0">
                <a:pos x="95" y="37"/>
              </a:cxn>
              <a:cxn ang="0">
                <a:pos x="95" y="0"/>
              </a:cxn>
            </a:cxnLst>
            <a:rect l="0" t="0" r="r" b="b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8" name="Freeform 63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8" y="0"/>
              </a:cxn>
              <a:cxn ang="0">
                <a:pos x="73" y="0"/>
              </a:cxn>
              <a:cxn ang="0">
                <a:pos x="88" y="0"/>
              </a:cxn>
              <a:cxn ang="0">
                <a:pos x="102" y="2"/>
              </a:cxn>
              <a:cxn ang="0">
                <a:pos x="117" y="2"/>
              </a:cxn>
              <a:cxn ang="0">
                <a:pos x="131" y="2"/>
              </a:cxn>
              <a:cxn ang="0">
                <a:pos x="147" y="2"/>
              </a:cxn>
              <a:cxn ang="0">
                <a:pos x="163" y="2"/>
              </a:cxn>
              <a:cxn ang="0">
                <a:pos x="179" y="2"/>
              </a:cxn>
              <a:cxn ang="0">
                <a:pos x="196" y="2"/>
              </a:cxn>
              <a:cxn ang="0">
                <a:pos x="212" y="2"/>
              </a:cxn>
              <a:cxn ang="0">
                <a:pos x="229" y="2"/>
              </a:cxn>
              <a:cxn ang="0">
                <a:pos x="247" y="2"/>
              </a:cxn>
              <a:cxn ang="0">
                <a:pos x="265" y="2"/>
              </a:cxn>
              <a:cxn ang="0">
                <a:pos x="282" y="2"/>
              </a:cxn>
              <a:cxn ang="0">
                <a:pos x="301" y="2"/>
              </a:cxn>
              <a:cxn ang="0">
                <a:pos x="310" y="11"/>
              </a:cxn>
              <a:cxn ang="0">
                <a:pos x="225" y="17"/>
              </a:cxn>
              <a:cxn ang="0">
                <a:pos x="316" y="24"/>
              </a:cxn>
              <a:cxn ang="0">
                <a:pos x="325" y="47"/>
              </a:cxn>
              <a:cxn ang="0">
                <a:pos x="325" y="65"/>
              </a:cxn>
              <a:cxn ang="0">
                <a:pos x="318" y="80"/>
              </a:cxn>
              <a:cxn ang="0">
                <a:pos x="308" y="94"/>
              </a:cxn>
              <a:cxn ang="0">
                <a:pos x="296" y="106"/>
              </a:cxn>
              <a:cxn ang="0">
                <a:pos x="284" y="118"/>
              </a:cxn>
              <a:cxn ang="0">
                <a:pos x="276" y="132"/>
              </a:cxn>
              <a:cxn ang="0">
                <a:pos x="272" y="148"/>
              </a:cxn>
              <a:cxn ang="0">
                <a:pos x="20" y="144"/>
              </a:cxn>
              <a:cxn ang="0">
                <a:pos x="19" y="125"/>
              </a:cxn>
              <a:cxn ang="0">
                <a:pos x="15" y="104"/>
              </a:cxn>
              <a:cxn ang="0">
                <a:pos x="9" y="82"/>
              </a:cxn>
              <a:cxn ang="0">
                <a:pos x="0" y="57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9" name="Freeform 63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/>
            <a:ahLst/>
            <a:cxnLst>
              <a:cxn ang="0">
                <a:pos x="791" y="200"/>
              </a:cxn>
              <a:cxn ang="0">
                <a:pos x="770" y="224"/>
              </a:cxn>
              <a:cxn ang="0">
                <a:pos x="760" y="253"/>
              </a:cxn>
              <a:cxn ang="0">
                <a:pos x="921" y="191"/>
              </a:cxn>
              <a:cxn ang="0">
                <a:pos x="972" y="132"/>
              </a:cxn>
              <a:cxn ang="0">
                <a:pos x="1045" y="112"/>
              </a:cxn>
              <a:cxn ang="0">
                <a:pos x="1116" y="130"/>
              </a:cxn>
              <a:cxn ang="0">
                <a:pos x="1167" y="183"/>
              </a:cxn>
              <a:cxn ang="0">
                <a:pos x="1291" y="224"/>
              </a:cxn>
              <a:cxn ang="0">
                <a:pos x="1298" y="202"/>
              </a:cxn>
              <a:cxn ang="0">
                <a:pos x="1282" y="166"/>
              </a:cxn>
              <a:cxn ang="0">
                <a:pos x="1290" y="139"/>
              </a:cxn>
              <a:cxn ang="0">
                <a:pos x="1303" y="108"/>
              </a:cxn>
              <a:cxn ang="0">
                <a:pos x="1242" y="107"/>
              </a:cxn>
              <a:cxn ang="0">
                <a:pos x="1184" y="101"/>
              </a:cxn>
              <a:cxn ang="0">
                <a:pos x="1128" y="92"/>
              </a:cxn>
              <a:cxn ang="0">
                <a:pos x="1074" y="78"/>
              </a:cxn>
              <a:cxn ang="0">
                <a:pos x="1018" y="58"/>
              </a:cxn>
              <a:cxn ang="0">
                <a:pos x="921" y="22"/>
              </a:cxn>
              <a:cxn ang="0">
                <a:pos x="798" y="3"/>
              </a:cxn>
              <a:cxn ang="0">
                <a:pos x="674" y="4"/>
              </a:cxn>
              <a:cxn ang="0">
                <a:pos x="548" y="25"/>
              </a:cxn>
              <a:cxn ang="0">
                <a:pos x="428" y="62"/>
              </a:cxn>
              <a:cxn ang="0">
                <a:pos x="382" y="97"/>
              </a:cxn>
              <a:cxn ang="0">
                <a:pos x="426" y="80"/>
              </a:cxn>
              <a:cxn ang="0">
                <a:pos x="499" y="53"/>
              </a:cxn>
              <a:cxn ang="0">
                <a:pos x="565" y="31"/>
              </a:cxn>
              <a:cxn ang="0">
                <a:pos x="354" y="93"/>
              </a:cxn>
              <a:cxn ang="0">
                <a:pos x="280" y="87"/>
              </a:cxn>
              <a:cxn ang="0">
                <a:pos x="212" y="90"/>
              </a:cxn>
              <a:cxn ang="0">
                <a:pos x="149" y="103"/>
              </a:cxn>
              <a:cxn ang="0">
                <a:pos x="88" y="129"/>
              </a:cxn>
              <a:cxn ang="0">
                <a:pos x="29" y="167"/>
              </a:cxn>
              <a:cxn ang="0">
                <a:pos x="108" y="204"/>
              </a:cxn>
              <a:cxn ang="0">
                <a:pos x="61" y="212"/>
              </a:cxn>
              <a:cxn ang="0">
                <a:pos x="14" y="202"/>
              </a:cxn>
              <a:cxn ang="0">
                <a:pos x="4" y="208"/>
              </a:cxn>
              <a:cxn ang="0">
                <a:pos x="149" y="229"/>
              </a:cxn>
              <a:cxn ang="0">
                <a:pos x="173" y="156"/>
              </a:cxn>
              <a:cxn ang="0">
                <a:pos x="228" y="119"/>
              </a:cxn>
              <a:cxn ang="0">
                <a:pos x="298" y="116"/>
              </a:cxn>
              <a:cxn ang="0">
                <a:pos x="362" y="148"/>
              </a:cxn>
              <a:cxn ang="0">
                <a:pos x="399" y="218"/>
              </a:cxn>
              <a:cxn ang="0">
                <a:pos x="465" y="228"/>
              </a:cxn>
              <a:cxn ang="0">
                <a:pos x="442" y="160"/>
              </a:cxn>
              <a:cxn ang="0">
                <a:pos x="811" y="21"/>
              </a:cxn>
              <a:cxn ang="0">
                <a:pos x="860" y="50"/>
              </a:cxn>
              <a:cxn ang="0">
                <a:pos x="905" y="50"/>
              </a:cxn>
              <a:cxn ang="0">
                <a:pos x="909" y="83"/>
              </a:cxn>
              <a:cxn ang="0">
                <a:pos x="892" y="50"/>
              </a:cxn>
              <a:cxn ang="0">
                <a:pos x="875" y="50"/>
              </a:cxn>
              <a:cxn ang="0">
                <a:pos x="830" y="83"/>
              </a:cxn>
              <a:cxn ang="0">
                <a:pos x="802" y="103"/>
              </a:cxn>
              <a:cxn ang="0">
                <a:pos x="799" y="112"/>
              </a:cxn>
              <a:cxn ang="0">
                <a:pos x="850" y="107"/>
              </a:cxn>
              <a:cxn ang="0">
                <a:pos x="892" y="114"/>
              </a:cxn>
              <a:cxn ang="0">
                <a:pos x="882" y="129"/>
              </a:cxn>
              <a:cxn ang="0">
                <a:pos x="831" y="130"/>
              </a:cxn>
              <a:cxn ang="0">
                <a:pos x="797" y="129"/>
              </a:cxn>
              <a:cxn ang="0">
                <a:pos x="809" y="172"/>
              </a:cxn>
              <a:cxn ang="0">
                <a:pos x="843" y="168"/>
              </a:cxn>
              <a:cxn ang="0">
                <a:pos x="860" y="168"/>
              </a:cxn>
              <a:cxn ang="0">
                <a:pos x="829" y="183"/>
              </a:cxn>
            </a:cxnLst>
            <a:rect l="0" t="0" r="r" b="b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2305DB1-6C8E-402D-96AB-5489FCCA9E99}" type="slidenum">
              <a:rPr lang="en-US"/>
              <a:pPr/>
              <a:t>19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468438"/>
            <a:ext cx="5146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End-to-end resources reserved for “call”</a:t>
            </a:r>
          </a:p>
          <a:p>
            <a:r>
              <a:rPr lang="en-US" sz="2400"/>
              <a:t>link bandwidth,  switch capacity</a:t>
            </a:r>
          </a:p>
          <a:p>
            <a:r>
              <a:rPr lang="en-US" sz="2400"/>
              <a:t>dedicated resources: no sharing</a:t>
            </a:r>
          </a:p>
          <a:p>
            <a:r>
              <a:rPr lang="en-US" sz="2400"/>
              <a:t>circuit-like (guaranteed) performance</a:t>
            </a:r>
          </a:p>
          <a:p>
            <a:r>
              <a:rPr lang="en-US" sz="2400"/>
              <a:t>call setup required</a:t>
            </a:r>
          </a:p>
          <a:p>
            <a:r>
              <a:rPr lang="en-US" sz="2400"/>
              <a:t>re-establish call upon failure</a:t>
            </a:r>
          </a:p>
          <a:p>
            <a:endParaRPr lang="en-US" sz="2400"/>
          </a:p>
        </p:txBody>
      </p:sp>
      <p:grpSp>
        <p:nvGrpSpPr>
          <p:cNvPr id="336900" name="Group 4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36901" name="Freeform 5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2" name="Freeform 6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3" name="Freeform 7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6904" name="Group 8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06" name="AutoShape 1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36907" name="Group 11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90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0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692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692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2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692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3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693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38" name="Group 42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6939" name="Picture 4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36940" name="Line 4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41" name="Line 4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6942" name="Picture 4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36943" name="Group 47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36944" name="Object 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694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36945" name="Object 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694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36946" name="Group 50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6947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8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9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0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51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52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5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4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5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5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5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60" name="Group 64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6961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2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3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4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65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66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6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70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7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2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3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74" name="Group 78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6975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6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7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8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79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80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8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2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3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84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8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6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7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88" name="Group 92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6989" name="Oval 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0" name="Line 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1" name="Line 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2" name="Rectangle 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93" name="Oval 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94" name="Group 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9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6" name="Line 1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7" name="Line 1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98" name="Group 1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9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0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1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02" name="Group 106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37003" name="Oval 1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4" name="Line 1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5" name="Line 1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6" name="Rectangle 1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07" name="Oval 1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08" name="Group 1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0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0" name="Line 1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1" name="Line 1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12" name="Group 1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1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4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5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16" name="Group 120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37017" name="Oval 1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8" name="Line 1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9" name="Line 1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0" name="Rectangle 1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21" name="Oval 1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22" name="Group 1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2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4" name="Line 1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5" name="Line 1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26" name="Group 1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27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8" name="Line 1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9" name="Line 1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30" name="Group 134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37031" name="Oval 1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2" name="Line 1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3" name="Line 1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4" name="Rectangle 1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35" name="Oval 1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36" name="Group 1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3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8" name="Line 1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9" name="Line 1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40" name="Group 1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4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2" name="Line 1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3" name="Line 1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44" name="Group 148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37045" name="Oval 1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6" name="Line 1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7" name="Line 1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8" name="Rectangle 1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49" name="Oval 1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50" name="Group 1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5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2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3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54" name="Group 1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55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6" name="Line 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7" name="Line 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58" name="Group 162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37059" name="Oval 1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0" name="Line 1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1" name="Line 1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2" name="Rectangle 1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63" name="Oval 1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64" name="Group 1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65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6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7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68" name="Group 1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6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0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1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072" name="Line 176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5" name="Line 179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6" name="Line 180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077" name="Group 181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37078" name="Object 18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07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37079" name="Object 18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07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37080" name="Group 184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37081" name="Picture 185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082" name="Freeform 186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3" name="Freeform 187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4" name="Freeform 188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5" name="Freeform 189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6" name="Freeform 190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7" name="Freeform 191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8" name="Freeform 192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9" name="Freeform 193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0" name="Freeform 194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1" name="Freeform 195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2" name="Freeform 196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3" name="Freeform 197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4" name="Freeform 198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5" name="Freeform 199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6" name="Freeform 200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7" name="Freeform 201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37098" name="Object 20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37098" name="Clip" r:id="rId11" imgW="1305000" imgH="1085760" progId="">
                <p:embed/>
              </p:oleObj>
            </a:graphicData>
          </a:graphic>
        </p:graphicFrame>
        <p:sp>
          <p:nvSpPr>
            <p:cNvPr id="337099" name="Line 203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0" name="Line 204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1" name="Freeform 205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2" name="Line 206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03" name="Group 207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37104" name="AutoShape 2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5" name="Rectangle 2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6" name="Rectangle 2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7" name="AutoShape 2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8" name="Line 2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9" name="Line 2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0" name="Rectangle 2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1" name="Rectangle 2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112" name="Line 216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3" name="Line 217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14" name="Group 218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37115" name="Oval 2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6" name="Line 2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7" name="Line 2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8" name="Rectangle 2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19" name="Oval 2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20" name="Group 2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2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2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3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24" name="Group 2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25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6" name="Line 2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7" name="Line 2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28" name="Group 232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37129" name="Oval 23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0" name="Line 23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1" name="Line 23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2" name="Rectangle 23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33" name="Oval 23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34" name="Group 23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3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6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7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38" name="Group 24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3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0" name="Line 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1" name="Line 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42" name="Group 246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37143" name="Oval 24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4" name="Line 24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5" name="Line 24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6" name="Rectangle 25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47" name="Oval 25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48" name="Group 25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4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0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1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52" name="Group 25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5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4" name="Line 2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5" name="Line 2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156" name="Line 260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7" name="Line 261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8" name="Line 262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9" name="Line 263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0" name="Line 264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1" name="Line 265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2" name="Line 266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3" name="Line 267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4" name="Line 268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5" name="Line 269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7166" name="Object 270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3716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37167" name="Object 271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3716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37168" name="Object 272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3716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337169" name="Object 273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37169" name="Clip" r:id="rId15" imgW="1305000" imgH="1085760" progId="">
                <p:embed/>
              </p:oleObj>
            </a:graphicData>
          </a:graphic>
        </p:graphicFrame>
        <p:grpSp>
          <p:nvGrpSpPr>
            <p:cNvPr id="337170" name="Group 274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37171" name="Object 2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37172" name="Object 2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37173" name="Group 277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37174" name="Object 2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37175" name="Object 2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37176" name="Group 280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37177" name="Picture 28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178" name="Freeform 28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79" name="Freeform 28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0" name="Freeform 28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1" name="Freeform 28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2" name="Freeform 28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3" name="Freeform 28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4" name="Freeform 28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5" name="Freeform 28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6" name="Freeform 29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7" name="Freeform 29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8" name="Freeform 29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9" name="Freeform 29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0" name="Freeform 29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1" name="Freeform 29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2" name="Freeform 29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3" name="Freeform 29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7194" name="Line 298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95" name="Line 299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196" name="Group 300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37197" name="AutoShape 30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8" name="Rectangle 30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9" name="Rectangle 30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0" name="AutoShape 30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1" name="Line 30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2" name="Line 30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3" name="Rectangle 30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4" name="Rectangle 30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205" name="Line 309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6" name="Line 310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7" name="Line 311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8" name="Line 312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9" name="Line 313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0" name="Line 314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1" name="Line 315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2" name="Line 316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3" name="Line 317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4" name="Line 318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5" name="Line 319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216" name="Freeform 320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" y="209"/>
              </a:cxn>
              <a:cxn ang="0">
                <a:pos x="1060" y="250"/>
              </a:cxn>
              <a:cxn ang="0">
                <a:pos x="969" y="910"/>
              </a:cxn>
              <a:cxn ang="0">
                <a:pos x="1161" y="1127"/>
              </a:cxn>
              <a:cxn ang="0">
                <a:pos x="927" y="1528"/>
              </a:cxn>
              <a:cxn ang="0">
                <a:pos x="1469" y="1653"/>
              </a:cxn>
              <a:cxn ang="0">
                <a:pos x="1369" y="1995"/>
              </a:cxn>
              <a:cxn ang="0">
                <a:pos x="1628" y="2037"/>
              </a:cxn>
            </a:cxnLst>
            <a:rect l="0" t="0" r="r" b="b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217" name="Freeform 321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86"/>
              </a:cxn>
              <a:cxn ang="0">
                <a:pos x="845" y="80"/>
              </a:cxn>
              <a:cxn ang="0">
                <a:pos x="1037" y="280"/>
              </a:cxn>
              <a:cxn ang="0">
                <a:pos x="805" y="688"/>
              </a:cxn>
              <a:cxn ang="0">
                <a:pos x="473" y="880"/>
              </a:cxn>
              <a:cxn ang="0">
                <a:pos x="345" y="1024"/>
              </a:cxn>
              <a:cxn ang="0">
                <a:pos x="285" y="1244"/>
              </a:cxn>
            </a:cxnLst>
            <a:rect l="0" t="0" r="r" b="b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669B4B7-B3BC-42EE-9071-AB9CD7CD061D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6425" y="1133475"/>
            <a:ext cx="8126413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 protocols:</a:t>
            </a:r>
            <a:endParaRPr lang="en-US" sz="2400"/>
          </a:p>
          <a:p>
            <a:r>
              <a:rPr lang="en-US" sz="2400"/>
              <a:t>All communication in Internet governed by protocols</a:t>
            </a:r>
          </a:p>
          <a:p>
            <a:r>
              <a:rPr lang="en-US" sz="2400"/>
              <a:t>Generic protocol: </a:t>
            </a:r>
          </a:p>
          <a:p>
            <a:pPr lvl="1"/>
            <a:r>
              <a:rPr lang="en-US" sz="2000"/>
              <a:t>specific messages sent</a:t>
            </a:r>
          </a:p>
          <a:p>
            <a:pPr lvl="1"/>
            <a:r>
              <a:rPr lang="en-US" sz="2000"/>
              <a:t>specific actions taken when messages are received, or other events (e.g., timer expiration, exception detection)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Protocol Representation:</a:t>
            </a:r>
          </a:p>
          <a:p>
            <a:pPr lvl="1"/>
            <a:r>
              <a:rPr lang="en-US" sz="2000"/>
              <a:t>Finite State Machines</a:t>
            </a:r>
          </a:p>
          <a:p>
            <a:pPr lvl="1"/>
            <a:r>
              <a:rPr lang="en-US" sz="2000"/>
              <a:t>Protocol Specification, via Standards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55625" y="3557588"/>
            <a:ext cx="8226425" cy="1266825"/>
            <a:chOff x="386" y="2496"/>
            <a:chExt cx="5182" cy="79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86" y="2496"/>
              <a:ext cx="5038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i="1">
                  <a:latin typeface="Comic Sans MS" pitchFamily="66" charset="0"/>
                </a:rPr>
                <a:t>protocols define format, order of messages sent and received among network entities, and actions taken on message transmission, receipt</a:t>
              </a:r>
              <a:r>
                <a:rPr lang="en-US" i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03" y="2496"/>
              <a:ext cx="5065" cy="7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19166E-AC46-471E-9698-05C8700630B3}" type="slidenum">
              <a:rPr lang="en-US"/>
              <a:pPr/>
              <a:t>20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network resources (e.g., bandwidth) </a:t>
            </a:r>
            <a:r>
              <a:rPr lang="en-US">
                <a:solidFill>
                  <a:srgbClr val="FF0000"/>
                </a:solidFill>
              </a:rPr>
              <a:t>divided into “pieces”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pieces allocated to calls</a:t>
            </a:r>
          </a:p>
          <a:p>
            <a:r>
              <a:rPr lang="en-US" sz="2400"/>
              <a:t>resource piece </a:t>
            </a:r>
            <a:r>
              <a:rPr lang="en-US" sz="2400" i="1">
                <a:solidFill>
                  <a:srgbClr val="FF0000"/>
                </a:solidFill>
              </a:rPr>
              <a:t>idle</a:t>
            </a:r>
            <a:r>
              <a:rPr lang="en-US" sz="2400"/>
              <a:t> if not used by owning call </a:t>
            </a:r>
            <a:r>
              <a:rPr lang="en-US" sz="2400" i="1"/>
              <a:t>(no sharing)</a:t>
            </a:r>
            <a:endParaRPr lang="en-US" sz="2400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3300"/>
                </a:solidFill>
                <a:latin typeface="Comic Sans MS" pitchFamily="66" charset="0"/>
              </a:rPr>
              <a:t>MULTIPLEXING:</a:t>
            </a:r>
            <a:r>
              <a:rPr lang="en-US">
                <a:latin typeface="Comic Sans MS" pitchFamily="66" charset="0"/>
              </a:rPr>
              <a:t> 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Multiplexing is so fundamental and influences many aspects of the technology, including congestion, buffering, delays, routing,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AF0DD4C-6BF4-4D97-9A48-5BFBCE734D83}" type="slidenum">
              <a:rPr lang="en-US"/>
              <a:pPr/>
              <a:t>21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/>
              <a:t>Circuit Switching: FDM and TDM</a:t>
            </a:r>
            <a:endParaRPr lang="fr-FR"/>
          </a:p>
        </p:txBody>
      </p:sp>
      <p:grpSp>
        <p:nvGrpSpPr>
          <p:cNvPr id="340995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340996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340998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9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0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2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07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341008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341009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341013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14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341015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6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8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9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0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341021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2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3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4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5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341027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8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9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0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1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2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341033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4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5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6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7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8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341039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0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1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42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34104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2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341063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4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5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6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7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341068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9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0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1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2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3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4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5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6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7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8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9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0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1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2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3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4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5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6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7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88" name="Group 96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341089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341090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91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2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3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4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95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3" grpId="0" animBg="1"/>
      <p:bldP spid="341004" grpId="0" animBg="1"/>
      <p:bldP spid="341005" grpId="0" animBg="1"/>
      <p:bldP spid="3410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831273"/>
          </a:xfrm>
        </p:spPr>
        <p:txBody>
          <a:bodyPr/>
          <a:lstStyle/>
          <a:p>
            <a:r>
              <a:rPr lang="en-US" sz="3600" dirty="0" smtClean="0"/>
              <a:t>Internet Design Goals/Principles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7" y="727362"/>
            <a:ext cx="7772400" cy="5562601"/>
          </a:xfrm>
        </p:spPr>
        <p:txBody>
          <a:bodyPr/>
          <a:lstStyle/>
          <a:p>
            <a:r>
              <a:rPr lang="en-US" dirty="0" smtClean="0"/>
              <a:t>Scalability &amp; economic access:</a:t>
            </a:r>
          </a:p>
          <a:p>
            <a:pPr lvl="1"/>
            <a:r>
              <a:rPr lang="en-US" sz="2200" dirty="0" smtClean="0"/>
              <a:t>Resource sharing, reduce reservations, allow for higher utilization</a:t>
            </a:r>
          </a:p>
          <a:p>
            <a:pPr lvl="1"/>
            <a:r>
              <a:rPr lang="en-US" sz="2200" dirty="0" smtClean="0"/>
              <a:t>Use of packet switching (statistical multiplexing) instead of circuit switching</a:t>
            </a:r>
          </a:p>
          <a:p>
            <a:r>
              <a:rPr lang="en-US" dirty="0" smtClean="0"/>
              <a:t>Robustness:</a:t>
            </a:r>
          </a:p>
          <a:p>
            <a:pPr lvl="1"/>
            <a:r>
              <a:rPr lang="en-US" sz="2200" dirty="0" smtClean="0"/>
              <a:t>Re-routing around failures</a:t>
            </a:r>
          </a:p>
          <a:p>
            <a:pPr lvl="1"/>
            <a:r>
              <a:rPr lang="en-US" sz="2200" dirty="0" smtClean="0"/>
              <a:t>Stateless connections, dynamic routing</a:t>
            </a:r>
          </a:p>
          <a:p>
            <a:r>
              <a:rPr lang="en-US" dirty="0" err="1" smtClean="0"/>
              <a:t>Reliablility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Timed retransmission, based on </a:t>
            </a:r>
            <a:r>
              <a:rPr lang="en-US" sz="2200" dirty="0" err="1" smtClean="0"/>
              <a:t>acks</a:t>
            </a:r>
            <a:r>
              <a:rPr lang="en-US" sz="2200" dirty="0" smtClean="0"/>
              <a:t>, seq. #s</a:t>
            </a:r>
          </a:p>
          <a:p>
            <a:r>
              <a:rPr lang="en-US" dirty="0" smtClean="0"/>
              <a:t>Evolvable:</a:t>
            </a:r>
          </a:p>
          <a:p>
            <a:pPr lvl="1"/>
            <a:r>
              <a:rPr lang="en-US" sz="2200" dirty="0" smtClean="0"/>
              <a:t>Minimize complexity in the network and push functionality to the edges (end-to-end principles)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3564" y="6220690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to revisit during history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C4F49A0-F2DC-4BB0-9D49-C9FB6C50306B}" type="slidenum">
              <a:rPr lang="en-US"/>
              <a:pPr/>
              <a:t>23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Packet Switching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>
                <a:solidFill>
                  <a:srgbClr val="FF0000"/>
                </a:solidFill>
              </a:rPr>
              <a:t>packets</a:t>
            </a:r>
            <a:endParaRPr lang="en-US" sz="2000"/>
          </a:p>
          <a:p>
            <a:r>
              <a:rPr lang="en-US" sz="2400"/>
              <a:t>user A, B packets </a:t>
            </a:r>
            <a:r>
              <a:rPr lang="en-US" sz="2400" i="1"/>
              <a:t>share</a:t>
            </a:r>
            <a:r>
              <a:rPr lang="en-US" sz="2400"/>
              <a:t> network resources</a:t>
            </a:r>
            <a:r>
              <a:rPr lang="en-US" sz="2000"/>
              <a:t> </a:t>
            </a:r>
          </a:p>
          <a:p>
            <a:r>
              <a:rPr lang="en-US" sz="2400"/>
              <a:t>each packet uses full link bandwidth </a:t>
            </a:r>
          </a:p>
          <a:p>
            <a:r>
              <a:rPr lang="en-US" sz="2400"/>
              <a:t>resources used </a:t>
            </a:r>
            <a:r>
              <a:rPr lang="en-US" sz="2400" i="1"/>
              <a:t>as needed</a:t>
            </a:r>
            <a:r>
              <a:rPr lang="en-US" sz="2400"/>
              <a:t> </a:t>
            </a:r>
          </a:p>
          <a:p>
            <a:endParaRPr lang="en-US" sz="2400"/>
          </a:p>
          <a:p>
            <a:endParaRPr 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345095" name="Oval 7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0E4454E-B3A7-4F0D-89B0-2D72DEFAC3FE}" type="slidenum">
              <a:rPr lang="en-US"/>
              <a:pPr/>
              <a:t>24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/>
              <a:t>Packet Switching: Statistical Multiplexing</a:t>
            </a:r>
            <a:endParaRPr lang="en-US" sz="360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Sequence of A &amp; B packets does not have fixed pattern, bandwidth shared on demand </a:t>
            </a:r>
            <a:r>
              <a:rPr lang="en-US" sz="2400">
                <a:sym typeface="Monotype Sorts" pitchFamily="2" charset="2"/>
              </a:rPr>
              <a:t> </a:t>
            </a:r>
            <a:r>
              <a:rPr lang="en-US" sz="2400" b="1" i="1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ym typeface="Monotype Sorts" pitchFamily="2" charset="2"/>
              </a:rPr>
              <a:t>TDM: each host gets same slot in revolving TDM frame.</a:t>
            </a:r>
            <a:endParaRPr lang="en-US" sz="2400"/>
          </a:p>
          <a:p>
            <a:endParaRPr lang="en-US" sz="2400"/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347140" name="Clip" r:id="rId4" imgW="1305000" imgH="1085760" progId="">
              <p:embed/>
            </p:oleObj>
          </a:graphicData>
        </a:graphic>
      </p:graphicFrame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45" name="Group 9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47146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47147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8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9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715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4715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154" name="Oval 18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7" name="Oval 21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158" name="Object 22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347158" name="Clip" r:id="rId5" imgW="1305000" imgH="1085760" progId="">
              <p:embed/>
            </p:oleObj>
          </a:graphicData>
        </a:graphic>
      </p:graphicFrame>
      <p:graphicFrame>
        <p:nvGraphicFramePr>
          <p:cNvPr id="347159" name="Object 23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347159" name="Clip" r:id="rId6" imgW="1305000" imgH="1085760" progId="">
              <p:embed/>
            </p:oleObj>
          </a:graphicData>
        </a:graphic>
      </p:graphicFrame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8" name="Rectangle 32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9" name="Rectangle 33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0" name="Rectangle 34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1" name="Rectangle 35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2" name="Rectangle 36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3" name="Rectangle 37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74" name="Group 38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347175" name="Rectangle 39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6" name="Rectangle 40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7" name="Rectangle 41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8" name="Rectangle 42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7179" name="Rectangle 43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0" name="Rectangle 44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1" name="Line 45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2" name="Line 46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90" name="Rectangle 54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1" name="Rectangle 55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2" name="Rectangle 56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93" name="Group 57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347194" name="Rectangle 58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5" name="Rectangle 59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6" name="Rectangle 60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7" name="Rectangle 61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7198" name="Group 62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347199" name="Object 63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347199" name="Clip" r:id="rId7" imgW="1305000" imgH="1085760" progId="">
                <p:embed/>
              </p:oleObj>
            </a:graphicData>
          </a:graphic>
        </p:graphicFrame>
        <p:grpSp>
          <p:nvGrpSpPr>
            <p:cNvPr id="347200" name="Group 64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347201" name="Oval 65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2" name="Line 66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3" name="Rectangle 67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47204" name="Oval 68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7205" name="Group 69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347206" name="Group 70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347207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210" name="Group 74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347211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347214" name="Object 78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347214" name="Clip" r:id="rId8" imgW="1305000" imgH="1085760" progId="">
                <p:embed/>
              </p:oleObj>
            </a:graphicData>
          </a:graphic>
        </p:graphicFrame>
        <p:sp>
          <p:nvSpPr>
            <p:cNvPr id="347215" name="Line 79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6" name="Line 80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7" name="Text Box 81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218" name="Text Box 82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347219" name="Group 83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347220" name="Rectangle 84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1" name="Rectangle 85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2" name="Rectangle 86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3" name="Rectangle 87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224" name="Text Box 88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225" name="Text Box 89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347226" name="Line 90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82DBB9F-C120-4B00-91BF-97FFD1AEE79D}" type="slidenum">
              <a:rPr lang="en-US"/>
              <a:pPr/>
              <a:t>25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/>
              <a:t>Packet-switching: store-and-forward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store and forward: </a:t>
            </a:r>
            <a:r>
              <a:rPr lang="en-US" sz="240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/>
              <a:t>delay = 3L/R (assuming zero propagation delay)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L = 7.5 Mbits</a:t>
            </a:r>
          </a:p>
          <a:p>
            <a:pPr>
              <a:lnSpc>
                <a:spcPct val="90000"/>
              </a:lnSpc>
            </a:pPr>
            <a:r>
              <a:rPr lang="en-US" sz="240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/>
              <a:t>transmission delay = 15 sec</a:t>
            </a: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349190" name="Clip" r:id="rId4" imgW="1305000" imgH="1085760" progId="">
              <p:embed/>
            </p:oleObj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349191" name="Clip" r:id="rId5" imgW="1305000" imgH="1085760" progId="">
              <p:embed/>
            </p:oleObj>
          </a:graphicData>
        </a:graphic>
      </p:graphicFrame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349196" name="AutoShape 1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349199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0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03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04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05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6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7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08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09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0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1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212" name="Group 28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34921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1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1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19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0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22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23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B818DA6-4F34-43CD-B39B-53FD4B77ADE6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351234" name="Group 2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351235" name="Oval 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6" name="Line 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8" name="Rectangle 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1239" name="Oval 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240" name="Group 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1241" name="Line 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2" name="Line 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3" name="Line 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44" name="Group 1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124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12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124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/>
              <a:t>1 Mb/s link</a:t>
            </a:r>
          </a:p>
          <a:p>
            <a:r>
              <a:rPr lang="en-US" sz="2400"/>
              <a:t>each user: </a:t>
            </a:r>
          </a:p>
          <a:p>
            <a:pPr lvl="1"/>
            <a:r>
              <a:rPr lang="en-US" sz="2000"/>
              <a:t>100 kb/s when “active”</a:t>
            </a:r>
          </a:p>
          <a:p>
            <a:pPr lvl="1"/>
            <a:r>
              <a:rPr lang="en-US" sz="2000"/>
              <a:t>active 10% of time</a:t>
            </a:r>
          </a:p>
          <a:p>
            <a:pPr lvl="1"/>
            <a:endParaRPr lang="en-US" sz="2000"/>
          </a:p>
          <a:p>
            <a:r>
              <a:rPr lang="en-US" sz="2400" i="1">
                <a:solidFill>
                  <a:srgbClr val="FF3300"/>
                </a:solidFill>
              </a:rPr>
              <a:t>circuit-switching: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10 users</a:t>
            </a:r>
          </a:p>
          <a:p>
            <a:r>
              <a:rPr lang="en-US" sz="2400" i="1">
                <a:solidFill>
                  <a:srgbClr val="FF3300"/>
                </a:solidFill>
              </a:rPr>
              <a:t>packet 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with 35 users, probability &gt; 10 active at same time is less than .0004</a:t>
            </a:r>
          </a:p>
          <a:p>
            <a:endParaRPr lang="en-US" sz="2400"/>
          </a:p>
        </p:txBody>
      </p:sp>
      <p:sp>
        <p:nvSpPr>
          <p:cNvPr id="35125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1293813"/>
            <a:ext cx="8715375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FF3300"/>
                </a:solidFill>
              </a:rPr>
              <a:t>Packet switching allows more users to use network!</a:t>
            </a:r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2" name="Line 20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3" name="Line 21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4468813" y="53308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Q: how did we get value 0.0004?</a:t>
            </a:r>
          </a:p>
          <a:p>
            <a:r>
              <a:rPr lang="en-US" sz="2000">
                <a:latin typeface="Comic Sans MS" pitchFamily="66" charset="0"/>
              </a:rPr>
              <a:t>Use binomial distribution … </a:t>
            </a:r>
          </a:p>
        </p:txBody>
      </p:sp>
      <p:graphicFrame>
        <p:nvGraphicFramePr>
          <p:cNvPr id="351259" name="Object 27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p:oleObj spid="_x0000_s351259" name="Clip" r:id="rId4" imgW="1305000" imgH="1085760" progId="">
              <p:embed/>
            </p:oleObj>
          </a:graphicData>
        </a:graphic>
      </p:graphicFrame>
      <p:graphicFrame>
        <p:nvGraphicFramePr>
          <p:cNvPr id="351260" name="Object 28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p:oleObj spid="_x0000_s351260" name="Clip" r:id="rId5" imgW="1305000" imgH="108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1980F83-3A1C-4A90-9220-8259DA6A684F}" type="slidenum">
              <a:rPr lang="en-US"/>
              <a:pPr/>
              <a:t>27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328025" cy="4648200"/>
          </a:xfrm>
        </p:spPr>
        <p:txBody>
          <a:bodyPr/>
          <a:lstStyle/>
          <a:p>
            <a:r>
              <a:rPr lang="en-US" sz="2400"/>
              <a:t>great for bursty data</a:t>
            </a:r>
          </a:p>
          <a:p>
            <a:pPr lvl="1"/>
            <a:r>
              <a:rPr lang="en-US"/>
              <a:t>resource sharing (scalable!)</a:t>
            </a:r>
          </a:p>
          <a:p>
            <a:pPr lvl="1"/>
            <a:r>
              <a:rPr lang="en-US"/>
              <a:t>simpler, no call setup, more robust (re-routing)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excessive congestion:</a:t>
            </a:r>
            <a:r>
              <a:rPr lang="en-US" sz="2400"/>
              <a:t> packet delay and loss</a:t>
            </a:r>
          </a:p>
          <a:p>
            <a:pPr lvl="1"/>
            <a:r>
              <a:rPr lang="en-US"/>
              <a:t>Without admission control: protocols needed for reliable data transfer, congestion control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Q: How to provide circuit-like behavior?</a:t>
            </a:r>
            <a:endParaRPr lang="en-US" sz="2400"/>
          </a:p>
          <a:p>
            <a:pPr lvl="1"/>
            <a:r>
              <a:rPr lang="en-US"/>
              <a:t>bandwidth guarantees needed for audio/video apps</a:t>
            </a:r>
          </a:p>
          <a:p>
            <a:pPr lvl="1"/>
            <a:r>
              <a:rPr lang="en-US"/>
              <a:t>still an unsolved problem (chapter 7), virtual circuit</a:t>
            </a:r>
            <a:endParaRPr lang="en-US" sz="200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76200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Is packet switching a “slam dunk winner?”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BC91DF4-3E31-4BE1-A891-F33911DFF466}" type="slidenum">
              <a:rPr lang="en-US"/>
              <a:pPr/>
              <a:t>28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How do loss and delay occur?</a:t>
            </a:r>
            <a:endParaRPr lang="en-US" sz="4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1371600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packets </a:t>
            </a:r>
            <a:r>
              <a:rPr lang="en-US" i="1"/>
              <a:t>queue</a:t>
            </a:r>
            <a:r>
              <a:rPr lang="en-US"/>
              <a:t> in router buffers</a:t>
            </a:r>
            <a:r>
              <a:rPr lang="en-US" sz="2400"/>
              <a:t> </a:t>
            </a:r>
          </a:p>
          <a:p>
            <a:r>
              <a:rPr lang="en-US" sz="240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sz="2400"/>
              <a:t>packets queue, wait for turn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p:oleObj spid="_x0000_s31749" name="Clip" r:id="rId4" imgW="1305000" imgH="1085760" progId="">
              <p:embed/>
            </p:oleObj>
          </a:graphicData>
        </a:graphic>
      </p:graphicFrame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p:oleObj spid="_x0000_s31767" name="Clip" r:id="rId5" imgW="1305000" imgH="1085760" progId="">
              <p:embed/>
            </p:oleObj>
          </a:graphicData>
        </a:graphic>
      </p:graphicFrame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66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00CC66"/>
              </a:solidFill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37" name="Group 93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 being transmitted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38" name="Group 94"/>
          <p:cNvGrpSpPr>
            <a:grpSpLocks/>
          </p:cNvGrpSpPr>
          <p:nvPr/>
        </p:nvGrpSpPr>
        <p:grpSpPr bwMode="auto">
          <a:xfrm>
            <a:off x="3338513" y="5102225"/>
            <a:ext cx="3462337" cy="804863"/>
            <a:chOff x="2103" y="3214"/>
            <a:chExt cx="2181" cy="507"/>
          </a:xfrm>
        </p:grpSpPr>
        <p:sp>
          <p:nvSpPr>
            <p:cNvPr id="31816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sz="1800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rot="-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31819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820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23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824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1839" name="Group 95"/>
          <p:cNvGrpSpPr>
            <a:grpSpLocks/>
          </p:cNvGrpSpPr>
          <p:nvPr/>
        </p:nvGrpSpPr>
        <p:grpSpPr bwMode="auto">
          <a:xfrm>
            <a:off x="2517775" y="5064125"/>
            <a:ext cx="4621213" cy="1511300"/>
            <a:chOff x="1586" y="3190"/>
            <a:chExt cx="2911" cy="952"/>
          </a:xfrm>
        </p:grpSpPr>
        <p:sp>
          <p:nvSpPr>
            <p:cNvPr id="3183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sz="1800">
                  <a:latin typeface="Comic Sans MS" pitchFamily="66" charset="0"/>
                </a:rPr>
                <a:t>dropped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sz="1800">
                  <a:latin typeface="Comic Sans MS" pitchFamily="66" charset="0"/>
                </a:rPr>
                <a:t>) if no free buffers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9CD0F32-F0DC-4917-AD41-E905AE4D59FF}" type="slidenum">
              <a:rPr lang="en-US"/>
              <a:pPr/>
              <a:t>29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Four sources of packet delay</a:t>
            </a:r>
            <a:endParaRPr lang="en-US" sz="44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1628775"/>
            <a:ext cx="3810000" cy="133985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1. nodal processing: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check bit errors</a:t>
            </a:r>
          </a:p>
          <a:p>
            <a:pPr lvl="1"/>
            <a:r>
              <a:rPr lang="en-US" sz="2000"/>
              <a:t>determine output link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81926" name="Clip" r:id="rId4" imgW="1305000" imgH="1085760" progId="">
                <p:embed/>
              </p:oleObj>
            </a:graphicData>
          </a:graphic>
        </p:graphicFrame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81931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35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7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8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81943" name="Clip" r:id="rId5" imgW="1305000" imgH="1085760" progId="">
                <p:embed/>
              </p:oleObj>
            </a:graphicData>
          </a:graphic>
        </p:graphicFrame>
        <p:sp>
          <p:nvSpPr>
            <p:cNvPr id="8194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95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81964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81967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6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8196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7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73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7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5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6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4429125" y="1628775"/>
            <a:ext cx="3810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2. queueing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time waiting at output link for transmission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depends on congestion level of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060450"/>
            <a:ext cx="8440738" cy="46482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roughly hierarchical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FF0000"/>
                </a:solidFill>
              </a:rPr>
              <a:t>at center: small # of well-connected large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“tier-1” commercial ISPs </a:t>
            </a:r>
            <a:r>
              <a:rPr lang="en-US" sz="2000" smtClean="0"/>
              <a:t>(e.g., Verizon, Sprint, AT&amp;T, Qwest, Level3), national &amp; international coverage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large content distributors</a:t>
            </a:r>
            <a:r>
              <a:rPr lang="en-US" sz="2000" smtClean="0"/>
              <a:t> (Google, Akamai, Microsoft)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/>
              <a:t>treat each other as equals (no charges)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3200400" y="5316538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5568950" y="5278438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02B3D96-54CF-4AD8-A320-98596885D063}" type="slidenum">
              <a:rPr lang="en-US" sz="1200">
                <a:latin typeface="Arial" charset="0"/>
              </a:rPr>
              <a:pPr algn="r"/>
              <a:t>3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673850" y="4141788"/>
            <a:ext cx="1677988" cy="908050"/>
            <a:chOff x="4204" y="2385"/>
            <a:chExt cx="1057" cy="572"/>
          </a:xfrm>
        </p:grpSpPr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>
              <a:off x="4204" y="2385"/>
              <a:ext cx="1057" cy="5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4298" y="2476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Google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851025" y="4210050"/>
            <a:ext cx="1677988" cy="908050"/>
            <a:chOff x="1166" y="2428"/>
            <a:chExt cx="1057" cy="572"/>
          </a:xfrm>
        </p:grpSpPr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1166" y="2428"/>
              <a:ext cx="1057" cy="57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auto">
            <a:xfrm>
              <a:off x="1244" y="2518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Akamai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3170238" y="3498850"/>
            <a:ext cx="3571875" cy="1909763"/>
            <a:chOff x="1997" y="1980"/>
            <a:chExt cx="2250" cy="120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250" y="1980"/>
              <a:ext cx="374" cy="277"/>
              <a:chOff x="4895" y="3523"/>
              <a:chExt cx="374" cy="277"/>
            </a:xfrm>
          </p:grpSpPr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0" name="Text Box 32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852" y="1987"/>
              <a:ext cx="374" cy="277"/>
              <a:chOff x="4895" y="3523"/>
              <a:chExt cx="374" cy="277"/>
            </a:xfrm>
          </p:grpSpPr>
          <p:sp>
            <p:nvSpPr>
              <p:cNvPr id="68643" name="Rectangle 35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sp>
          <p:nvSpPr>
            <p:cNvPr id="68670" name="Line 62"/>
            <p:cNvSpPr>
              <a:spLocks noChangeShapeType="1"/>
            </p:cNvSpPr>
            <p:nvPr/>
          </p:nvSpPr>
          <p:spPr bwMode="auto">
            <a:xfrm flipH="1">
              <a:off x="1997" y="2252"/>
              <a:ext cx="419" cy="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Line 65"/>
            <p:cNvSpPr>
              <a:spLocks noChangeShapeType="1"/>
            </p:cNvSpPr>
            <p:nvPr/>
          </p:nvSpPr>
          <p:spPr bwMode="auto">
            <a:xfrm>
              <a:off x="2386" y="2267"/>
              <a:ext cx="8" cy="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Line 66"/>
            <p:cNvSpPr>
              <a:spLocks noChangeShapeType="1"/>
            </p:cNvSpPr>
            <p:nvPr/>
          </p:nvSpPr>
          <p:spPr bwMode="auto">
            <a:xfrm>
              <a:off x="2400" y="2266"/>
              <a:ext cx="1272" cy="9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Line 67"/>
            <p:cNvSpPr>
              <a:spLocks noChangeShapeType="1"/>
            </p:cNvSpPr>
            <p:nvPr/>
          </p:nvSpPr>
          <p:spPr bwMode="auto">
            <a:xfrm>
              <a:off x="2422" y="2280"/>
              <a:ext cx="1818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Line 68"/>
            <p:cNvSpPr>
              <a:spLocks noChangeShapeType="1"/>
            </p:cNvSpPr>
            <p:nvPr/>
          </p:nvSpPr>
          <p:spPr bwMode="auto">
            <a:xfrm flipH="1" flipV="1">
              <a:off x="4045" y="2256"/>
              <a:ext cx="20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 flipV="1">
              <a:off x="3656" y="2270"/>
              <a:ext cx="404" cy="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70"/>
            <p:cNvSpPr>
              <a:spLocks noChangeShapeType="1"/>
            </p:cNvSpPr>
            <p:nvPr/>
          </p:nvSpPr>
          <p:spPr bwMode="auto">
            <a:xfrm flipV="1">
              <a:off x="2407" y="2262"/>
              <a:ext cx="1638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71"/>
            <p:cNvSpPr>
              <a:spLocks noChangeShapeType="1"/>
            </p:cNvSpPr>
            <p:nvPr/>
          </p:nvSpPr>
          <p:spPr bwMode="auto">
            <a:xfrm flipV="1">
              <a:off x="2010" y="2284"/>
              <a:ext cx="2035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4249738" y="4075113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997200" y="4311650"/>
            <a:ext cx="4378325" cy="1438275"/>
            <a:chOff x="1767" y="874"/>
            <a:chExt cx="2758" cy="906"/>
          </a:xfrm>
        </p:grpSpPr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 flipV="1">
              <a:off x="2919" y="1229"/>
              <a:ext cx="133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580" y="14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3277" y="1186"/>
              <a:ext cx="88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959" y="1186"/>
              <a:ext cx="87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668" y="14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991" y="16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3327" y="16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3080" y="1726"/>
              <a:ext cx="249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348" y="1258"/>
              <a:ext cx="241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732" y="1278"/>
              <a:ext cx="25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Oval 23"/>
            <p:cNvSpPr>
              <a:spLocks noChangeArrowheads="1"/>
            </p:cNvSpPr>
            <p:nvPr/>
          </p:nvSpPr>
          <p:spPr bwMode="auto">
            <a:xfrm>
              <a:off x="3422" y="1546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Oval 39"/>
            <p:cNvSpPr>
              <a:spLocks noChangeArrowheads="1"/>
            </p:cNvSpPr>
            <p:nvPr/>
          </p:nvSpPr>
          <p:spPr bwMode="auto">
            <a:xfrm>
              <a:off x="2882" y="1544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672" y="874"/>
              <a:ext cx="533" cy="100"/>
              <a:chOff x="3807" y="2497"/>
              <a:chExt cx="533" cy="100"/>
            </a:xfrm>
          </p:grpSpPr>
          <p:sp>
            <p:nvSpPr>
              <p:cNvPr id="68652" name="Line 44"/>
              <p:cNvSpPr>
                <a:spLocks noChangeShapeType="1"/>
              </p:cNvSpPr>
              <p:nvPr/>
            </p:nvSpPr>
            <p:spPr bwMode="auto">
              <a:xfrm>
                <a:off x="3862" y="2547"/>
                <a:ext cx="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Oval 38"/>
              <p:cNvSpPr>
                <a:spLocks noChangeArrowheads="1"/>
              </p:cNvSpPr>
              <p:nvPr/>
            </p:nvSpPr>
            <p:spPr bwMode="auto">
              <a:xfrm>
                <a:off x="4253" y="2497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6" name="Oval 36"/>
              <p:cNvSpPr>
                <a:spLocks noChangeArrowheads="1"/>
              </p:cNvSpPr>
              <p:nvPr/>
            </p:nvSpPr>
            <p:spPr bwMode="auto">
              <a:xfrm>
                <a:off x="3807" y="2507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48" y="880"/>
              <a:ext cx="666" cy="95"/>
              <a:chOff x="2083" y="2503"/>
              <a:chExt cx="666" cy="95"/>
            </a:xfrm>
          </p:grpSpPr>
          <p:sp>
            <p:nvSpPr>
              <p:cNvPr id="68657" name="Line 49"/>
              <p:cNvSpPr>
                <a:spLocks noChangeShapeType="1"/>
              </p:cNvSpPr>
              <p:nvPr/>
            </p:nvSpPr>
            <p:spPr bwMode="auto">
              <a:xfrm flipH="1">
                <a:off x="2120" y="2550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7" name="Oval 36"/>
              <p:cNvSpPr>
                <a:spLocks noChangeArrowheads="1"/>
              </p:cNvSpPr>
              <p:nvPr/>
            </p:nvSpPr>
            <p:spPr bwMode="auto">
              <a:xfrm>
                <a:off x="2661" y="2508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5" name="Oval 39"/>
              <p:cNvSpPr>
                <a:spLocks noChangeArrowheads="1"/>
              </p:cNvSpPr>
              <p:nvPr/>
            </p:nvSpPr>
            <p:spPr bwMode="auto">
              <a:xfrm>
                <a:off x="2083" y="2503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1995" y="1234"/>
              <a:ext cx="1461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4408" y="1335"/>
              <a:ext cx="82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>
              <a:off x="1820" y="1344"/>
              <a:ext cx="209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Oval 38"/>
            <p:cNvSpPr>
              <a:spLocks noChangeArrowheads="1"/>
            </p:cNvSpPr>
            <p:nvPr/>
          </p:nvSpPr>
          <p:spPr bwMode="auto">
            <a:xfrm>
              <a:off x="4438" y="1286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Oval 38"/>
            <p:cNvSpPr>
              <a:spLocks noChangeArrowheads="1"/>
            </p:cNvSpPr>
            <p:nvPr/>
          </p:nvSpPr>
          <p:spPr bwMode="auto">
            <a:xfrm>
              <a:off x="4171" y="1201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Oval 23"/>
            <p:cNvSpPr>
              <a:spLocks noChangeArrowheads="1"/>
            </p:cNvSpPr>
            <p:nvPr/>
          </p:nvSpPr>
          <p:spPr bwMode="auto">
            <a:xfrm>
              <a:off x="4379" y="1518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Oval 39"/>
            <p:cNvSpPr>
              <a:spLocks noChangeArrowheads="1"/>
            </p:cNvSpPr>
            <p:nvPr/>
          </p:nvSpPr>
          <p:spPr bwMode="auto">
            <a:xfrm>
              <a:off x="1979" y="1546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2037" y="1012"/>
              <a:ext cx="2075" cy="101"/>
              <a:chOff x="2172" y="2635"/>
              <a:chExt cx="2075" cy="101"/>
            </a:xfrm>
          </p:grpSpPr>
          <p:sp>
            <p:nvSpPr>
              <p:cNvPr id="68653" name="Line 45"/>
              <p:cNvSpPr>
                <a:spLocks noChangeShapeType="1"/>
              </p:cNvSpPr>
              <p:nvPr/>
            </p:nvSpPr>
            <p:spPr bwMode="auto">
              <a:xfrm flipV="1">
                <a:off x="2216" y="2690"/>
                <a:ext cx="1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7" name="Oval 38"/>
              <p:cNvSpPr>
                <a:spLocks noChangeArrowheads="1"/>
              </p:cNvSpPr>
              <p:nvPr/>
            </p:nvSpPr>
            <p:spPr bwMode="auto">
              <a:xfrm>
                <a:off x="4160" y="2646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6" name="Oval 39"/>
              <p:cNvSpPr>
                <a:spLocks noChangeArrowheads="1"/>
              </p:cNvSpPr>
              <p:nvPr/>
            </p:nvSpPr>
            <p:spPr bwMode="auto">
              <a:xfrm>
                <a:off x="2172" y="2635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58" name="Oval 39"/>
            <p:cNvSpPr>
              <a:spLocks noChangeArrowheads="1"/>
            </p:cNvSpPr>
            <p:nvPr/>
          </p:nvSpPr>
          <p:spPr bwMode="auto">
            <a:xfrm>
              <a:off x="1767" y="1291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Oval 23"/>
            <p:cNvSpPr>
              <a:spLocks noChangeArrowheads="1"/>
            </p:cNvSpPr>
            <p:nvPr/>
          </p:nvSpPr>
          <p:spPr bwMode="auto">
            <a:xfrm>
              <a:off x="1958" y="1174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7" name="Text Box 47"/>
          <p:cNvSpPr txBox="1">
            <a:spLocks noChangeArrowheads="1"/>
          </p:cNvSpPr>
          <p:nvPr/>
        </p:nvSpPr>
        <p:spPr bwMode="auto">
          <a:xfrm>
            <a:off x="0" y="4154488"/>
            <a:ext cx="2035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Tier-1 ISPs &amp;</a:t>
            </a:r>
          </a:p>
          <a:p>
            <a:pPr algn="ctr"/>
            <a:r>
              <a:rPr lang="en-US" sz="1800">
                <a:latin typeface="Comic Sans MS" pitchFamily="66" charset="0"/>
              </a:rPr>
              <a:t>Content Distributors, interconnect (peer) privately </a:t>
            </a:r>
          </a:p>
        </p:txBody>
      </p:sp>
      <p:sp>
        <p:nvSpPr>
          <p:cNvPr id="68682" name="Text Box 47"/>
          <p:cNvSpPr txBox="1">
            <a:spLocks noChangeArrowheads="1"/>
          </p:cNvSpPr>
          <p:nvPr/>
        </p:nvSpPr>
        <p:spPr bwMode="auto">
          <a:xfrm>
            <a:off x="0" y="5538788"/>
            <a:ext cx="2035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… or at Internet Exchange Points IXPs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7F3DBB-0EE0-4422-B366-6F21E73107EA}" type="slidenum">
              <a:rPr lang="en-US"/>
              <a:pPr/>
              <a:t>30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/>
              <a:t>Delay in packet-switched networks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3. Transmission delay:</a:t>
            </a:r>
            <a:endParaRPr lang="en-US" sz="2400"/>
          </a:p>
          <a:p>
            <a:r>
              <a:rPr lang="en-US" sz="2400"/>
              <a:t>R=link bandwidth (bps)</a:t>
            </a:r>
          </a:p>
          <a:p>
            <a:r>
              <a:rPr lang="en-US" sz="2400"/>
              <a:t>L=packet length (bits)</a:t>
            </a:r>
          </a:p>
          <a:p>
            <a:r>
              <a:rPr lang="en-US" sz="2400"/>
              <a:t>time to send bits into link = L/R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/>
              <a:t>d = length of physical link</a:t>
            </a:r>
          </a:p>
          <a:p>
            <a:r>
              <a:rPr lang="en-US" sz="2400"/>
              <a:t>s = propagation speed in medium (~2x10</a:t>
            </a:r>
            <a:r>
              <a:rPr lang="en-US" sz="2400" baseline="30000"/>
              <a:t>8</a:t>
            </a:r>
            <a:r>
              <a:rPr lang="en-US" sz="2400"/>
              <a:t> m/sec)</a:t>
            </a:r>
          </a:p>
          <a:p>
            <a:r>
              <a:rPr lang="en-US" sz="2400"/>
              <a:t>propagation delay = d/s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32774" name="Clip" r:id="rId4" imgW="1305000" imgH="1085760" progId="">
                <p:embed/>
              </p:oleObj>
            </a:graphicData>
          </a:graphic>
        </p:graphicFrame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32779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7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1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2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3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78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791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32791" name="Clip" r:id="rId5" imgW="1305000" imgH="1085760" progId="">
                <p:embed/>
              </p:oleObj>
            </a:graphicData>
          </a:graphic>
        </p:graphicFrame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2805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16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32817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81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0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1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82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3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>
                <a:latin typeface="Comic Sans MS" pitchFamily="66" charset="0"/>
              </a:rPr>
              <a:t>s and R are </a:t>
            </a:r>
            <a:r>
              <a:rPr lang="en-US" i="1">
                <a:latin typeface="Comic Sans MS" pitchFamily="66" charset="0"/>
              </a:rPr>
              <a:t>very </a:t>
            </a:r>
            <a:r>
              <a:rPr lang="en-US">
                <a:latin typeface="Comic Sans MS" pitchFamily="66" charset="0"/>
              </a:rPr>
              <a:t>different quantities!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0BEB6C-4279-4F11-98E2-8BFACCFDAA03}" type="slidenum">
              <a:rPr lang="en-US"/>
              <a:pPr/>
              <a:t>31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Nodal delay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47938"/>
            <a:ext cx="7772400" cy="3700462"/>
          </a:xfrm>
        </p:spPr>
        <p:txBody>
          <a:bodyPr/>
          <a:lstStyle/>
          <a:p>
            <a:r>
              <a:rPr lang="en-US" sz="2400"/>
              <a:t>d</a:t>
            </a:r>
            <a:r>
              <a:rPr lang="en-US" sz="2400" baseline="-25000"/>
              <a:t>proc</a:t>
            </a:r>
            <a:r>
              <a:rPr lang="en-US" sz="2400"/>
              <a:t> = processing delay</a:t>
            </a:r>
          </a:p>
          <a:p>
            <a:pPr lvl="1"/>
            <a:r>
              <a:rPr lang="en-US" sz="2000"/>
              <a:t>typically a few microsecs or less</a:t>
            </a:r>
          </a:p>
          <a:p>
            <a:r>
              <a:rPr lang="en-US" sz="2400"/>
              <a:t>d</a:t>
            </a:r>
            <a:r>
              <a:rPr lang="en-US" sz="2400" baseline="-25000"/>
              <a:t>queue</a:t>
            </a:r>
            <a:r>
              <a:rPr lang="en-US" sz="2400"/>
              <a:t> = queuing delay</a:t>
            </a:r>
          </a:p>
          <a:p>
            <a:pPr lvl="1"/>
            <a:r>
              <a:rPr lang="en-US" sz="2000"/>
              <a:t>depends on congestion</a:t>
            </a:r>
          </a:p>
          <a:p>
            <a:r>
              <a:rPr lang="en-US" sz="2400"/>
              <a:t>d</a:t>
            </a:r>
            <a:r>
              <a:rPr lang="en-US" sz="2400" baseline="-25000"/>
              <a:t>trans</a:t>
            </a:r>
            <a:r>
              <a:rPr lang="en-US" sz="2400"/>
              <a:t> = transmission delay</a:t>
            </a:r>
          </a:p>
          <a:p>
            <a:pPr lvl="1"/>
            <a:r>
              <a:rPr lang="en-US" sz="2000"/>
              <a:t>= L/R, significant for low-speed links</a:t>
            </a:r>
          </a:p>
          <a:p>
            <a:r>
              <a:rPr lang="en-US" sz="2400"/>
              <a:t>d</a:t>
            </a:r>
            <a:r>
              <a:rPr lang="en-US" sz="2400" baseline="-25000"/>
              <a:t>prop</a:t>
            </a:r>
            <a:r>
              <a:rPr lang="en-US" sz="2400"/>
              <a:t> = propagation delay</a:t>
            </a:r>
          </a:p>
          <a:p>
            <a:pPr lvl="1"/>
            <a:r>
              <a:rPr lang="en-US" sz="2000"/>
              <a:t>a few microsecs to hundreds of msecs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p:oleObj spid="_x0000_s96260" name="Equation" r:id="rId4" imgW="2006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60" descr="queue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600200"/>
            <a:ext cx="3810000" cy="178117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R: link bandwidth (bps)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L: packet length (bits)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a: average packet arrival rate</a:t>
            </a:r>
          </a:p>
        </p:txBody>
      </p:sp>
      <p:sp>
        <p:nvSpPr>
          <p:cNvPr id="75783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= La/R</a:t>
            </a:r>
          </a:p>
        </p:txBody>
      </p:sp>
      <p:sp>
        <p:nvSpPr>
          <p:cNvPr id="75784" name="Rectangle 62"/>
          <p:cNvSpPr>
            <a:spLocks noChangeArrowheads="1"/>
          </p:cNvSpPr>
          <p:nvPr/>
        </p:nvSpPr>
        <p:spPr bwMode="auto">
          <a:xfrm>
            <a:off x="488950" y="4352925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~ 0: avg. queueing delay small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-&gt; 1: avg. queueing delay large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&gt; 1: more “work” arriving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7BA3F93-FDB0-4A69-B593-8B8290D31BA1}" type="slidenum">
              <a:rPr lang="en-US" sz="1200">
                <a:latin typeface="Arial" charset="0"/>
              </a:rPr>
              <a:pPr algn="r"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61"/>
          <p:cNvSpPr>
            <a:spLocks noChangeArrowheads="1"/>
          </p:cNvSpPr>
          <p:nvPr/>
        </p:nvSpPr>
        <p:spPr bwMode="auto">
          <a:xfrm rot="16200000">
            <a:off x="3596482" y="2180431"/>
            <a:ext cx="2433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average  queueing delay</a:t>
            </a: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7554913" y="4146550"/>
            <a:ext cx="1100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~ 0</a:t>
            </a: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Queueing delay (revisited)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7885113" y="6115050"/>
            <a:ext cx="110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-&gt;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79138B2-2B57-46C3-BCF9-96BC8236C556}" type="slidenum">
              <a:rPr lang="en-US"/>
              <a:pPr/>
              <a:t>33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loss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/>
              <a:t>queue (aka buffer) preceding link in buffer has finite capacity</a:t>
            </a:r>
          </a:p>
          <a:p>
            <a:r>
              <a:rPr lang="en-US"/>
              <a:t>packet arriving to full queue dropped (aka lost)</a:t>
            </a:r>
          </a:p>
          <a:p>
            <a:r>
              <a:rPr lang="en-US"/>
              <a:t>lost packet may be retransmitted by previous node, by source end system, or not at all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97285" name="Clip" r:id="rId4" imgW="1305000" imgH="1085760" progId="">
              <p:embed/>
            </p:oleObj>
          </a:graphicData>
        </a:graphic>
      </p:graphicFrame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97290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97291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2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9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6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7302" name="Object 22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97302" name="Clip" r:id="rId5" imgW="1305000" imgH="1085760" progId="">
              <p:embed/>
            </p:oleObj>
          </a:graphicData>
        </a:graphic>
      </p:graphicFrame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0"/>
              </a:cxn>
              <a:cxn ang="0">
                <a:pos x="111" y="1"/>
              </a:cxn>
            </a:cxnLst>
            <a:rect l="0" t="0" r="r" b="b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3" name="Line 63"/>
          <p:cNvSpPr>
            <a:spLocks noChangeShapeType="1"/>
          </p:cNvSpPr>
          <p:nvPr/>
        </p:nvSpPr>
        <p:spPr bwMode="auto">
          <a:xfrm rot="-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7C60927-AF77-4558-87B7-DBEFD25540AD}" type="slidenum">
              <a:rPr lang="en-US"/>
              <a:pPr/>
              <a:t>34</a:t>
            </a:fld>
            <a:endParaRPr lang="en-US"/>
          </a:p>
        </p:txBody>
      </p:sp>
      <p:sp>
        <p:nvSpPr>
          <p:cNvPr id="25529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throughput:</a:t>
            </a:r>
            <a:r>
              <a:rPr lang="en-US"/>
              <a:t> rate (bits/time unit) at which bits transferred between sender/receiver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instantaneous</a:t>
            </a:r>
            <a:r>
              <a:rPr lang="en-US" i="1"/>
              <a:t>:</a:t>
            </a:r>
            <a:r>
              <a:rPr lang="en-US"/>
              <a:t> rate at given point in time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average:</a:t>
            </a:r>
            <a:r>
              <a:rPr lang="en-US"/>
              <a:t> rate over long(er) period of time</a:t>
            </a:r>
          </a:p>
        </p:txBody>
      </p:sp>
      <p:grpSp>
        <p:nvGrpSpPr>
          <p:cNvPr id="255222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255223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4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5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6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5227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5228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5229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0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1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232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5233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4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5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5247" name="Object 271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p:oleObj spid="_x0000_s255247" name="Clip" r:id="rId4" imgW="1305000" imgH="1085760" progId="">
              <p:embed/>
            </p:oleObj>
          </a:graphicData>
        </a:graphic>
      </p:graphicFrame>
      <p:grpSp>
        <p:nvGrpSpPr>
          <p:cNvPr id="255276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25527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301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25530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0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530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255314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25531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7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1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13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3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6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5324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255317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0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22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27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8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43369D7-7971-4E28-8437-667C63277ADE}" type="slidenum">
              <a:rPr lang="en-US"/>
              <a:pPr/>
              <a:t>35</a:t>
            </a:fld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(more)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R</a:t>
            </a:r>
            <a:r>
              <a:rPr lang="en-US" i="1" baseline="-25000">
                <a:solidFill>
                  <a:srgbClr val="FF3300"/>
                </a:solidFill>
              </a:rPr>
              <a:t>s</a:t>
            </a:r>
            <a:r>
              <a:rPr lang="en-US" i="1">
                <a:solidFill>
                  <a:srgbClr val="FF3300"/>
                </a:solidFill>
              </a:rPr>
              <a:t> &lt; R</a:t>
            </a:r>
            <a:r>
              <a:rPr lang="en-US" i="1" baseline="-25000">
                <a:solidFill>
                  <a:srgbClr val="FF3300"/>
                </a:solidFill>
              </a:rPr>
              <a:t>c</a:t>
            </a:r>
            <a:r>
              <a:rPr lang="en-US" i="1">
                <a:solidFill>
                  <a:srgbClr val="FF3300"/>
                </a:solidFill>
              </a:rPr>
              <a:t>  </a:t>
            </a:r>
            <a:r>
              <a:rPr lang="en-US"/>
              <a:t>What is average end-end throughput?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00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010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11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01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15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01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256019" name="Clip" r:id="rId4" imgW="1305000" imgH="1085760" progId="">
              <p:embed/>
            </p:oleObj>
          </a:graphicData>
        </a:graphic>
      </p:graphicFrame>
      <p:grpSp>
        <p:nvGrpSpPr>
          <p:cNvPr id="256020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25602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0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4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7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6042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3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4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256045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50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56051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0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256056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256057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58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56059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6063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064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06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6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7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068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06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0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1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56072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256072" name="Clip" r:id="rId5" imgW="1305000" imgH="1085760" progId="">
                <p:embed/>
              </p:oleObj>
            </a:graphicData>
          </a:graphic>
        </p:graphicFrame>
        <p:grpSp>
          <p:nvGrpSpPr>
            <p:cNvPr id="256073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56074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5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6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7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8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9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0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1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2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0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92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5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97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256083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6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56098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9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08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256102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1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256104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000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Network Security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field of network security: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bad guys can attack computer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we can defend networks against attacks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to design architectures that are immune to attacks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Internet not originally designed with (much) security in mind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i="1" smtClean="0"/>
              <a:t>original vision:</a:t>
            </a:r>
            <a:r>
              <a:rPr lang="en-US" smtClean="0"/>
              <a:t> “a group of mutually trusting users attached to a transparent network”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Internet protocol designers playing “catch-up”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security considerations in all layers!</a:t>
            </a:r>
          </a:p>
          <a:p>
            <a:endParaRPr lang="en-US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F8A402D-C5E3-4621-8401-4B36279623BB}" type="slidenum">
              <a:rPr lang="en-US" sz="1200">
                <a:latin typeface="Arial" charset="0"/>
              </a:rPr>
              <a:pPr algn="r"/>
              <a:t>36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" y="1155700"/>
            <a:ext cx="3863975" cy="4772025"/>
          </a:xfrm>
        </p:spPr>
        <p:txBody>
          <a:bodyPr/>
          <a:lstStyle/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marL="463550" lvl="1" indent="-230188"/>
            <a:r>
              <a:rPr lang="en-US" sz="2000" smtClean="0"/>
              <a:t>hidden part of some otherwise useful software</a:t>
            </a:r>
          </a:p>
          <a:p>
            <a:pPr marL="463550" lvl="1" indent="-230188"/>
            <a:r>
              <a:rPr lang="en-US" sz="2000" smtClean="0"/>
              <a:t>today often in Web page (Active-X, plugin)</a:t>
            </a:r>
          </a:p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virus</a:t>
            </a:r>
          </a:p>
          <a:p>
            <a:pPr marL="463550" lvl="1" indent="-230188"/>
            <a:r>
              <a:rPr lang="en-US" sz="2000" smtClean="0"/>
              <a:t>infection by receiving object (e.g., e-mail attachment), actively executing</a:t>
            </a:r>
          </a:p>
          <a:p>
            <a:pPr marL="463550" lvl="1" indent="-230188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4352925" y="1182688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worm</a:t>
            </a: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: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infection by passively receiving object that gets itself executed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880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450" y="3454400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554538" y="3389313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29525" y="6529388"/>
            <a:ext cx="1452563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9931BA0B-4FAA-46CB-97D2-0C9EE33E1425}" type="slidenum">
              <a:rPr lang="en-US" sz="1200">
                <a:latin typeface="Arial" charset="0"/>
              </a:rPr>
              <a:pPr algn="r"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88075" name="Rectangle 2"/>
          <p:cNvSpPr>
            <a:spLocks noChangeArrowheads="1"/>
          </p:cNvSpPr>
          <p:nvPr/>
        </p:nvSpPr>
        <p:spPr bwMode="auto">
          <a:xfrm>
            <a:off x="92075" y="128588"/>
            <a:ext cx="899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put malware into hosts via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Denial of Service (DoS):</a:t>
            </a:r>
            <a:r>
              <a:rPr lang="en-US" sz="2400" smtClean="0"/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20688" y="26527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1.</a:t>
            </a:r>
            <a:r>
              <a:rPr lang="en-US">
                <a:latin typeface="Comic Sans MS" pitchFamily="66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2.</a:t>
            </a:r>
            <a:r>
              <a:rPr lang="en-US">
                <a:latin typeface="Comic Sans MS" pitchFamily="66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95288" y="430688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3.</a:t>
            </a:r>
            <a:r>
              <a:rPr lang="en-US">
                <a:latin typeface="Comic Sans MS" pitchFamily="66" charset="0"/>
              </a:rPr>
              <a:t> send packets to target from compromised hosts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334125" y="3954463"/>
            <a:ext cx="949325" cy="1260475"/>
            <a:chOff x="3922" y="2417"/>
            <a:chExt cx="598" cy="794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049" y="2417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922" y="2961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target</a:t>
              </a: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4519613" y="2862263"/>
            <a:ext cx="3582987" cy="3559175"/>
            <a:chOff x="2847" y="1803"/>
            <a:chExt cx="2257" cy="2242"/>
          </a:xfrm>
        </p:grpSpPr>
        <p:graphicFrame>
          <p:nvGraphicFramePr>
            <p:cNvPr id="28674" name="Object 19"/>
            <p:cNvGraphicFramePr>
              <a:graphicFrameLocks noChangeAspect="1"/>
            </p:cNvGraphicFramePr>
            <p:nvPr/>
          </p:nvGraphicFramePr>
          <p:xfrm>
            <a:off x="4540" y="1803"/>
            <a:ext cx="344" cy="334"/>
          </p:xfrm>
          <a:graphic>
            <a:graphicData uri="http://schemas.openxmlformats.org/presentationml/2006/ole">
              <p:oleObj spid="_x0000_s427010" name="Clip" r:id="rId3" imgW="1305000" imgH="1085760" progId="">
                <p:embed/>
              </p:oleObj>
            </a:graphicData>
          </a:graphic>
        </p:graphicFrame>
        <p:graphicFrame>
          <p:nvGraphicFramePr>
            <p:cNvPr id="28675" name="Object 24"/>
            <p:cNvGraphicFramePr>
              <a:graphicFrameLocks noChangeAspect="1"/>
            </p:cNvGraphicFramePr>
            <p:nvPr/>
          </p:nvGraphicFramePr>
          <p:xfrm>
            <a:off x="3921" y="1887"/>
            <a:ext cx="344" cy="334"/>
          </p:xfrm>
          <a:graphic>
            <a:graphicData uri="http://schemas.openxmlformats.org/presentationml/2006/ole">
              <p:oleObj spid="_x0000_s427011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8676" name="Object 43"/>
            <p:cNvGraphicFramePr>
              <a:graphicFrameLocks noChangeAspect="1"/>
            </p:cNvGraphicFramePr>
            <p:nvPr/>
          </p:nvGraphicFramePr>
          <p:xfrm>
            <a:off x="3301" y="1905"/>
            <a:ext cx="344" cy="334"/>
          </p:xfrm>
          <a:graphic>
            <a:graphicData uri="http://schemas.openxmlformats.org/presentationml/2006/ole">
              <p:oleObj spid="_x0000_s427012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8677" name="Object 44"/>
            <p:cNvGraphicFramePr>
              <a:graphicFrameLocks noChangeAspect="1"/>
            </p:cNvGraphicFramePr>
            <p:nvPr/>
          </p:nvGraphicFramePr>
          <p:xfrm>
            <a:off x="3580" y="2323"/>
            <a:ext cx="344" cy="334"/>
          </p:xfrm>
          <a:graphic>
            <a:graphicData uri="http://schemas.openxmlformats.org/presentationml/2006/ole">
              <p:oleObj spid="_x0000_s427013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8678" name="Object 45"/>
            <p:cNvGraphicFramePr>
              <a:graphicFrameLocks noChangeAspect="1"/>
            </p:cNvGraphicFramePr>
            <p:nvPr/>
          </p:nvGraphicFramePr>
          <p:xfrm>
            <a:off x="4706" y="2324"/>
            <a:ext cx="344" cy="334"/>
          </p:xfrm>
          <a:graphic>
            <a:graphicData uri="http://schemas.openxmlformats.org/presentationml/2006/ole">
              <p:oleObj spid="_x0000_s427014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8679" name="Object 46"/>
            <p:cNvGraphicFramePr>
              <a:graphicFrameLocks noChangeAspect="1"/>
            </p:cNvGraphicFramePr>
            <p:nvPr/>
          </p:nvGraphicFramePr>
          <p:xfrm>
            <a:off x="4760" y="3283"/>
            <a:ext cx="344" cy="334"/>
          </p:xfrm>
          <a:graphic>
            <a:graphicData uri="http://schemas.openxmlformats.org/presentationml/2006/ole">
              <p:oleObj spid="_x0000_s427015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8680" name="Object 47"/>
            <p:cNvGraphicFramePr>
              <a:graphicFrameLocks noChangeAspect="1"/>
            </p:cNvGraphicFramePr>
            <p:nvPr/>
          </p:nvGraphicFramePr>
          <p:xfrm>
            <a:off x="2847" y="2350"/>
            <a:ext cx="344" cy="334"/>
          </p:xfrm>
          <a:graphic>
            <a:graphicData uri="http://schemas.openxmlformats.org/presentationml/2006/ole">
              <p:oleObj spid="_x0000_s427016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8681" name="Object 48"/>
            <p:cNvGraphicFramePr>
              <a:graphicFrameLocks noChangeAspect="1"/>
            </p:cNvGraphicFramePr>
            <p:nvPr/>
          </p:nvGraphicFramePr>
          <p:xfrm>
            <a:off x="3257" y="2812"/>
            <a:ext cx="344" cy="334"/>
          </p:xfrm>
          <a:graphic>
            <a:graphicData uri="http://schemas.openxmlformats.org/presentationml/2006/ole">
              <p:oleObj spid="_x0000_s42701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8682" name="Object 49"/>
            <p:cNvGraphicFramePr>
              <a:graphicFrameLocks noChangeAspect="1"/>
            </p:cNvGraphicFramePr>
            <p:nvPr/>
          </p:nvGraphicFramePr>
          <p:xfrm>
            <a:off x="3572" y="3205"/>
            <a:ext cx="344" cy="334"/>
          </p:xfrm>
          <a:graphic>
            <a:graphicData uri="http://schemas.openxmlformats.org/presentationml/2006/ole">
              <p:oleObj spid="_x0000_s42701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8683" name="Object 50"/>
            <p:cNvGraphicFramePr>
              <a:graphicFrameLocks noChangeAspect="1"/>
            </p:cNvGraphicFramePr>
            <p:nvPr/>
          </p:nvGraphicFramePr>
          <p:xfrm>
            <a:off x="4740" y="2760"/>
            <a:ext cx="344" cy="334"/>
          </p:xfrm>
          <a:graphic>
            <a:graphicData uri="http://schemas.openxmlformats.org/presentationml/2006/ole">
              <p:oleObj spid="_x0000_s42701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8684" name="Object 51"/>
            <p:cNvGraphicFramePr>
              <a:graphicFrameLocks noChangeAspect="1"/>
            </p:cNvGraphicFramePr>
            <p:nvPr/>
          </p:nvGraphicFramePr>
          <p:xfrm>
            <a:off x="4140" y="3450"/>
            <a:ext cx="344" cy="334"/>
          </p:xfrm>
          <a:graphic>
            <a:graphicData uri="http://schemas.openxmlformats.org/presentationml/2006/ole">
              <p:oleObj spid="_x0000_s427020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8685" name="Object 52"/>
            <p:cNvGraphicFramePr>
              <a:graphicFrameLocks noChangeAspect="1"/>
            </p:cNvGraphicFramePr>
            <p:nvPr/>
          </p:nvGraphicFramePr>
          <p:xfrm>
            <a:off x="3746" y="3711"/>
            <a:ext cx="344" cy="334"/>
          </p:xfrm>
          <a:graphic>
            <a:graphicData uri="http://schemas.openxmlformats.org/presentationml/2006/ole">
              <p:oleObj spid="_x0000_s427021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28686" name="Object 53"/>
            <p:cNvGraphicFramePr>
              <a:graphicFrameLocks noChangeAspect="1"/>
            </p:cNvGraphicFramePr>
            <p:nvPr/>
          </p:nvGraphicFramePr>
          <p:xfrm>
            <a:off x="2978" y="3380"/>
            <a:ext cx="344" cy="334"/>
          </p:xfrm>
          <a:graphic>
            <a:graphicData uri="http://schemas.openxmlformats.org/presentationml/2006/ole">
              <p:oleObj spid="_x0000_s427022" name="Clip" r:id="rId15" imgW="1305000" imgH="1085760" progId="">
                <p:embed/>
              </p:oleObj>
            </a:graphicData>
          </a:graphic>
        </p:graphicFrame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F881B2B3-3839-4385-802E-78DB80DF49CF}" type="slidenum">
              <a:rPr lang="en-US" sz="1200">
                <a:latin typeface="Arial" charset="0"/>
              </a:rPr>
              <a:pPr algn="r"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28728" name="Rectangle 2"/>
          <p:cNvSpPr>
            <a:spLocks noChangeArrowheads="1"/>
          </p:cNvSpPr>
          <p:nvPr/>
        </p:nvSpPr>
        <p:spPr bwMode="auto">
          <a:xfrm>
            <a:off x="22225" y="187325"/>
            <a:ext cx="91217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</a:t>
            </a:r>
            <a:r>
              <a:rPr lang="en-US" sz="2800" u="sng">
                <a:solidFill>
                  <a:srgbClr val="000099"/>
                </a:solidFill>
                <a:latin typeface="Comic Sans MS" pitchFamily="66" charset="0"/>
              </a:rPr>
              <a:t>attack server, network infrastructure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4635500" y="2895600"/>
            <a:ext cx="3525838" cy="3408363"/>
            <a:chOff x="2920" y="1824"/>
            <a:chExt cx="2221" cy="2147"/>
          </a:xfrm>
        </p:grpSpPr>
        <p:pic>
          <p:nvPicPr>
            <p:cNvPr id="28762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3" name="Picture 5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4" name="Picture 5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5" name="Picture 5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6" name="Picture 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7" name="Picture 5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8" name="Picture 5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9" name="Picture 6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0" name="Picture 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1" name="Picture 6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127625" y="3265488"/>
            <a:ext cx="2720975" cy="2674937"/>
            <a:chOff x="328" y="1974"/>
            <a:chExt cx="1714" cy="1685"/>
          </a:xfrm>
        </p:grpSpPr>
        <p:sp>
          <p:nvSpPr>
            <p:cNvPr id="28773" name="Line 63"/>
            <p:cNvSpPr>
              <a:spLocks noChangeShapeType="1"/>
            </p:cNvSpPr>
            <p:nvPr/>
          </p:nvSpPr>
          <p:spPr bwMode="auto">
            <a:xfrm flipV="1">
              <a:off x="750" y="2680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64"/>
            <p:cNvSpPr>
              <a:spLocks noChangeShapeType="1"/>
            </p:cNvSpPr>
            <p:nvPr/>
          </p:nvSpPr>
          <p:spPr bwMode="auto">
            <a:xfrm flipV="1">
              <a:off x="1003" y="2889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65"/>
            <p:cNvSpPr>
              <a:spLocks noChangeShapeType="1"/>
            </p:cNvSpPr>
            <p:nvPr/>
          </p:nvSpPr>
          <p:spPr bwMode="auto">
            <a:xfrm flipH="1" flipV="1">
              <a:off x="1447" y="2829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66"/>
            <p:cNvSpPr>
              <a:spLocks noChangeShapeType="1"/>
            </p:cNvSpPr>
            <p:nvPr/>
          </p:nvSpPr>
          <p:spPr bwMode="auto">
            <a:xfrm>
              <a:off x="1325" y="1974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67"/>
            <p:cNvSpPr>
              <a:spLocks noChangeShapeType="1"/>
            </p:cNvSpPr>
            <p:nvPr/>
          </p:nvSpPr>
          <p:spPr bwMode="auto">
            <a:xfrm flipH="1">
              <a:off x="1419" y="2430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68"/>
            <p:cNvSpPr>
              <a:spLocks noChangeShapeType="1"/>
            </p:cNvSpPr>
            <p:nvPr/>
          </p:nvSpPr>
          <p:spPr bwMode="auto">
            <a:xfrm>
              <a:off x="328" y="2502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69"/>
            <p:cNvSpPr>
              <a:spLocks noChangeShapeType="1"/>
            </p:cNvSpPr>
            <p:nvPr/>
          </p:nvSpPr>
          <p:spPr bwMode="auto">
            <a:xfrm flipV="1">
              <a:off x="389" y="2781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70"/>
            <p:cNvSpPr>
              <a:spLocks noChangeShapeType="1"/>
            </p:cNvSpPr>
            <p:nvPr/>
          </p:nvSpPr>
          <p:spPr bwMode="auto">
            <a:xfrm flipH="1">
              <a:off x="1442" y="2042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71"/>
            <p:cNvSpPr>
              <a:spLocks noChangeShapeType="1"/>
            </p:cNvSpPr>
            <p:nvPr/>
          </p:nvSpPr>
          <p:spPr bwMode="auto">
            <a:xfrm flipV="1">
              <a:off x="1084" y="3001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72"/>
            <p:cNvSpPr>
              <a:spLocks noChangeShapeType="1"/>
            </p:cNvSpPr>
            <p:nvPr/>
          </p:nvSpPr>
          <p:spPr bwMode="auto">
            <a:xfrm>
              <a:off x="752" y="2157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73"/>
            <p:cNvSpPr>
              <a:spLocks noChangeShapeType="1"/>
            </p:cNvSpPr>
            <p:nvPr/>
          </p:nvSpPr>
          <p:spPr bwMode="auto">
            <a:xfrm flipH="1" flipV="1">
              <a:off x="1499" y="2707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Packet sniffing: </a:t>
            </a:r>
          </a:p>
          <a:p>
            <a:pPr lvl="1"/>
            <a:r>
              <a:rPr lang="en-US" smtClean="0"/>
              <a:t>broadcast media (shared Ethernet, wireless)</a:t>
            </a:r>
          </a:p>
          <a:p>
            <a:pPr lvl="1"/>
            <a:r>
              <a:rPr lang="en-US" smtClean="0"/>
              <a:t>promiscuous network interface reads/records all packets (e.g., including passwords!) passing by</a:t>
            </a:r>
          </a:p>
        </p:txBody>
      </p:sp>
      <p:graphicFrame>
        <p:nvGraphicFramePr>
          <p:cNvPr id="29698" name="Object 18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p:oleObj spid="_x0000_s428034" name="ClipArt" r:id="rId3" imgW="1305000" imgH="1085760" progId="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9699" name="Object 42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p:oleObj spid="_x0000_s428035" name="ClipArt" r:id="rId4" imgW="1305000" imgH="1085760" progId="">
              <p:embed/>
            </p:oleObj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635250 w 1660"/>
              <a:gd name="T1" fmla="*/ 241300 h 152"/>
              <a:gd name="T2" fmla="*/ 2635250 w 1660"/>
              <a:gd name="T3" fmla="*/ 0 h 152"/>
              <a:gd name="T4" fmla="*/ 0 w 1660"/>
              <a:gd name="T5" fmla="*/ 6350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2B476EB8-BB02-40F1-BA7F-1FDA23B9CD72}" type="slidenum">
              <a:rPr lang="en-US" sz="1200">
                <a:latin typeface="Arial" charset="0"/>
              </a:rPr>
              <a:pPr algn="r"/>
              <a:t>39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000EB3D-C6C5-41DD-88E0-9A7FB8D6E3F8}" type="slidenum">
              <a:rPr lang="en-US" sz="1200">
                <a:latin typeface="Arial" charset="0"/>
              </a:rPr>
              <a:pPr algn="r"/>
              <a:t>4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91494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91495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91497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8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91500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1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91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91507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91509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0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1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517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91519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1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2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3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4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5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6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30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91532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3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4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9153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7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8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39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3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4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5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9154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48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49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50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51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91552" name="Oval 64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3" name="Oval 65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4" name="Oval 66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5" name="Oval 67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6" name="Oval 68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7" name="Oval 69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8" name="Oval 70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9" name="Oval 71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60" name="Line 72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1" name="Line 73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2" name="Line 74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3" name="Line 75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4" name="Line 76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5" name="Line 77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6" name="Line 78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7" name="Line 79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9" name="Oval 81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9" name="Oval 91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0" name="Oval 92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1" name="Oval 93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2" name="Oval 94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5" name="Oval 97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6" name="Oval 98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7" name="Oval 99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8" name="Oval 100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9" name="Oval 101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0" name="Oval 102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1" name="Oval 103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2" name="Oval 104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3" name="Oval 105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4" name="Oval 106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5" name="Oval 107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6" name="Oval 108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97" name="Object 219"/>
          <p:cNvGraphicFramePr>
            <a:graphicFrameLocks noChangeAspect="1"/>
          </p:cNvGraphicFramePr>
          <p:nvPr/>
        </p:nvGraphicFramePr>
        <p:xfrm>
          <a:off x="7651750" y="6210300"/>
          <a:ext cx="417513" cy="319088"/>
        </p:xfrm>
        <a:graphic>
          <a:graphicData uri="http://schemas.openxmlformats.org/presentationml/2006/ole">
            <p:oleObj spid="_x0000_s424962" name="Clip" r:id="rId4" imgW="1305000" imgH="1085760" progId="">
              <p:embed/>
            </p:oleObj>
          </a:graphicData>
        </a:graphic>
      </p:graphicFrame>
      <p:graphicFrame>
        <p:nvGraphicFramePr>
          <p:cNvPr id="191598" name="Object 219"/>
          <p:cNvGraphicFramePr>
            <a:graphicFrameLocks noChangeAspect="1"/>
          </p:cNvGraphicFramePr>
          <p:nvPr/>
        </p:nvGraphicFramePr>
        <p:xfrm>
          <a:off x="3316288" y="2917825"/>
          <a:ext cx="417512" cy="306388"/>
        </p:xfrm>
        <a:graphic>
          <a:graphicData uri="http://schemas.openxmlformats.org/presentationml/2006/ole">
            <p:oleObj spid="_x0000_s424963" name="Clip" r:id="rId5" imgW="1305000" imgH="1085760" progId="">
              <p:embed/>
            </p:oleObj>
          </a:graphicData>
        </a:graphic>
      </p:graphicFrame>
      <p:sp>
        <p:nvSpPr>
          <p:cNvPr id="191599" name="Freeform 111"/>
          <p:cNvSpPr>
            <a:spLocks/>
          </p:cNvSpPr>
          <p:nvPr/>
        </p:nvSpPr>
        <p:spPr bwMode="auto">
          <a:xfrm>
            <a:off x="3668713" y="2898775"/>
            <a:ext cx="4121150" cy="347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142"/>
              </a:cxn>
              <a:cxn ang="0">
                <a:pos x="83" y="531"/>
              </a:cxn>
              <a:cxn ang="0">
                <a:pos x="539" y="950"/>
              </a:cxn>
              <a:cxn ang="0">
                <a:pos x="1332" y="1586"/>
              </a:cxn>
              <a:cxn ang="0">
                <a:pos x="1886" y="1877"/>
              </a:cxn>
              <a:cxn ang="0">
                <a:pos x="2260" y="2019"/>
              </a:cxn>
              <a:cxn ang="0">
                <a:pos x="2596" y="2192"/>
              </a:cxn>
            </a:cxnLst>
            <a:rect l="0" t="0" r="r" b="b"/>
            <a:pathLst>
              <a:path w="2596" h="2192">
                <a:moveTo>
                  <a:pt x="0" y="0"/>
                </a:moveTo>
                <a:cubicBezTo>
                  <a:pt x="64" y="27"/>
                  <a:pt x="129" y="54"/>
                  <a:pt x="143" y="142"/>
                </a:cubicBezTo>
                <a:cubicBezTo>
                  <a:pt x="157" y="230"/>
                  <a:pt x="17" y="397"/>
                  <a:pt x="83" y="531"/>
                </a:cubicBezTo>
                <a:cubicBezTo>
                  <a:pt x="149" y="665"/>
                  <a:pt x="331" y="774"/>
                  <a:pt x="539" y="950"/>
                </a:cubicBezTo>
                <a:cubicBezTo>
                  <a:pt x="747" y="1126"/>
                  <a:pt x="1108" y="1432"/>
                  <a:pt x="1332" y="1586"/>
                </a:cubicBezTo>
                <a:cubicBezTo>
                  <a:pt x="1556" y="1740"/>
                  <a:pt x="1731" y="1805"/>
                  <a:pt x="1886" y="1877"/>
                </a:cubicBezTo>
                <a:cubicBezTo>
                  <a:pt x="2041" y="1949"/>
                  <a:pt x="2142" y="1967"/>
                  <a:pt x="2260" y="2019"/>
                </a:cubicBezTo>
                <a:cubicBezTo>
                  <a:pt x="2378" y="2071"/>
                  <a:pt x="2487" y="2131"/>
                  <a:pt x="2596" y="2192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600" name="Rectangle 3"/>
          <p:cNvSpPr>
            <a:spLocks noChangeArrowheads="1"/>
          </p:cNvSpPr>
          <p:nvPr/>
        </p:nvSpPr>
        <p:spPr bwMode="auto">
          <a:xfrm>
            <a:off x="423863" y="1498600"/>
            <a:ext cx="8440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a packet passes through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many</a:t>
            </a:r>
            <a:r>
              <a:rPr lang="en-US">
                <a:latin typeface="Comic Sans MS" pitchFamily="66" charset="0"/>
              </a:rPr>
              <a:t> networks from source host to destination host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IP spoofing:</a:t>
            </a:r>
            <a:r>
              <a:rPr lang="en-US" i="1" smtClean="0">
                <a:solidFill>
                  <a:srgbClr val="FF3300"/>
                </a:solidFill>
              </a:rPr>
              <a:t> </a:t>
            </a:r>
            <a:r>
              <a:rPr lang="en-US" sz="2400" smtClean="0"/>
              <a:t>send packet with false source address</a:t>
            </a:r>
          </a:p>
        </p:txBody>
      </p:sp>
      <p:graphicFrame>
        <p:nvGraphicFramePr>
          <p:cNvPr id="30722" name="Object 45"/>
          <p:cNvGraphicFramePr>
            <a:graphicFrameLocks noChangeAspect="1"/>
          </p:cNvGraphicFramePr>
          <p:nvPr/>
        </p:nvGraphicFramePr>
        <p:xfrm>
          <a:off x="6411913" y="3773488"/>
          <a:ext cx="668337" cy="530225"/>
        </p:xfrm>
        <a:graphic>
          <a:graphicData uri="http://schemas.openxmlformats.org/presentationml/2006/ole">
            <p:oleObj spid="_x0000_s429058" name="ClipArt" r:id="rId3" imgW="1305000" imgH="1085760" progId="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022475" y="2343150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76563" y="3833813"/>
            <a:ext cx="642937" cy="328612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0723" name="Object 69"/>
          <p:cNvGraphicFramePr>
            <a:graphicFrameLocks noChangeAspect="1"/>
          </p:cNvGraphicFramePr>
          <p:nvPr/>
        </p:nvGraphicFramePr>
        <p:xfrm>
          <a:off x="4554538" y="2405063"/>
          <a:ext cx="668337" cy="530225"/>
        </p:xfrm>
        <a:graphic>
          <a:graphicData uri="http://schemas.openxmlformats.org/presentationml/2006/ole">
            <p:oleObj spid="_x0000_s429059" name="ClipArt" r:id="rId4" imgW="1305000" imgH="1085760" progId="">
              <p:embed/>
            </p:oleObj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3068638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938463"/>
            <a:ext cx="4762" cy="522287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4607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1719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35743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82111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33521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916238"/>
            <a:ext cx="2967037" cy="704850"/>
          </a:xfrm>
          <a:custGeom>
            <a:avLst/>
            <a:gdLst>
              <a:gd name="T0" fmla="*/ 2967037 w 1869"/>
              <a:gd name="T1" fmla="*/ 0 h 444"/>
              <a:gd name="T2" fmla="*/ 2967037 w 1869"/>
              <a:gd name="T3" fmla="*/ 704850 h 444"/>
              <a:gd name="T4" fmla="*/ 0 w 1869"/>
              <a:gd name="T5" fmla="*/ 704850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2598738" y="3398838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2430463"/>
            <a:ext cx="471488" cy="4429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CE65A6D8-0806-47E4-AFF1-6F1EE35A80B0}" type="slidenum">
              <a:rPr lang="en-US" sz="1200">
                <a:latin typeface="Arial" charset="0"/>
              </a:rPr>
              <a:pPr algn="r"/>
              <a:t>40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128588"/>
            <a:ext cx="8308975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85863"/>
            <a:ext cx="8077200" cy="1484312"/>
          </a:xfrm>
          <a:noFill/>
        </p:spPr>
        <p:txBody>
          <a:bodyPr/>
          <a:lstStyle/>
          <a:p>
            <a:pPr marL="225425" indent="-225425"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record-and-playback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sniff sensitive info (e.g., password), and use later</a:t>
            </a:r>
          </a:p>
          <a:p>
            <a:pPr marL="628650" lvl="1" indent="-284163"/>
            <a:r>
              <a:rPr lang="en-US" smtClean="0"/>
              <a:t>password holder </a:t>
            </a:r>
            <a:r>
              <a:rPr lang="en-US" i="1" smtClean="0"/>
              <a:t>is </a:t>
            </a:r>
            <a:r>
              <a:rPr lang="en-US" smtClean="0"/>
              <a:t>that user from system point of view</a:t>
            </a:r>
          </a:p>
        </p:txBody>
      </p:sp>
      <p:graphicFrame>
        <p:nvGraphicFramePr>
          <p:cNvPr id="31746" name="Object 43"/>
          <p:cNvGraphicFramePr>
            <a:graphicFrameLocks noChangeAspect="1"/>
          </p:cNvGraphicFramePr>
          <p:nvPr/>
        </p:nvGraphicFramePr>
        <p:xfrm>
          <a:off x="5991225" y="4868863"/>
          <a:ext cx="668338" cy="530225"/>
        </p:xfrm>
        <a:graphic>
          <a:graphicData uri="http://schemas.openxmlformats.org/presentationml/2006/ole">
            <p:oleObj spid="_x0000_s430082" name="ClipArt" r:id="rId3" imgW="1305000" imgH="1085760" progId="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01788" y="34385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555875" y="49291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1747" name="Object 67"/>
          <p:cNvGraphicFramePr>
            <a:graphicFrameLocks noChangeAspect="1"/>
          </p:cNvGraphicFramePr>
          <p:nvPr/>
        </p:nvGraphicFramePr>
        <p:xfrm>
          <a:off x="4133850" y="3500438"/>
          <a:ext cx="668338" cy="530225"/>
        </p:xfrm>
        <a:graphic>
          <a:graphicData uri="http://schemas.openxmlformats.org/presentationml/2006/ole">
            <p:oleObj spid="_x0000_s430083" name="ClipArt" r:id="rId4" imgW="1305000" imgH="1085760" progId="">
              <p:embed/>
            </p:oleObj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701800" y="4164013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7 h 459"/>
              <a:gd name="T4" fmla="*/ 4587875 w 2620"/>
              <a:gd name="T5" fmla="*/ 401637 h 459"/>
              <a:gd name="T6" fmla="*/ 4587875 w 2620"/>
              <a:gd name="T7" fmla="*/ 728662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533900" y="4033838"/>
            <a:ext cx="4763" cy="522287"/>
          </a:xfrm>
          <a:custGeom>
            <a:avLst/>
            <a:gdLst>
              <a:gd name="T0" fmla="*/ 0 w 3"/>
              <a:gd name="T1" fmla="*/ 522287 h 329"/>
              <a:gd name="T2" fmla="*/ 4763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876550" y="45561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2895600" y="52673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149350" y="34528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634163" y="49164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257675" y="30702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4692650" y="42497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619625" y="42259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624013" y="4205288"/>
            <a:ext cx="4510087" cy="674687"/>
          </a:xfrm>
          <a:custGeom>
            <a:avLst/>
            <a:gdLst>
              <a:gd name="T0" fmla="*/ 4510087 w 2841"/>
              <a:gd name="T1" fmla="*/ 674687 h 425"/>
              <a:gd name="T2" fmla="*/ 4510087 w 2841"/>
              <a:gd name="T3" fmla="*/ 433387 h 425"/>
              <a:gd name="T4" fmla="*/ 0 w 2841"/>
              <a:gd name="T5" fmla="*/ 430212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641850" y="40354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34829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138" y="37385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114D8A0-C463-4AD8-A683-F89CF08ECCA7}" type="slidenum">
              <a:rPr lang="en-US" sz="1200">
                <a:latin typeface="Arial" charset="0"/>
              </a:rPr>
              <a:pPr algn="r"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1119188" y="5862638"/>
            <a:ext cx="696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Comic Sans MS" pitchFamily="66" charset="0"/>
              </a:rPr>
              <a:t>… lots more on security (throughout, Chapter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EE6BD4-A552-4BE1-AA02-CF62DEB24991}" type="slidenum">
              <a:rPr lang="en-US"/>
              <a:pPr/>
              <a:t>42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5450"/>
            <a:ext cx="41529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1970:</a:t>
            </a:r>
            <a:r>
              <a:rPr lang="en-US" sz="2000"/>
              <a:t> ALOHAnet satellite network in Hawaii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1974:</a:t>
            </a:r>
            <a:r>
              <a:rPr lang="en-US" sz="2000"/>
              <a:t> Cerf and Kahn - architecture for interconnecting networks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1976:</a:t>
            </a:r>
            <a:r>
              <a:rPr lang="en-US" sz="2000"/>
              <a:t> Ethernet at Xerox PARC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ate70’s:</a:t>
            </a:r>
            <a:r>
              <a:rPr lang="en-US" sz="2000"/>
              <a:t> proprietary architectures: DECnet, SNA, XNA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late 70’s:</a:t>
            </a:r>
            <a:r>
              <a:rPr lang="en-US" sz="2000"/>
              <a:t> switching fixed length packets (ATM precursor)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1979:</a:t>
            </a:r>
            <a:r>
              <a:rPr lang="en-US" sz="2000"/>
              <a:t> ARPAnet has 200 nodes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Cerf and Kahn’s internetworking principles: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minimalism, autonomy - no internal changes required to interconnect networks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best effort service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stateless routers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decentralized control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define today’s Internet architecture</a:t>
            </a:r>
            <a:endParaRPr lang="en-US" sz="20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457700" y="1771650"/>
            <a:ext cx="3810000" cy="414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2999027-1BA8-4AD2-AFA9-94133F1E14AF}" type="slidenum">
              <a:rPr lang="en-US"/>
              <a:pPr/>
              <a:t>5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/>
              <a:t>Internet structure: network of networks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 packet passes through many </a:t>
            </a:r>
            <a:r>
              <a:rPr lang="en-US" sz="2400" dirty="0" smtClean="0">
                <a:solidFill>
                  <a:srgbClr val="FF0000"/>
                </a:solidFill>
              </a:rPr>
              <a:t>networks down and up the hierarchy!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76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8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8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4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5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6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8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90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9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2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78904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78907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8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78910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78913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78916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7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78919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0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78922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3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78925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6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79067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p:oleObj spid="_x0000_s425986" name="Clip" r:id="rId4" imgW="1305000" imgH="1085760" progId="">
              <p:embed/>
            </p:oleObj>
          </a:graphicData>
        </a:graphic>
      </p:graphicFrame>
      <p:graphicFrame>
        <p:nvGraphicFramePr>
          <p:cNvPr id="7918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p:oleObj spid="_x0000_s425987" name="Clip" r:id="rId5" imgW="1305000" imgH="1085760" progId="">
              <p:embed/>
            </p:oleObj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264"/>
              </a:cxn>
              <a:cxn ang="0">
                <a:pos x="920" y="592"/>
              </a:cxn>
              <a:cxn ang="0">
                <a:pos x="1232" y="840"/>
              </a:cxn>
              <a:cxn ang="0">
                <a:pos x="1792" y="1248"/>
              </a:cxn>
              <a:cxn ang="0">
                <a:pos x="2096" y="1560"/>
              </a:cxn>
              <a:cxn ang="0">
                <a:pos x="3008" y="1800"/>
              </a:cxn>
              <a:cxn ang="0">
                <a:pos x="3632" y="1912"/>
              </a:cxn>
              <a:cxn ang="0">
                <a:pos x="4040" y="2240"/>
              </a:cxn>
              <a:cxn ang="0">
                <a:pos x="4192" y="2280"/>
              </a:cxn>
            </a:cxnLst>
            <a:rect l="0" t="0" r="r" b="b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0FB313B-23D8-4105-8AA1-13B161D353D9}" type="slidenum">
              <a:rPr lang="en-US"/>
              <a:pPr/>
              <a:t>6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Internet Hierarchy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hierarchy based on routing (more later)</a:t>
            </a:r>
            <a:br>
              <a:rPr lang="en-US"/>
            </a:br>
            <a:endParaRPr lang="en-US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1905000" y="2743200"/>
          <a:ext cx="5038725" cy="3752850"/>
        </p:xfrm>
        <a:graphic>
          <a:graphicData uri="http://schemas.openxmlformats.org/presentationml/2006/ole">
            <p:oleObj spid="_x0000_s302084" name="Picture" r:id="rId4" imgW="5038560" imgH="3753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Hierarchical Architecture (+s, -s)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1600200"/>
            <a:ext cx="8710047" cy="46482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Isolates and scopes internal dynamics: dampens oscillations, providing stability to the overall network</a:t>
            </a:r>
          </a:p>
          <a:p>
            <a:pPr lvl="1"/>
            <a:r>
              <a:rPr lang="en-US" dirty="0" smtClean="0"/>
              <a:t>Supports scalability: aggregation/summary per domain for smaller, more efficient routing tables</a:t>
            </a:r>
          </a:p>
          <a:p>
            <a:pPr lvl="1"/>
            <a:r>
              <a:rPr lang="en-US" dirty="0" smtClean="0"/>
              <a:t>Allows for flexibility: domains deploy different protocols, policies …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Overhead of establishing and maintaining the hierarchy (esp. for mobile, dynamic nets)</a:t>
            </a:r>
          </a:p>
          <a:p>
            <a:pPr lvl="1"/>
            <a:r>
              <a:rPr lang="en-US" dirty="0" smtClean="0"/>
              <a:t>Sub-optimality of routing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FAD0EF8-3F96-4435-80F5-571110667C78}" type="slidenum">
              <a:rPr lang="en-US"/>
              <a:pPr/>
              <a:t>8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“Layers”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81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/>
              <a:t>many “pieces”:</a:t>
            </a:r>
          </a:p>
          <a:p>
            <a:pPr lvl="1"/>
            <a:r>
              <a:rPr lang="en-US"/>
              <a:t>hosts</a:t>
            </a:r>
          </a:p>
          <a:p>
            <a:pPr lvl="1"/>
            <a:r>
              <a:rPr lang="en-US"/>
              <a:t>routers</a:t>
            </a:r>
          </a:p>
          <a:p>
            <a:pPr lvl="1"/>
            <a:r>
              <a:rPr lang="en-US"/>
              <a:t>links of various media</a:t>
            </a:r>
          </a:p>
          <a:p>
            <a:pPr lvl="1"/>
            <a:r>
              <a:rPr lang="en-US"/>
              <a:t>applications</a:t>
            </a:r>
          </a:p>
          <a:p>
            <a:pPr lvl="1"/>
            <a:r>
              <a:rPr lang="en-US"/>
              <a:t>protocols</a:t>
            </a:r>
          </a:p>
          <a:p>
            <a:pPr lvl="1"/>
            <a:r>
              <a:rPr lang="en-US"/>
              <a:t>hardware, software</a:t>
            </a:r>
            <a:endParaRPr lang="en-US" sz="200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6475" y="2259013"/>
            <a:ext cx="3943350" cy="2965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Question: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Is there any hope of </a:t>
            </a:r>
            <a:r>
              <a:rPr lang="en-US" sz="2400" i="1"/>
              <a:t>organizing</a:t>
            </a:r>
            <a:r>
              <a:rPr lang="en-US" sz="2400"/>
              <a:t> structure of network?</a:t>
            </a:r>
          </a:p>
          <a:p>
            <a:pPr algn="ctr">
              <a:buFont typeface="Wingdings" pitchFamily="2" charset="2"/>
              <a:buNone/>
            </a:pPr>
            <a:endParaRPr lang="en-US" sz="2400"/>
          </a:p>
          <a:p>
            <a:pPr algn="ctr">
              <a:buFont typeface="Wingdings" pitchFamily="2" charset="2"/>
              <a:buNone/>
            </a:pPr>
            <a:r>
              <a:rPr lang="en-US" sz="2400"/>
              <a:t>Or at least our discussion of networks?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30B32E1-D665-4533-ADFB-7FDE72384BFE}" type="slidenum">
              <a:rPr lang="en-US"/>
              <a:pPr/>
              <a:t>9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layering?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82835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Dealing with complex systems:</a:t>
            </a:r>
          </a:p>
          <a:p>
            <a:r>
              <a:rPr lang="en-US" sz="2400"/>
              <a:t>explicit structure allows identification, relationship of complex system’s pieces</a:t>
            </a:r>
            <a:endParaRPr lang="en-US"/>
          </a:p>
          <a:p>
            <a:pPr lvl="1"/>
            <a:r>
              <a:rPr lang="en-US"/>
              <a:t>layered </a:t>
            </a:r>
            <a:r>
              <a:rPr lang="en-US">
                <a:solidFill>
                  <a:srgbClr val="FF0000"/>
                </a:solidFill>
              </a:rPr>
              <a:t>reference model</a:t>
            </a:r>
            <a:r>
              <a:rPr lang="en-US"/>
              <a:t> for discussion</a:t>
            </a:r>
          </a:p>
          <a:p>
            <a:r>
              <a:rPr lang="en-US" sz="2400"/>
              <a:t>modularization eases maintenance, updating of system</a:t>
            </a:r>
          </a:p>
          <a:p>
            <a:pPr lvl="1"/>
            <a:r>
              <a:rPr lang="en-US"/>
              <a:t>change of implementation of layer’s service transparent to rest of system</a:t>
            </a:r>
          </a:p>
          <a:p>
            <a:pPr lvl="1"/>
            <a:r>
              <a:rPr lang="en-US"/>
              <a:t>change in one layer doesn’t affect rest of system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(is this true?!)</a:t>
            </a:r>
          </a:p>
          <a:p>
            <a:r>
              <a:rPr lang="en-US" sz="2400"/>
              <a:t>Can layering be considered harmful?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15028</TotalTime>
  <Words>2716</Words>
  <Application>Microsoft Macintosh PowerPoint</Application>
  <PresentationFormat>On-screen Show (4:3)</PresentationFormat>
  <Paragraphs>633</Paragraphs>
  <Slides>42</Slides>
  <Notes>34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Default Design</vt:lpstr>
      <vt:lpstr>Clip</vt:lpstr>
      <vt:lpstr>Picture</vt:lpstr>
      <vt:lpstr>Equation</vt:lpstr>
      <vt:lpstr>ClipArt</vt:lpstr>
      <vt:lpstr>What’s the Internet: “nuts and bolts” view</vt:lpstr>
      <vt:lpstr>What’s a protocol?</vt:lpstr>
      <vt:lpstr>Internet structure: network of networks</vt:lpstr>
      <vt:lpstr>Internet structure: network of networks</vt:lpstr>
      <vt:lpstr>Internet structure: network of networks</vt:lpstr>
      <vt:lpstr>Internet Hierarchy</vt:lpstr>
      <vt:lpstr>Hierarchical Architecture (+s, -s)</vt:lpstr>
      <vt:lpstr>Protocol “Layers”</vt:lpstr>
      <vt:lpstr>Why layering?</vt:lpstr>
      <vt:lpstr>Internet protocol stack</vt:lpstr>
      <vt:lpstr>ISO/OSI reference model</vt:lpstr>
      <vt:lpstr>Encapsulation</vt:lpstr>
      <vt:lpstr>Slide 13</vt:lpstr>
      <vt:lpstr>Slide 14</vt:lpstr>
      <vt:lpstr>Slide 15</vt:lpstr>
      <vt:lpstr>Slide 16</vt:lpstr>
      <vt:lpstr>Layering &amp; protocol stacks: (the protocol hour glass – thin waste)</vt:lpstr>
      <vt:lpstr>The Network Core</vt:lpstr>
      <vt:lpstr>Network Core: Circuit Switching</vt:lpstr>
      <vt:lpstr>Network Core: Circuit Switching</vt:lpstr>
      <vt:lpstr>Circuit Switching: FDM and TDM</vt:lpstr>
      <vt:lpstr>Internet Design Goals/Principles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Packet switching versus circuit switching</vt:lpstr>
      <vt:lpstr>How do loss and delay occur?</vt:lpstr>
      <vt:lpstr>Four sources of packet delay</vt:lpstr>
      <vt:lpstr>Delay in packet-switched networks</vt:lpstr>
      <vt:lpstr>Nodal delay</vt:lpstr>
      <vt:lpstr>Queueing delay (revisited)</vt:lpstr>
      <vt:lpstr>Packet loss</vt:lpstr>
      <vt:lpstr>Throughput</vt:lpstr>
      <vt:lpstr>Throughput (more)</vt:lpstr>
      <vt:lpstr>Network Security</vt:lpstr>
      <vt:lpstr>Slide 37</vt:lpstr>
      <vt:lpstr>Slide 38</vt:lpstr>
      <vt:lpstr>The bad guys can sniff packets</vt:lpstr>
      <vt:lpstr>The bad guys can use false source addresses</vt:lpstr>
      <vt:lpstr>The bad guys can record and playback</vt:lpstr>
      <vt:lpstr>Internet History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Ahmed Helmy</cp:lastModifiedBy>
  <cp:revision>172</cp:revision>
  <dcterms:created xsi:type="dcterms:W3CDTF">2015-10-26T03:01:08Z</dcterms:created>
  <dcterms:modified xsi:type="dcterms:W3CDTF">2015-10-26T22:09:46Z</dcterms:modified>
</cp:coreProperties>
</file>