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550" r:id="rId2"/>
    <p:sldId id="551" r:id="rId3"/>
    <p:sldId id="554" r:id="rId4"/>
    <p:sldId id="563" r:id="rId5"/>
    <p:sldId id="557" r:id="rId6"/>
    <p:sldId id="558" r:id="rId7"/>
    <p:sldId id="560" r:id="rId8"/>
    <p:sldId id="569" r:id="rId9"/>
    <p:sldId id="573" r:id="rId10"/>
    <p:sldId id="577" r:id="rId11"/>
    <p:sldId id="578" r:id="rId12"/>
    <p:sldId id="579" r:id="rId13"/>
    <p:sldId id="580" r:id="rId14"/>
    <p:sldId id="585" r:id="rId15"/>
    <p:sldId id="409" r:id="rId16"/>
    <p:sldId id="450" r:id="rId17"/>
    <p:sldId id="464" r:id="rId18"/>
    <p:sldId id="465" r:id="rId19"/>
    <p:sldId id="470" r:id="rId20"/>
    <p:sldId id="476" r:id="rId21"/>
    <p:sldId id="475" r:id="rId22"/>
    <p:sldId id="477" r:id="rId23"/>
    <p:sldId id="478" r:id="rId24"/>
    <p:sldId id="479" r:id="rId25"/>
    <p:sldId id="481" r:id="rId26"/>
    <p:sldId id="434" r:id="rId27"/>
    <p:sldId id="435" r:id="rId28"/>
    <p:sldId id="437" r:id="rId29"/>
    <p:sldId id="484" r:id="rId30"/>
    <p:sldId id="320" r:id="rId31"/>
    <p:sldId id="485" r:id="rId32"/>
    <p:sldId id="487" r:id="rId33"/>
    <p:sldId id="379" r:id="rId34"/>
    <p:sldId id="380" r:id="rId35"/>
    <p:sldId id="381" r:id="rId36"/>
    <p:sldId id="383" r:id="rId37"/>
    <p:sldId id="326" r:id="rId38"/>
    <p:sldId id="385" r:id="rId39"/>
    <p:sldId id="386" r:id="rId40"/>
    <p:sldId id="508" r:id="rId41"/>
    <p:sldId id="389" r:id="rId42"/>
    <p:sldId id="499" r:id="rId43"/>
    <p:sldId id="489" r:id="rId44"/>
    <p:sldId id="539" r:id="rId45"/>
    <p:sldId id="542" r:id="rId46"/>
    <p:sldId id="491" r:id="rId47"/>
    <p:sldId id="492" r:id="rId48"/>
    <p:sldId id="493" r:id="rId49"/>
    <p:sldId id="494" r:id="rId50"/>
    <p:sldId id="496" r:id="rId51"/>
    <p:sldId id="497" r:id="rId52"/>
    <p:sldId id="498" r:id="rId53"/>
    <p:sldId id="395" r:id="rId54"/>
    <p:sldId id="394" r:id="rId55"/>
    <p:sldId id="509" r:id="rId56"/>
    <p:sldId id="523" r:id="rId57"/>
    <p:sldId id="510" r:id="rId58"/>
    <p:sldId id="513" r:id="rId59"/>
    <p:sldId id="511" r:id="rId60"/>
    <p:sldId id="514" r:id="rId61"/>
    <p:sldId id="515" r:id="rId62"/>
    <p:sldId id="347" r:id="rId63"/>
    <p:sldId id="401" r:id="rId64"/>
    <p:sldId id="525" r:id="rId65"/>
    <p:sldId id="526" r:id="rId66"/>
    <p:sldId id="528" r:id="rId67"/>
    <p:sldId id="529" r:id="rId68"/>
    <p:sldId id="530" r:id="rId69"/>
  </p:sldIdLst>
  <p:sldSz cx="9144000" cy="6858000" type="screen4x3"/>
  <p:notesSz cx="70485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-111" charset="0"/>
        <a:ea typeface="ＭＳ Ｐゴシック" pitchFamily="-111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-111" charset="0"/>
        <a:ea typeface="ＭＳ Ｐゴシック" pitchFamily="-111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-111" charset="0"/>
        <a:ea typeface="ＭＳ Ｐゴシック" pitchFamily="-111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-111" charset="0"/>
        <a:ea typeface="ＭＳ Ｐゴシック" pitchFamily="-111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-111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omic Sans MS" pitchFamily="-111" charset="0"/>
        <a:ea typeface="ＭＳ Ｐゴシック" pitchFamily="-111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omic Sans MS" pitchFamily="-111" charset="0"/>
        <a:ea typeface="ＭＳ Ｐゴシック" pitchFamily="-111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omic Sans MS" pitchFamily="-111" charset="0"/>
        <a:ea typeface="ＭＳ Ｐゴシック" pitchFamily="-111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omic Sans MS" pitchFamily="-111" charset="0"/>
        <a:ea typeface="ＭＳ Ｐゴシック" pitchFamily="-11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FF99CC"/>
    <a:srgbClr val="CCFFFF"/>
    <a:srgbClr val="FF0000"/>
    <a:srgbClr val="0099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-1152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43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4150" y="0"/>
            <a:ext cx="30543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543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4150" y="8831263"/>
            <a:ext cx="30543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-111" charset="0"/>
              </a:defRPr>
            </a:lvl1pPr>
          </a:lstStyle>
          <a:p>
            <a:fld id="{F61AF222-9425-4A4B-BC28-69CA09672C7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43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4150" y="0"/>
            <a:ext cx="30543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9800" y="4416425"/>
            <a:ext cx="51689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543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4150" y="8831263"/>
            <a:ext cx="30543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-111" charset="0"/>
              </a:defRPr>
            </a:lvl1pPr>
          </a:lstStyle>
          <a:p>
            <a:fld id="{C6605A88-1F7A-46B4-98F1-282F73EE44E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B4A0DC-AB90-4A5E-A5BC-8728883B3F4E}" type="slidenum">
              <a:rPr lang="en-US"/>
              <a:pPr/>
              <a:t>8</a:t>
            </a:fld>
            <a:endParaRPr lang="en-US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78903A-AB1A-4CA5-AF98-4F9959F1AB56}" type="slidenum">
              <a:rPr lang="en-US"/>
              <a:pPr/>
              <a:t>17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084976-ED73-4585-AA12-0C52BF9E16B9}" type="slidenum">
              <a:rPr lang="en-US"/>
              <a:pPr/>
              <a:t>18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078133-8C45-43A1-A93D-4BA17C9DEA39}" type="slidenum">
              <a:rPr lang="en-US"/>
              <a:pPr/>
              <a:t>19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C09DC6-06C7-4EA6-B57A-AB152FF86687}" type="slidenum">
              <a:rPr lang="en-US"/>
              <a:pPr/>
              <a:t>20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AC13BC-AF60-404E-8E00-6504EB22B668}" type="slidenum">
              <a:rPr lang="en-US"/>
              <a:pPr/>
              <a:t>21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0CA9CA-4E73-4C22-B345-87B0744D3AC7}" type="slidenum">
              <a:rPr lang="en-US"/>
              <a:pPr/>
              <a:t>22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E4A165-68E3-4AA0-A0D6-8575648F3016}" type="slidenum">
              <a:rPr lang="en-US"/>
              <a:pPr/>
              <a:t>23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524170-BC24-4673-8822-FA88F961CBED}" type="slidenum">
              <a:rPr lang="en-US"/>
              <a:pPr/>
              <a:t>24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372686-1A78-4091-BAB1-6630D2D97F18}" type="slidenum">
              <a:rPr lang="en-US"/>
              <a:pPr/>
              <a:t>25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C5EC35-45BF-4A19-907D-3E873E3FD1F6}" type="slidenum">
              <a:rPr lang="en-US"/>
              <a:pPr/>
              <a:t>26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60D6C-4AC2-4021-9D36-29763689011E}" type="slidenum">
              <a:rPr lang="en-US"/>
              <a:pPr/>
              <a:t>9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6C9B2C-C7A4-44C8-BCA3-6E8E54EC39CA}" type="slidenum">
              <a:rPr lang="en-US"/>
              <a:pPr/>
              <a:t>27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FA912F-D7E9-42C1-B106-8F90CE53DB7F}" type="slidenum">
              <a:rPr lang="en-US"/>
              <a:pPr/>
              <a:t>28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1C4C2F-75D2-4CEC-B114-A313A5970079}" type="slidenum">
              <a:rPr lang="en-US"/>
              <a:pPr/>
              <a:t>29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C6EFBA-3B6C-489D-9A9E-5B56B8E14225}" type="slidenum">
              <a:rPr lang="en-US"/>
              <a:pPr/>
              <a:t>30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8A9E3C-CB15-4621-B1FB-13A8353D5473}" type="slidenum">
              <a:rPr lang="en-US"/>
              <a:pPr/>
              <a:t>31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0AC2E2-DCB0-443F-A4D3-66B7CAE5AE19}" type="slidenum">
              <a:rPr lang="en-US"/>
              <a:pPr/>
              <a:t>32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F59CF3-B222-4F08-AFE6-219122118C9D}" type="slidenum">
              <a:rPr lang="en-US"/>
              <a:pPr/>
              <a:t>33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1DF562-AC49-40AB-B71B-2B79B7391A80}" type="slidenum">
              <a:rPr lang="en-US"/>
              <a:pPr/>
              <a:t>34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3A5694-E78E-4530-900E-6097E55CF947}" type="slidenum">
              <a:rPr lang="en-US"/>
              <a:pPr/>
              <a:t>35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3C151-F04A-4807-BC93-243F41F3EC07}" type="slidenum">
              <a:rPr lang="en-US"/>
              <a:pPr/>
              <a:t>36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1E6AB2-8EFF-4E77-82AB-E2FC1B5498C4}" type="slidenum">
              <a:rPr lang="en-US"/>
              <a:pPr/>
              <a:t>10</a:t>
            </a:fld>
            <a:endParaRPr lang="en-US"/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8440FC-3D3F-476B-9B90-1B246F0EA120}" type="slidenum">
              <a:rPr lang="en-US"/>
              <a:pPr/>
              <a:t>37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F9941F-D63F-4054-9908-A2ECF3C6D29C}" type="slidenum">
              <a:rPr lang="en-US"/>
              <a:pPr/>
              <a:t>38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590AB5-54C8-4DFE-92F6-7B44D8D1ACDD}" type="slidenum">
              <a:rPr lang="en-US"/>
              <a:pPr/>
              <a:t>39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EEBC97-1D2B-4040-8008-D6719EAD6A2F}" type="slidenum">
              <a:rPr lang="en-US"/>
              <a:pPr/>
              <a:t>40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BA5B36-9F08-4912-8741-CED8E9FB4FA4}" type="slidenum">
              <a:rPr lang="en-US"/>
              <a:pPr/>
              <a:t>41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F2E5C0-6C7B-4DE3-8A40-C8DE8B36F186}" type="slidenum">
              <a:rPr lang="en-US"/>
              <a:pPr/>
              <a:t>42</a:t>
            </a:fld>
            <a:endParaRPr 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77D949-D4D1-467B-83ED-86C895067848}" type="slidenum">
              <a:rPr lang="en-US"/>
              <a:pPr/>
              <a:t>43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FAEAC3-2A93-47A7-A097-52A571552370}" type="slidenum">
              <a:rPr lang="en-US"/>
              <a:pPr/>
              <a:t>46</a:t>
            </a:fld>
            <a:endParaRPr lang="en-US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E68A64-AC57-497D-9CE8-6880C172C83A}" type="slidenum">
              <a:rPr lang="en-US"/>
              <a:pPr/>
              <a:t>47</a:t>
            </a:fld>
            <a:endParaRPr lang="en-U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3C053A-CE38-42CF-BF13-BD2C99E59106}" type="slidenum">
              <a:rPr lang="en-US"/>
              <a:pPr/>
              <a:t>48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158D52-FC0A-4EA5-9E1A-D89FE1872BD7}" type="slidenum">
              <a:rPr lang="en-US"/>
              <a:pPr/>
              <a:t>11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91BFCD-ABA8-4992-8024-9A2664604EA6}" type="slidenum">
              <a:rPr lang="en-US"/>
              <a:pPr/>
              <a:t>49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3352B7-7F5D-4CC7-87EF-D3462921EB03}" type="slidenum">
              <a:rPr lang="en-US"/>
              <a:pPr/>
              <a:t>50</a:t>
            </a:fld>
            <a:endParaRPr lang="en-US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3D8F6D-4D5B-43EA-B576-F5370AD6697C}" type="slidenum">
              <a:rPr lang="en-US"/>
              <a:pPr/>
              <a:t>51</a:t>
            </a:fld>
            <a:endParaRPr lang="en-US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A217E0-3C4B-4165-8E1A-DEA18C024773}" type="slidenum">
              <a:rPr lang="en-US"/>
              <a:pPr/>
              <a:t>52</a:t>
            </a:fld>
            <a:endParaRPr lang="en-US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F780D4-84B6-471F-893E-0D3641299FF6}" type="slidenum">
              <a:rPr lang="en-US"/>
              <a:pPr/>
              <a:t>53</a:t>
            </a:fld>
            <a:endParaRPr lang="en-US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576932-1794-4B31-A5E4-DE3C7F89571E}" type="slidenum">
              <a:rPr lang="en-US"/>
              <a:pPr/>
              <a:t>54</a:t>
            </a:fld>
            <a:endParaRPr lang="en-US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B93A8D-CFB0-4165-A8C8-0740C6169803}" type="slidenum">
              <a:rPr lang="en-US"/>
              <a:pPr/>
              <a:t>55</a:t>
            </a:fld>
            <a:endParaRPr lang="en-US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9A78D3-1DDC-4F51-8B16-EE632FA63225}" type="slidenum">
              <a:rPr lang="en-US"/>
              <a:pPr/>
              <a:t>56</a:t>
            </a:fld>
            <a:endParaRPr lang="en-US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6FE446-B0F8-48F8-AC42-2F12501865BE}" type="slidenum">
              <a:rPr lang="en-US"/>
              <a:pPr/>
              <a:t>57</a:t>
            </a:fld>
            <a:endParaRPr lang="en-US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BF7121-DCBE-4811-B58B-C459BD829B17}" type="slidenum">
              <a:rPr lang="en-US"/>
              <a:pPr/>
              <a:t>58</a:t>
            </a:fld>
            <a:endParaRPr lang="en-US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AB400B-3F17-4C7D-B172-CBADF87F03CF}" type="slidenum">
              <a:rPr lang="en-US"/>
              <a:pPr/>
              <a:t>12</a:t>
            </a:fld>
            <a:endParaRPr lang="en-US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524CE8-9902-460F-9C69-606F8E5DF52D}" type="slidenum">
              <a:rPr lang="en-US"/>
              <a:pPr/>
              <a:t>59</a:t>
            </a:fld>
            <a:endParaRPr lang="en-US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0DB9BC-1E52-4738-A219-AF53995AB92E}" type="slidenum">
              <a:rPr lang="en-US"/>
              <a:pPr/>
              <a:t>60</a:t>
            </a:fld>
            <a:endParaRPr lang="en-US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4EA04C-BE69-4E9A-8121-FAA06CD08E55}" type="slidenum">
              <a:rPr lang="en-US"/>
              <a:pPr/>
              <a:t>61</a:t>
            </a:fld>
            <a:endParaRPr lang="en-US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6A110E-A698-413E-943E-6C4416B20392}" type="slidenum">
              <a:rPr lang="en-US"/>
              <a:pPr/>
              <a:t>62</a:t>
            </a:fld>
            <a:endParaRPr lang="en-US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5000E4-D206-4FD9-BFF0-76256A789FD2}" type="slidenum">
              <a:rPr lang="en-US"/>
              <a:pPr/>
              <a:t>63</a:t>
            </a:fld>
            <a:endParaRPr lang="en-US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83904D-214C-4423-A93A-B6DB2D3ECD95}" type="slidenum">
              <a:rPr lang="en-US"/>
              <a:pPr/>
              <a:t>64</a:t>
            </a:fld>
            <a:endParaRPr lang="en-US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03F678-B31C-483D-8C50-F12A817B7C68}" type="slidenum">
              <a:rPr lang="en-US"/>
              <a:pPr/>
              <a:t>65</a:t>
            </a:fld>
            <a:endParaRPr lang="en-US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B8F293-6791-4EFC-A319-CA0285D6EE94}" type="slidenum">
              <a:rPr lang="en-US"/>
              <a:pPr/>
              <a:t>66</a:t>
            </a:fld>
            <a:endParaRPr lang="en-US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7D4C52-6D46-4A55-AF4B-701B850B6946}" type="slidenum">
              <a:rPr lang="en-US"/>
              <a:pPr/>
              <a:t>67</a:t>
            </a:fld>
            <a:endParaRPr lang="en-US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A3E0F7-238D-4D42-AA14-9CEE7E3E6BC2}" type="slidenum">
              <a:rPr lang="en-US"/>
              <a:pPr/>
              <a:t>68</a:t>
            </a:fld>
            <a:endParaRPr lang="en-US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4838"/>
            <a:ext cx="5638800" cy="418465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0B0B70-A8F9-4384-9692-9A131492AE23}" type="slidenum">
              <a:rPr lang="en-US"/>
              <a:pPr/>
              <a:t>13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D7D237-F209-493C-8508-E5E7A0DD3113}" type="slidenum">
              <a:rPr lang="en-US"/>
              <a:pPr/>
              <a:t>14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581A2F-4531-4893-A06D-BFC3C2E12EF3}" type="slidenum">
              <a:rPr lang="en-US"/>
              <a:pPr/>
              <a:t>15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B6D012-90E3-4222-829A-46CD06DADEA1}" type="slidenum">
              <a:rPr lang="en-US"/>
              <a:pPr/>
              <a:t>16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23B42224-DF69-4566-A21C-F48A5583F2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F80AA46E-EC26-4607-B2CB-CB70FD865D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0F3A3977-E1EF-4A2D-B48B-AF8D43C6CC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96247F9C-0BDF-4270-AF96-7CDAC62385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98E70E71-2BF1-4B1F-9507-CD28747F6E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86DC9E11-5571-49FA-800C-2FA327F0E3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8974E10A-C924-4AEF-BB57-2378C3AB42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18D198A1-DEFE-4CE4-9D86-1E2574D0D0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29F83109-18D1-4523-A991-8FC6E0B162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E220DF21-966F-49D6-BB5E-A31A6D9CF4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90CD3FCC-9E52-469A-B5D8-F0810B16CF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0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r>
              <a:rPr lang="en-US"/>
              <a:t>3-</a:t>
            </a:r>
            <a:fld id="{17DAF4BA-DBEC-4D96-8663-986DC1716F8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ＭＳ Ｐゴシック" pitchFamily="-111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-111" charset="0"/>
          <a:ea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-111" charset="0"/>
          <a:ea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-111" charset="0"/>
          <a:ea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-111" charset="0"/>
          <a:ea typeface="ＭＳ Ｐゴシック" pitchFamily="-111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-111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-111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-111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pitchFamily="82" charset="2"/>
        <a:buChar char="r"/>
        <a:defRPr sz="28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pitchFamily="82" charset="2"/>
        <a:buChar char="m"/>
        <a:defRPr sz="24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5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w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Microsoft_Office_Excel_97-2003_Worksheet1.xls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22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7.bin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8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8.bin"/><Relationship Id="rId18" Type="http://schemas.openxmlformats.org/officeDocument/2006/relationships/oleObject" Target="../embeddings/oleObject13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7.bin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5.png"/><Relationship Id="rId15" Type="http://schemas.openxmlformats.org/officeDocument/2006/relationships/oleObject" Target="../embeddings/oleObject10.bin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16.png"/><Relationship Id="rId4" Type="http://schemas.openxmlformats.org/officeDocument/2006/relationships/image" Target="../media/image14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519F5179-E79F-4497-BA15-6CA5752BF69D}" type="slidenum">
              <a:rPr lang="en-US"/>
              <a:pPr/>
              <a:t>1</a:t>
            </a:fld>
            <a:endParaRPr lang="en-US"/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Tx/>
              <a:buChar char="-"/>
            </a:pPr>
            <a:r>
              <a:rPr lang="en-US" smtClean="0"/>
              <a:t>if N.R=M then input capacity = capacity of multiplexed link =&gt; TDM</a:t>
            </a:r>
          </a:p>
          <a:p>
            <a:pPr lvl="1">
              <a:buFontTx/>
              <a:buChar char="-"/>
            </a:pPr>
            <a:r>
              <a:rPr lang="en-US" smtClean="0"/>
              <a:t>if N.R&gt;M but </a:t>
            </a:r>
            <a:r>
              <a:rPr lang="en-US" smtClean="0">
                <a:sym typeface="Symbol" pitchFamily="-111" charset="2"/>
              </a:rPr>
              <a:t></a:t>
            </a:r>
            <a:r>
              <a:rPr lang="en-US" smtClean="0"/>
              <a:t>.N.R&lt;M then this may be modeled by a queuing system to analyze its performance</a:t>
            </a:r>
          </a:p>
          <a:p>
            <a:endParaRPr lang="en-US" smtClean="0"/>
          </a:p>
        </p:txBody>
      </p:sp>
      <p:pic>
        <p:nvPicPr>
          <p:cNvPr id="2048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1271" y="3470847"/>
            <a:ext cx="40544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6" descr="queue-model-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2890" y="5051972"/>
            <a:ext cx="342265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157" y="3769563"/>
            <a:ext cx="2955561" cy="1749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dirty="0" smtClean="0"/>
              <a:t>Modeling using queuing theory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DCF354EB-0DAE-423A-A2C9-CFAEAC63EF9B}" type="slidenum">
              <a:rPr lang="en-US"/>
              <a:pPr/>
              <a:t>10</a:t>
            </a:fld>
            <a:endParaRPr lang="en-US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Connectionless demultiplexing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572000" cy="4648200"/>
          </a:xfrm>
        </p:spPr>
        <p:txBody>
          <a:bodyPr/>
          <a:lstStyle/>
          <a:p>
            <a:r>
              <a:rPr lang="en-US" sz="2400"/>
              <a:t>Create sockets with port numbers:</a:t>
            </a:r>
          </a:p>
          <a:p>
            <a:pPr>
              <a:buFont typeface="ZapfDingbats" pitchFamily="82" charset="2"/>
              <a:buNone/>
            </a:pPr>
            <a:r>
              <a:rPr lang="en-US" sz="1800">
                <a:latin typeface="Courier New" pitchFamily="49" charset="0"/>
              </a:rPr>
              <a:t>DatagramSocket mySocket1 = new DatagramSocket(12534);</a:t>
            </a:r>
          </a:p>
          <a:p>
            <a:pPr>
              <a:buFont typeface="ZapfDingbats" pitchFamily="82" charset="2"/>
              <a:buNone/>
            </a:pPr>
            <a:r>
              <a:rPr lang="en-US" sz="1800">
                <a:latin typeface="Courier New" pitchFamily="49" charset="0"/>
              </a:rPr>
              <a:t>DatagramSocket mySocket2 = new DatagramSocket(12535);</a:t>
            </a:r>
          </a:p>
          <a:p>
            <a:r>
              <a:rPr lang="en-US" sz="2400"/>
              <a:t>UDP socket identified by  two-tuple:</a:t>
            </a:r>
          </a:p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(</a:t>
            </a:r>
            <a:r>
              <a:rPr lang="en-US" sz="1800">
                <a:solidFill>
                  <a:srgbClr val="FF0000"/>
                </a:solidFill>
              </a:rPr>
              <a:t>dest IP address, dest port number)</a:t>
            </a:r>
            <a:endParaRPr lang="en-US" sz="2400"/>
          </a:p>
        </p:txBody>
      </p:sp>
      <p:sp>
        <p:nvSpPr>
          <p:cNvPr id="240745" name="Rectangle 105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447800"/>
            <a:ext cx="4114800" cy="4648200"/>
          </a:xfrm>
        </p:spPr>
        <p:txBody>
          <a:bodyPr/>
          <a:lstStyle/>
          <a:p>
            <a:r>
              <a:rPr lang="en-US" sz="2400"/>
              <a:t>When host receives UDP segment:</a:t>
            </a:r>
          </a:p>
          <a:p>
            <a:pPr lvl="1"/>
            <a:r>
              <a:rPr lang="en-US" sz="2000"/>
              <a:t>checks destination port number in segment</a:t>
            </a:r>
          </a:p>
          <a:p>
            <a:pPr lvl="1"/>
            <a:r>
              <a:rPr lang="en-US" sz="2000"/>
              <a:t>directs UDP segment to socket with that port number</a:t>
            </a:r>
          </a:p>
          <a:p>
            <a:r>
              <a:rPr lang="en-US" sz="2400"/>
              <a:t>IP datagrams with different source IP addresses and/or source port numbers directed to same socket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7BECAA89-D5C5-4F14-B6BB-AFF860D2885C}" type="slidenum">
              <a:rPr lang="en-US"/>
              <a:pPr/>
              <a:t>11</a:t>
            </a:fld>
            <a:endParaRPr 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Connectionless demux (cont)</a:t>
            </a:r>
          </a:p>
        </p:txBody>
      </p:sp>
      <p:sp>
        <p:nvSpPr>
          <p:cNvPr id="241708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686800" cy="6096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>
                <a:latin typeface="Courier New" pitchFamily="49" charset="0"/>
              </a:rPr>
              <a:t>DatagramSocket serverSocket = new DatagramSocket(6428);</a:t>
            </a:r>
          </a:p>
          <a:p>
            <a:endParaRPr lang="en-US"/>
          </a:p>
        </p:txBody>
      </p:sp>
      <p:grpSp>
        <p:nvGrpSpPr>
          <p:cNvPr id="2" name="Group 86"/>
          <p:cNvGrpSpPr>
            <a:grpSpLocks/>
          </p:cNvGrpSpPr>
          <p:nvPr/>
        </p:nvGrpSpPr>
        <p:grpSpPr bwMode="auto">
          <a:xfrm>
            <a:off x="381000" y="2286000"/>
            <a:ext cx="8151813" cy="3213100"/>
            <a:chOff x="432" y="1920"/>
            <a:chExt cx="5135" cy="2024"/>
          </a:xfrm>
        </p:grpSpPr>
        <p:sp>
          <p:nvSpPr>
            <p:cNvPr id="241678" name="Text Box 14"/>
            <p:cNvSpPr txBox="1">
              <a:spLocks noChangeArrowheads="1"/>
            </p:cNvSpPr>
            <p:nvPr/>
          </p:nvSpPr>
          <p:spPr bwMode="auto">
            <a:xfrm>
              <a:off x="5019" y="3456"/>
              <a:ext cx="54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</a:rPr>
                <a:t>Client</a:t>
              </a:r>
            </a:p>
            <a:p>
              <a:r>
                <a:rPr lang="en-US">
                  <a:solidFill>
                    <a:schemeClr val="accent2"/>
                  </a:solidFill>
                </a:rPr>
                <a:t>IP:B</a:t>
              </a:r>
            </a:p>
          </p:txBody>
        </p:sp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432" y="1920"/>
              <a:ext cx="637" cy="1976"/>
              <a:chOff x="1008" y="1922"/>
              <a:chExt cx="637" cy="1976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1008" y="1922"/>
                <a:ext cx="637" cy="1500"/>
                <a:chOff x="608" y="2454"/>
                <a:chExt cx="1261" cy="1500"/>
              </a:xfrm>
            </p:grpSpPr>
            <p:sp>
              <p:nvSpPr>
                <p:cNvPr id="241669" name="Rectangle 5"/>
                <p:cNvSpPr>
                  <a:spLocks noChangeArrowheads="1"/>
                </p:cNvSpPr>
                <p:nvPr/>
              </p:nvSpPr>
              <p:spPr bwMode="auto">
                <a:xfrm>
                  <a:off x="608" y="2454"/>
                  <a:ext cx="1261" cy="3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endParaRPr lang="en-US"/>
                </a:p>
              </p:txBody>
            </p:sp>
            <p:sp>
              <p:nvSpPr>
                <p:cNvPr id="241670" name="Rectangle 6"/>
                <p:cNvSpPr>
                  <a:spLocks noChangeArrowheads="1"/>
                </p:cNvSpPr>
                <p:nvPr/>
              </p:nvSpPr>
              <p:spPr bwMode="auto">
                <a:xfrm>
                  <a:off x="608" y="2754"/>
                  <a:ext cx="1261" cy="3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endParaRPr lang="en-US"/>
                </a:p>
              </p:txBody>
            </p:sp>
            <p:sp>
              <p:nvSpPr>
                <p:cNvPr id="241671" name="Rectangle 7"/>
                <p:cNvSpPr>
                  <a:spLocks noChangeArrowheads="1"/>
                </p:cNvSpPr>
                <p:nvPr/>
              </p:nvSpPr>
              <p:spPr bwMode="auto">
                <a:xfrm>
                  <a:off x="608" y="3054"/>
                  <a:ext cx="1261" cy="3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endParaRPr lang="en-US"/>
                </a:p>
              </p:txBody>
            </p:sp>
            <p:sp>
              <p:nvSpPr>
                <p:cNvPr id="241672" name="Rectangle 8"/>
                <p:cNvSpPr>
                  <a:spLocks noChangeArrowheads="1"/>
                </p:cNvSpPr>
                <p:nvPr/>
              </p:nvSpPr>
              <p:spPr bwMode="auto">
                <a:xfrm>
                  <a:off x="608" y="3354"/>
                  <a:ext cx="1261" cy="3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endParaRPr lang="en-US"/>
                </a:p>
              </p:txBody>
            </p:sp>
            <p:sp>
              <p:nvSpPr>
                <p:cNvPr id="241673" name="Rectangle 9"/>
                <p:cNvSpPr>
                  <a:spLocks noChangeArrowheads="1"/>
                </p:cNvSpPr>
                <p:nvPr/>
              </p:nvSpPr>
              <p:spPr bwMode="auto">
                <a:xfrm>
                  <a:off x="608" y="3654"/>
                  <a:ext cx="1261" cy="3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endParaRPr lang="en-US"/>
                </a:p>
              </p:txBody>
            </p:sp>
          </p:grp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1177" y="1966"/>
                <a:ext cx="377" cy="315"/>
                <a:chOff x="2614" y="2862"/>
                <a:chExt cx="377" cy="315"/>
              </a:xfrm>
            </p:grpSpPr>
            <p:sp>
              <p:nvSpPr>
                <p:cNvPr id="241675" name="Rectangle 11"/>
                <p:cNvSpPr>
                  <a:spLocks noChangeArrowheads="1"/>
                </p:cNvSpPr>
                <p:nvPr/>
              </p:nvSpPr>
              <p:spPr bwMode="auto">
                <a:xfrm>
                  <a:off x="2614" y="3054"/>
                  <a:ext cx="377" cy="12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676" name="Oval 12"/>
                <p:cNvSpPr>
                  <a:spLocks noChangeArrowheads="1"/>
                </p:cNvSpPr>
                <p:nvPr/>
              </p:nvSpPr>
              <p:spPr bwMode="auto">
                <a:xfrm>
                  <a:off x="2614" y="2862"/>
                  <a:ext cx="377" cy="192"/>
                </a:xfrm>
                <a:prstGeom prst="ellipse">
                  <a:avLst/>
                </a:prstGeom>
                <a:solidFill>
                  <a:srgbClr val="CC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r>
                    <a:rPr lang="en-US"/>
                    <a:t>P2</a:t>
                  </a:r>
                </a:p>
              </p:txBody>
            </p:sp>
          </p:grpSp>
          <p:sp>
            <p:nvSpPr>
              <p:cNvPr id="241677" name="Text Box 13"/>
              <p:cNvSpPr txBox="1">
                <a:spLocks noChangeArrowheads="1"/>
              </p:cNvSpPr>
              <p:nvPr/>
            </p:nvSpPr>
            <p:spPr bwMode="auto">
              <a:xfrm>
                <a:off x="1061" y="3456"/>
                <a:ext cx="547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chemeClr val="accent2"/>
                    </a:solidFill>
                  </a:rPr>
                  <a:t>client</a:t>
                </a:r>
              </a:p>
              <a:p>
                <a:r>
                  <a:rPr lang="en-US" sz="2000">
                    <a:solidFill>
                      <a:schemeClr val="accent2"/>
                    </a:solidFill>
                  </a:rPr>
                  <a:t> IP: A</a:t>
                </a:r>
              </a:p>
            </p:txBody>
          </p:sp>
          <p:sp>
            <p:nvSpPr>
              <p:cNvPr id="241679" name="Line 15"/>
              <p:cNvSpPr>
                <a:spLocks noChangeShapeType="1"/>
              </p:cNvSpPr>
              <p:nvPr/>
            </p:nvSpPr>
            <p:spPr bwMode="auto">
              <a:xfrm>
                <a:off x="1296" y="2208"/>
                <a:ext cx="0" cy="110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697" name="Line 33"/>
              <p:cNvSpPr>
                <a:spLocks noChangeShapeType="1"/>
              </p:cNvSpPr>
              <p:nvPr/>
            </p:nvSpPr>
            <p:spPr bwMode="auto">
              <a:xfrm flipV="1">
                <a:off x="1440" y="2256"/>
                <a:ext cx="0" cy="96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4964" y="1945"/>
              <a:ext cx="377" cy="315"/>
              <a:chOff x="2614" y="2862"/>
              <a:chExt cx="377" cy="315"/>
            </a:xfrm>
          </p:grpSpPr>
          <p:sp>
            <p:nvSpPr>
              <p:cNvPr id="241681" name="Rectangle 17"/>
              <p:cNvSpPr>
                <a:spLocks noChangeArrowheads="1"/>
              </p:cNvSpPr>
              <p:nvPr/>
            </p:nvSpPr>
            <p:spPr bwMode="auto">
              <a:xfrm>
                <a:off x="2614" y="3054"/>
                <a:ext cx="377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682" name="Oval 18"/>
              <p:cNvSpPr>
                <a:spLocks noChangeArrowheads="1"/>
              </p:cNvSpPr>
              <p:nvPr/>
            </p:nvSpPr>
            <p:spPr bwMode="auto">
              <a:xfrm>
                <a:off x="2614" y="2862"/>
                <a:ext cx="377" cy="1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/>
                  <a:t>P1</a:t>
                </a:r>
              </a:p>
            </p:txBody>
          </p:sp>
        </p:grp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4944" y="1920"/>
              <a:ext cx="576" cy="1500"/>
              <a:chOff x="608" y="2454"/>
              <a:chExt cx="1261" cy="1500"/>
            </a:xfrm>
          </p:grpSpPr>
          <p:sp>
            <p:nvSpPr>
              <p:cNvPr id="241684" name="Rectangle 20"/>
              <p:cNvSpPr>
                <a:spLocks noChangeArrowheads="1"/>
              </p:cNvSpPr>
              <p:nvPr/>
            </p:nvSpPr>
            <p:spPr bwMode="auto">
              <a:xfrm>
                <a:off x="608" y="24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685" name="Rectangle 21"/>
              <p:cNvSpPr>
                <a:spLocks noChangeArrowheads="1"/>
              </p:cNvSpPr>
              <p:nvPr/>
            </p:nvSpPr>
            <p:spPr bwMode="auto">
              <a:xfrm>
                <a:off x="608" y="27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686" name="Rectangle 22"/>
              <p:cNvSpPr>
                <a:spLocks noChangeArrowheads="1"/>
              </p:cNvSpPr>
              <p:nvPr/>
            </p:nvSpPr>
            <p:spPr bwMode="auto">
              <a:xfrm>
                <a:off x="608" y="30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687" name="Rectangle 23"/>
              <p:cNvSpPr>
                <a:spLocks noChangeArrowheads="1"/>
              </p:cNvSpPr>
              <p:nvPr/>
            </p:nvSpPr>
            <p:spPr bwMode="auto">
              <a:xfrm>
                <a:off x="608" y="33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688" name="Rectangle 24"/>
              <p:cNvSpPr>
                <a:spLocks noChangeArrowheads="1"/>
              </p:cNvSpPr>
              <p:nvPr/>
            </p:nvSpPr>
            <p:spPr bwMode="auto">
              <a:xfrm>
                <a:off x="608" y="36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28"/>
            <p:cNvGrpSpPr>
              <a:grpSpLocks/>
            </p:cNvGrpSpPr>
            <p:nvPr/>
          </p:nvGrpSpPr>
          <p:grpSpPr bwMode="auto">
            <a:xfrm>
              <a:off x="5003" y="1968"/>
              <a:ext cx="377" cy="315"/>
              <a:chOff x="2614" y="2862"/>
              <a:chExt cx="377" cy="315"/>
            </a:xfrm>
          </p:grpSpPr>
          <p:sp>
            <p:nvSpPr>
              <p:cNvPr id="241693" name="Rectangle 29"/>
              <p:cNvSpPr>
                <a:spLocks noChangeArrowheads="1"/>
              </p:cNvSpPr>
              <p:nvPr/>
            </p:nvSpPr>
            <p:spPr bwMode="auto">
              <a:xfrm>
                <a:off x="2614" y="3054"/>
                <a:ext cx="377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694" name="Oval 30"/>
              <p:cNvSpPr>
                <a:spLocks noChangeArrowheads="1"/>
              </p:cNvSpPr>
              <p:nvPr/>
            </p:nvSpPr>
            <p:spPr bwMode="auto">
              <a:xfrm>
                <a:off x="2614" y="2862"/>
                <a:ext cx="377" cy="1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/>
                  <a:t>P1</a:t>
                </a:r>
              </a:p>
            </p:txBody>
          </p:sp>
        </p:grpSp>
        <p:sp>
          <p:nvSpPr>
            <p:cNvPr id="241695" name="Line 31"/>
            <p:cNvSpPr>
              <a:spLocks noChangeShapeType="1"/>
            </p:cNvSpPr>
            <p:nvPr/>
          </p:nvSpPr>
          <p:spPr bwMode="auto">
            <a:xfrm flipV="1">
              <a:off x="5136" y="2208"/>
              <a:ext cx="0" cy="10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98" name="Line 34"/>
            <p:cNvSpPr>
              <a:spLocks noChangeShapeType="1"/>
            </p:cNvSpPr>
            <p:nvPr/>
          </p:nvSpPr>
          <p:spPr bwMode="auto">
            <a:xfrm>
              <a:off x="5280" y="2208"/>
              <a:ext cx="0" cy="110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713" name="Rectangle 49"/>
            <p:cNvSpPr>
              <a:spLocks noChangeArrowheads="1"/>
            </p:cNvSpPr>
            <p:nvPr/>
          </p:nvSpPr>
          <p:spPr bwMode="auto">
            <a:xfrm>
              <a:off x="2544" y="1920"/>
              <a:ext cx="816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241714" name="Rectangle 50"/>
            <p:cNvSpPr>
              <a:spLocks noChangeArrowheads="1"/>
            </p:cNvSpPr>
            <p:nvPr/>
          </p:nvSpPr>
          <p:spPr bwMode="auto">
            <a:xfrm>
              <a:off x="2544" y="2220"/>
              <a:ext cx="816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241715" name="Rectangle 51"/>
            <p:cNvSpPr>
              <a:spLocks noChangeArrowheads="1"/>
            </p:cNvSpPr>
            <p:nvPr/>
          </p:nvSpPr>
          <p:spPr bwMode="auto">
            <a:xfrm>
              <a:off x="2544" y="2520"/>
              <a:ext cx="816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241716" name="Rectangle 52"/>
            <p:cNvSpPr>
              <a:spLocks noChangeArrowheads="1"/>
            </p:cNvSpPr>
            <p:nvPr/>
          </p:nvSpPr>
          <p:spPr bwMode="auto">
            <a:xfrm>
              <a:off x="2544" y="2820"/>
              <a:ext cx="816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241717" name="Rectangle 53"/>
            <p:cNvSpPr>
              <a:spLocks noChangeArrowheads="1"/>
            </p:cNvSpPr>
            <p:nvPr/>
          </p:nvSpPr>
          <p:spPr bwMode="auto">
            <a:xfrm>
              <a:off x="2544" y="3120"/>
              <a:ext cx="816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endParaRPr lang="en-US"/>
            </a:p>
          </p:txBody>
        </p:sp>
        <p:grpSp>
          <p:nvGrpSpPr>
            <p:cNvPr id="9" name="Group 54"/>
            <p:cNvGrpSpPr>
              <a:grpSpLocks/>
            </p:cNvGrpSpPr>
            <p:nvPr/>
          </p:nvGrpSpPr>
          <p:grpSpPr bwMode="auto">
            <a:xfrm>
              <a:off x="2760" y="2012"/>
              <a:ext cx="483" cy="315"/>
              <a:chOff x="2614" y="2862"/>
              <a:chExt cx="377" cy="315"/>
            </a:xfrm>
          </p:grpSpPr>
          <p:sp>
            <p:nvSpPr>
              <p:cNvPr id="241719" name="Rectangle 55"/>
              <p:cNvSpPr>
                <a:spLocks noChangeArrowheads="1"/>
              </p:cNvSpPr>
              <p:nvPr/>
            </p:nvSpPr>
            <p:spPr bwMode="auto">
              <a:xfrm>
                <a:off x="2614" y="3054"/>
                <a:ext cx="377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20" name="Oval 56"/>
              <p:cNvSpPr>
                <a:spLocks noChangeArrowheads="1"/>
              </p:cNvSpPr>
              <p:nvPr/>
            </p:nvSpPr>
            <p:spPr bwMode="auto">
              <a:xfrm>
                <a:off x="2614" y="2862"/>
                <a:ext cx="377" cy="1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/>
                  <a:t>P3</a:t>
                </a:r>
              </a:p>
            </p:txBody>
          </p:sp>
        </p:grpSp>
        <p:sp>
          <p:nvSpPr>
            <p:cNvPr id="241721" name="Text Box 57"/>
            <p:cNvSpPr txBox="1">
              <a:spLocks noChangeArrowheads="1"/>
            </p:cNvSpPr>
            <p:nvPr/>
          </p:nvSpPr>
          <p:spPr bwMode="auto">
            <a:xfrm>
              <a:off x="2661" y="3502"/>
              <a:ext cx="60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</a:rPr>
                <a:t>server</a:t>
              </a:r>
            </a:p>
            <a:p>
              <a:r>
                <a:rPr lang="en-US" sz="2000">
                  <a:solidFill>
                    <a:schemeClr val="accent2"/>
                  </a:solidFill>
                </a:rPr>
                <a:t>IP: C</a:t>
              </a:r>
            </a:p>
          </p:txBody>
        </p:sp>
        <p:sp>
          <p:nvSpPr>
            <p:cNvPr id="241722" name="Line 58"/>
            <p:cNvSpPr>
              <a:spLocks noChangeShapeType="1"/>
            </p:cNvSpPr>
            <p:nvPr/>
          </p:nvSpPr>
          <p:spPr bwMode="auto">
            <a:xfrm>
              <a:off x="2832" y="2256"/>
              <a:ext cx="0" cy="96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723" name="Line 59"/>
            <p:cNvSpPr>
              <a:spLocks noChangeShapeType="1"/>
            </p:cNvSpPr>
            <p:nvPr/>
          </p:nvSpPr>
          <p:spPr bwMode="auto">
            <a:xfrm flipV="1">
              <a:off x="2928" y="2256"/>
              <a:ext cx="0" cy="10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731" name="Line 67"/>
            <p:cNvSpPr>
              <a:spLocks noChangeShapeType="1"/>
            </p:cNvSpPr>
            <p:nvPr/>
          </p:nvSpPr>
          <p:spPr bwMode="auto">
            <a:xfrm>
              <a:off x="864" y="3216"/>
              <a:ext cx="196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732" name="Line 68"/>
            <p:cNvSpPr>
              <a:spLocks noChangeShapeType="1"/>
            </p:cNvSpPr>
            <p:nvPr/>
          </p:nvSpPr>
          <p:spPr bwMode="auto">
            <a:xfrm>
              <a:off x="720" y="3312"/>
              <a:ext cx="220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40"/>
            <p:cNvGrpSpPr>
              <a:grpSpLocks/>
            </p:cNvGrpSpPr>
            <p:nvPr/>
          </p:nvGrpSpPr>
          <p:grpSpPr bwMode="auto">
            <a:xfrm>
              <a:off x="1872" y="2688"/>
              <a:ext cx="624" cy="576"/>
              <a:chOff x="2160" y="3504"/>
              <a:chExt cx="624" cy="576"/>
            </a:xfrm>
          </p:grpSpPr>
          <p:sp>
            <p:nvSpPr>
              <p:cNvPr id="241705" name="Rectangle 41"/>
              <p:cNvSpPr>
                <a:spLocks noChangeArrowheads="1"/>
              </p:cNvSpPr>
              <p:nvPr/>
            </p:nvSpPr>
            <p:spPr bwMode="auto">
              <a:xfrm>
                <a:off x="2160" y="3504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/>
                  <a:t>SP: 6428</a:t>
                </a:r>
              </a:p>
            </p:txBody>
          </p:sp>
          <p:sp>
            <p:nvSpPr>
              <p:cNvPr id="241706" name="Rectangle 42"/>
              <p:cNvSpPr>
                <a:spLocks noChangeArrowheads="1"/>
              </p:cNvSpPr>
              <p:nvPr/>
            </p:nvSpPr>
            <p:spPr bwMode="auto">
              <a:xfrm>
                <a:off x="2160" y="3696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/>
                  <a:t>DP: 9157</a:t>
                </a:r>
              </a:p>
            </p:txBody>
          </p:sp>
          <p:sp>
            <p:nvSpPr>
              <p:cNvPr id="241707" name="Rectangle 43"/>
              <p:cNvSpPr>
                <a:spLocks noChangeArrowheads="1"/>
              </p:cNvSpPr>
              <p:nvPr/>
            </p:nvSpPr>
            <p:spPr bwMode="auto">
              <a:xfrm>
                <a:off x="2160" y="3888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1734" name="Line 70"/>
            <p:cNvSpPr>
              <a:spLocks noChangeShapeType="1"/>
            </p:cNvSpPr>
            <p:nvPr/>
          </p:nvSpPr>
          <p:spPr bwMode="auto">
            <a:xfrm flipV="1">
              <a:off x="3072" y="2256"/>
              <a:ext cx="0" cy="10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735" name="Line 71"/>
            <p:cNvSpPr>
              <a:spLocks noChangeShapeType="1"/>
            </p:cNvSpPr>
            <p:nvPr/>
          </p:nvSpPr>
          <p:spPr bwMode="auto">
            <a:xfrm>
              <a:off x="3072" y="3312"/>
              <a:ext cx="220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736" name="Line 72"/>
            <p:cNvSpPr>
              <a:spLocks noChangeShapeType="1"/>
            </p:cNvSpPr>
            <p:nvPr/>
          </p:nvSpPr>
          <p:spPr bwMode="auto">
            <a:xfrm>
              <a:off x="2928" y="2352"/>
              <a:ext cx="0" cy="96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737" name="Line 73"/>
            <p:cNvSpPr>
              <a:spLocks noChangeShapeType="1"/>
            </p:cNvSpPr>
            <p:nvPr/>
          </p:nvSpPr>
          <p:spPr bwMode="auto">
            <a:xfrm>
              <a:off x="3168" y="2256"/>
              <a:ext cx="0" cy="96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738" name="Line 74"/>
            <p:cNvSpPr>
              <a:spLocks noChangeShapeType="1"/>
            </p:cNvSpPr>
            <p:nvPr/>
          </p:nvSpPr>
          <p:spPr bwMode="auto">
            <a:xfrm>
              <a:off x="960" y="3312"/>
              <a:ext cx="196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739" name="Line 75"/>
            <p:cNvSpPr>
              <a:spLocks noChangeShapeType="1"/>
            </p:cNvSpPr>
            <p:nvPr/>
          </p:nvSpPr>
          <p:spPr bwMode="auto">
            <a:xfrm>
              <a:off x="3168" y="3216"/>
              <a:ext cx="196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701" name="Rectangle 37"/>
            <p:cNvSpPr>
              <a:spLocks noChangeArrowheads="1"/>
            </p:cNvSpPr>
            <p:nvPr/>
          </p:nvSpPr>
          <p:spPr bwMode="auto">
            <a:xfrm>
              <a:off x="1200" y="3264"/>
              <a:ext cx="624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/>
                <a:t>SP: 9157</a:t>
              </a:r>
            </a:p>
          </p:txBody>
        </p:sp>
        <p:sp>
          <p:nvSpPr>
            <p:cNvPr id="241702" name="Rectangle 38"/>
            <p:cNvSpPr>
              <a:spLocks noChangeArrowheads="1"/>
            </p:cNvSpPr>
            <p:nvPr/>
          </p:nvSpPr>
          <p:spPr bwMode="auto">
            <a:xfrm>
              <a:off x="1200" y="3456"/>
              <a:ext cx="624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/>
                <a:t>DP: 6428</a:t>
              </a:r>
            </a:p>
          </p:txBody>
        </p:sp>
        <p:sp>
          <p:nvSpPr>
            <p:cNvPr id="241703" name="Rectangle 39"/>
            <p:cNvSpPr>
              <a:spLocks noChangeArrowheads="1"/>
            </p:cNvSpPr>
            <p:nvPr/>
          </p:nvSpPr>
          <p:spPr bwMode="auto">
            <a:xfrm>
              <a:off x="1200" y="3648"/>
              <a:ext cx="624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78"/>
            <p:cNvGrpSpPr>
              <a:grpSpLocks/>
            </p:cNvGrpSpPr>
            <p:nvPr/>
          </p:nvGrpSpPr>
          <p:grpSpPr bwMode="auto">
            <a:xfrm>
              <a:off x="3408" y="2688"/>
              <a:ext cx="624" cy="576"/>
              <a:chOff x="2160" y="3504"/>
              <a:chExt cx="624" cy="576"/>
            </a:xfrm>
          </p:grpSpPr>
          <p:sp>
            <p:nvSpPr>
              <p:cNvPr id="241743" name="Rectangle 79"/>
              <p:cNvSpPr>
                <a:spLocks noChangeArrowheads="1"/>
              </p:cNvSpPr>
              <p:nvPr/>
            </p:nvSpPr>
            <p:spPr bwMode="auto">
              <a:xfrm>
                <a:off x="2160" y="3504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/>
                  <a:t>SP: 6428</a:t>
                </a:r>
              </a:p>
            </p:txBody>
          </p:sp>
          <p:sp>
            <p:nvSpPr>
              <p:cNvPr id="241744" name="Rectangle 80"/>
              <p:cNvSpPr>
                <a:spLocks noChangeArrowheads="1"/>
              </p:cNvSpPr>
              <p:nvPr/>
            </p:nvSpPr>
            <p:spPr bwMode="auto">
              <a:xfrm>
                <a:off x="2160" y="3696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/>
                  <a:t>DP: 5775</a:t>
                </a:r>
              </a:p>
            </p:txBody>
          </p:sp>
          <p:sp>
            <p:nvSpPr>
              <p:cNvPr id="241745" name="Rectangle 81"/>
              <p:cNvSpPr>
                <a:spLocks noChangeArrowheads="1"/>
              </p:cNvSpPr>
              <p:nvPr/>
            </p:nvSpPr>
            <p:spPr bwMode="auto">
              <a:xfrm>
                <a:off x="2160" y="3888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82"/>
            <p:cNvGrpSpPr>
              <a:grpSpLocks/>
            </p:cNvGrpSpPr>
            <p:nvPr/>
          </p:nvGrpSpPr>
          <p:grpSpPr bwMode="auto">
            <a:xfrm>
              <a:off x="4128" y="3264"/>
              <a:ext cx="624" cy="576"/>
              <a:chOff x="2160" y="3504"/>
              <a:chExt cx="624" cy="576"/>
            </a:xfrm>
          </p:grpSpPr>
          <p:sp>
            <p:nvSpPr>
              <p:cNvPr id="241747" name="Rectangle 83"/>
              <p:cNvSpPr>
                <a:spLocks noChangeArrowheads="1"/>
              </p:cNvSpPr>
              <p:nvPr/>
            </p:nvSpPr>
            <p:spPr bwMode="auto">
              <a:xfrm>
                <a:off x="2160" y="3504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/>
                  <a:t>SP: 5775</a:t>
                </a:r>
              </a:p>
            </p:txBody>
          </p:sp>
          <p:sp>
            <p:nvSpPr>
              <p:cNvPr id="241748" name="Rectangle 84"/>
              <p:cNvSpPr>
                <a:spLocks noChangeArrowheads="1"/>
              </p:cNvSpPr>
              <p:nvPr/>
            </p:nvSpPr>
            <p:spPr bwMode="auto">
              <a:xfrm>
                <a:off x="2160" y="3696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/>
                  <a:t>DP: 6428</a:t>
                </a:r>
              </a:p>
            </p:txBody>
          </p:sp>
          <p:sp>
            <p:nvSpPr>
              <p:cNvPr id="241749" name="Rectangle 85"/>
              <p:cNvSpPr>
                <a:spLocks noChangeArrowheads="1"/>
              </p:cNvSpPr>
              <p:nvPr/>
            </p:nvSpPr>
            <p:spPr bwMode="auto">
              <a:xfrm>
                <a:off x="2160" y="3888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1751" name="Text Box 87"/>
          <p:cNvSpPr txBox="1">
            <a:spLocks noChangeArrowheads="1"/>
          </p:cNvSpPr>
          <p:nvPr/>
        </p:nvSpPr>
        <p:spPr bwMode="auto">
          <a:xfrm>
            <a:off x="381000" y="5715000"/>
            <a:ext cx="3636963" cy="40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SP provides “return address”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9CBCC3BA-33B4-4281-B5F4-B8616B0370F4}" type="slidenum">
              <a:rPr lang="en-US"/>
              <a:pPr/>
              <a:t>12</a:t>
            </a:fld>
            <a:endParaRPr lang="en-US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Connection-oriented demux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3962400" cy="4648200"/>
          </a:xfrm>
        </p:spPr>
        <p:txBody>
          <a:bodyPr/>
          <a:lstStyle/>
          <a:p>
            <a:r>
              <a:rPr lang="en-US" sz="2400"/>
              <a:t>TCP socket identified by 4-tuple: </a:t>
            </a:r>
          </a:p>
          <a:p>
            <a:pPr lvl="1"/>
            <a:r>
              <a:rPr lang="en-US" sz="2000">
                <a:solidFill>
                  <a:srgbClr val="FF0000"/>
                </a:solidFill>
              </a:rPr>
              <a:t>source IP address</a:t>
            </a:r>
          </a:p>
          <a:p>
            <a:pPr lvl="1"/>
            <a:r>
              <a:rPr lang="en-US" sz="2000">
                <a:solidFill>
                  <a:srgbClr val="FF0000"/>
                </a:solidFill>
              </a:rPr>
              <a:t>source port number</a:t>
            </a:r>
          </a:p>
          <a:p>
            <a:pPr lvl="1"/>
            <a:r>
              <a:rPr lang="en-US" sz="2000">
                <a:solidFill>
                  <a:srgbClr val="FF0000"/>
                </a:solidFill>
              </a:rPr>
              <a:t>dest IP address</a:t>
            </a:r>
          </a:p>
          <a:p>
            <a:pPr lvl="1"/>
            <a:r>
              <a:rPr lang="en-US" sz="2000">
                <a:solidFill>
                  <a:srgbClr val="FF0000"/>
                </a:solidFill>
              </a:rPr>
              <a:t>dest port number</a:t>
            </a:r>
          </a:p>
          <a:p>
            <a:r>
              <a:rPr lang="en-US" sz="2400"/>
              <a:t>recv host uses all four values to direct segment to appropriate socket</a:t>
            </a:r>
          </a:p>
        </p:txBody>
      </p:sp>
      <p:sp>
        <p:nvSpPr>
          <p:cNvPr id="2457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114800" cy="4648200"/>
          </a:xfrm>
        </p:spPr>
        <p:txBody>
          <a:bodyPr/>
          <a:lstStyle/>
          <a:p>
            <a:r>
              <a:rPr lang="en-US" sz="2400"/>
              <a:t>Server host may support many simultaneous TCP sockets:</a:t>
            </a:r>
          </a:p>
          <a:p>
            <a:pPr lvl="1"/>
            <a:r>
              <a:rPr lang="en-US" sz="2000"/>
              <a:t>each socket identified by its own 4-tuple</a:t>
            </a:r>
          </a:p>
          <a:p>
            <a:r>
              <a:rPr lang="en-US" sz="2400"/>
              <a:t>Web servers have different sockets for each connecting client</a:t>
            </a:r>
          </a:p>
          <a:p>
            <a:pPr lvl="1"/>
            <a:r>
              <a:rPr lang="en-US" sz="2000"/>
              <a:t>non-persistent HTTP will have different socket for each request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9F77BE39-8DA6-4D82-BD80-AD968DF4AA6C}" type="slidenum">
              <a:rPr lang="en-US"/>
              <a:pPr/>
              <a:t>13</a:t>
            </a:fld>
            <a:endParaRPr lang="en-US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Connection-oriented demux (cont)</a:t>
            </a:r>
          </a:p>
        </p:txBody>
      </p:sp>
      <p:sp>
        <p:nvSpPr>
          <p:cNvPr id="246788" name="Text Box 4"/>
          <p:cNvSpPr txBox="1">
            <a:spLocks noChangeArrowheads="1"/>
          </p:cNvSpPr>
          <p:nvPr/>
        </p:nvSpPr>
        <p:spPr bwMode="auto">
          <a:xfrm>
            <a:off x="7662863" y="4724400"/>
            <a:ext cx="86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Client</a:t>
            </a:r>
          </a:p>
          <a:p>
            <a:r>
              <a:rPr lang="en-US">
                <a:solidFill>
                  <a:schemeClr val="accent2"/>
                </a:solidFill>
              </a:rPr>
              <a:t>IP:B</a:t>
            </a:r>
          </a:p>
        </p:txBody>
      </p:sp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381000" y="2286000"/>
            <a:ext cx="1011238" cy="3136900"/>
            <a:chOff x="240" y="1440"/>
            <a:chExt cx="637" cy="1976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40" y="1440"/>
              <a:ext cx="637" cy="1500"/>
              <a:chOff x="608" y="2454"/>
              <a:chExt cx="1261" cy="1500"/>
            </a:xfrm>
          </p:grpSpPr>
          <p:sp>
            <p:nvSpPr>
              <p:cNvPr id="246791" name="Rectangle 7"/>
              <p:cNvSpPr>
                <a:spLocks noChangeArrowheads="1"/>
              </p:cNvSpPr>
              <p:nvPr/>
            </p:nvSpPr>
            <p:spPr bwMode="auto">
              <a:xfrm>
                <a:off x="608" y="24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endParaRPr lang="en-US"/>
              </a:p>
            </p:txBody>
          </p:sp>
          <p:sp>
            <p:nvSpPr>
              <p:cNvPr id="246792" name="Rectangle 8"/>
              <p:cNvSpPr>
                <a:spLocks noChangeArrowheads="1"/>
              </p:cNvSpPr>
              <p:nvPr/>
            </p:nvSpPr>
            <p:spPr bwMode="auto">
              <a:xfrm>
                <a:off x="608" y="27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endParaRPr lang="en-US"/>
              </a:p>
            </p:txBody>
          </p:sp>
          <p:sp>
            <p:nvSpPr>
              <p:cNvPr id="246793" name="Rectangle 9"/>
              <p:cNvSpPr>
                <a:spLocks noChangeArrowheads="1"/>
              </p:cNvSpPr>
              <p:nvPr/>
            </p:nvSpPr>
            <p:spPr bwMode="auto">
              <a:xfrm>
                <a:off x="608" y="30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endParaRPr lang="en-US"/>
              </a:p>
            </p:txBody>
          </p:sp>
          <p:sp>
            <p:nvSpPr>
              <p:cNvPr id="246794" name="Rectangle 10"/>
              <p:cNvSpPr>
                <a:spLocks noChangeArrowheads="1"/>
              </p:cNvSpPr>
              <p:nvPr/>
            </p:nvSpPr>
            <p:spPr bwMode="auto">
              <a:xfrm>
                <a:off x="608" y="33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endParaRPr lang="en-US"/>
              </a:p>
            </p:txBody>
          </p:sp>
          <p:sp>
            <p:nvSpPr>
              <p:cNvPr id="246795" name="Rectangle 11"/>
              <p:cNvSpPr>
                <a:spLocks noChangeArrowheads="1"/>
              </p:cNvSpPr>
              <p:nvPr/>
            </p:nvSpPr>
            <p:spPr bwMode="auto">
              <a:xfrm>
                <a:off x="608" y="36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endParaRPr lang="en-US"/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409" y="1484"/>
              <a:ext cx="377" cy="315"/>
              <a:chOff x="2614" y="2862"/>
              <a:chExt cx="377" cy="315"/>
            </a:xfrm>
          </p:grpSpPr>
          <p:sp>
            <p:nvSpPr>
              <p:cNvPr id="246797" name="Rectangle 13"/>
              <p:cNvSpPr>
                <a:spLocks noChangeArrowheads="1"/>
              </p:cNvSpPr>
              <p:nvPr/>
            </p:nvSpPr>
            <p:spPr bwMode="auto">
              <a:xfrm>
                <a:off x="2614" y="3054"/>
                <a:ext cx="377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798" name="Oval 14"/>
              <p:cNvSpPr>
                <a:spLocks noChangeArrowheads="1"/>
              </p:cNvSpPr>
              <p:nvPr/>
            </p:nvSpPr>
            <p:spPr bwMode="auto">
              <a:xfrm>
                <a:off x="2614" y="2862"/>
                <a:ext cx="377" cy="1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/>
                  <a:t>P1</a:t>
                </a:r>
              </a:p>
            </p:txBody>
          </p:sp>
        </p:grpSp>
        <p:sp>
          <p:nvSpPr>
            <p:cNvPr id="246799" name="Text Box 15"/>
            <p:cNvSpPr txBox="1">
              <a:spLocks noChangeArrowheads="1"/>
            </p:cNvSpPr>
            <p:nvPr/>
          </p:nvSpPr>
          <p:spPr bwMode="auto">
            <a:xfrm>
              <a:off x="293" y="2974"/>
              <a:ext cx="54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</a:rPr>
                <a:t>client</a:t>
              </a:r>
            </a:p>
            <a:p>
              <a:r>
                <a:rPr lang="en-US" sz="2000">
                  <a:solidFill>
                    <a:schemeClr val="accent2"/>
                  </a:solidFill>
                </a:rPr>
                <a:t> IP: A</a:t>
              </a:r>
            </a:p>
          </p:txBody>
        </p:sp>
        <p:sp>
          <p:nvSpPr>
            <p:cNvPr id="246800" name="Line 16"/>
            <p:cNvSpPr>
              <a:spLocks noChangeShapeType="1"/>
            </p:cNvSpPr>
            <p:nvPr/>
          </p:nvSpPr>
          <p:spPr bwMode="auto">
            <a:xfrm>
              <a:off x="528" y="1726"/>
              <a:ext cx="0" cy="110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7575550" y="2325688"/>
            <a:ext cx="598488" cy="500062"/>
            <a:chOff x="2614" y="2862"/>
            <a:chExt cx="377" cy="315"/>
          </a:xfrm>
        </p:grpSpPr>
        <p:sp>
          <p:nvSpPr>
            <p:cNvPr id="246803" name="Rectangle 19"/>
            <p:cNvSpPr>
              <a:spLocks noChangeArrowheads="1"/>
            </p:cNvSpPr>
            <p:nvPr/>
          </p:nvSpPr>
          <p:spPr bwMode="auto">
            <a:xfrm>
              <a:off x="2614" y="3054"/>
              <a:ext cx="377" cy="12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04" name="Oval 20"/>
            <p:cNvSpPr>
              <a:spLocks noChangeArrowheads="1"/>
            </p:cNvSpPr>
            <p:nvPr/>
          </p:nvSpPr>
          <p:spPr bwMode="auto">
            <a:xfrm>
              <a:off x="2614" y="2862"/>
              <a:ext cx="377" cy="19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/>
                <a:t>P1</a:t>
              </a: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6934200" y="2286000"/>
            <a:ext cx="1503363" cy="2381250"/>
            <a:chOff x="608" y="2454"/>
            <a:chExt cx="1261" cy="1500"/>
          </a:xfrm>
        </p:grpSpPr>
        <p:sp>
          <p:nvSpPr>
            <p:cNvPr id="246806" name="Rectangle 22"/>
            <p:cNvSpPr>
              <a:spLocks noChangeArrowheads="1"/>
            </p:cNvSpPr>
            <p:nvPr/>
          </p:nvSpPr>
          <p:spPr bwMode="auto">
            <a:xfrm>
              <a:off x="608" y="2454"/>
              <a:ext cx="1261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07" name="Rectangle 23"/>
            <p:cNvSpPr>
              <a:spLocks noChangeArrowheads="1"/>
            </p:cNvSpPr>
            <p:nvPr/>
          </p:nvSpPr>
          <p:spPr bwMode="auto">
            <a:xfrm>
              <a:off x="608" y="2754"/>
              <a:ext cx="1261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08" name="Rectangle 24"/>
            <p:cNvSpPr>
              <a:spLocks noChangeArrowheads="1"/>
            </p:cNvSpPr>
            <p:nvPr/>
          </p:nvSpPr>
          <p:spPr bwMode="auto">
            <a:xfrm>
              <a:off x="608" y="3054"/>
              <a:ext cx="1261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09" name="Rectangle 25"/>
            <p:cNvSpPr>
              <a:spLocks noChangeArrowheads="1"/>
            </p:cNvSpPr>
            <p:nvPr/>
          </p:nvSpPr>
          <p:spPr bwMode="auto">
            <a:xfrm>
              <a:off x="608" y="3354"/>
              <a:ext cx="1261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10" name="Rectangle 26"/>
            <p:cNvSpPr>
              <a:spLocks noChangeArrowheads="1"/>
            </p:cNvSpPr>
            <p:nvPr/>
          </p:nvSpPr>
          <p:spPr bwMode="auto">
            <a:xfrm>
              <a:off x="608" y="3654"/>
              <a:ext cx="1261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7035800" y="2349500"/>
            <a:ext cx="598488" cy="500063"/>
            <a:chOff x="2614" y="2862"/>
            <a:chExt cx="377" cy="315"/>
          </a:xfrm>
        </p:grpSpPr>
        <p:sp>
          <p:nvSpPr>
            <p:cNvPr id="246812" name="Rectangle 28"/>
            <p:cNvSpPr>
              <a:spLocks noChangeArrowheads="1"/>
            </p:cNvSpPr>
            <p:nvPr/>
          </p:nvSpPr>
          <p:spPr bwMode="auto">
            <a:xfrm>
              <a:off x="2614" y="3054"/>
              <a:ext cx="377" cy="12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13" name="Oval 29"/>
            <p:cNvSpPr>
              <a:spLocks noChangeArrowheads="1"/>
            </p:cNvSpPr>
            <p:nvPr/>
          </p:nvSpPr>
          <p:spPr bwMode="auto">
            <a:xfrm>
              <a:off x="2614" y="2862"/>
              <a:ext cx="377" cy="19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/>
                <a:t>P2</a:t>
              </a:r>
            </a:p>
          </p:txBody>
        </p:sp>
      </p:grpSp>
      <p:sp>
        <p:nvSpPr>
          <p:cNvPr id="246815" name="Line 31"/>
          <p:cNvSpPr>
            <a:spLocks noChangeShapeType="1"/>
          </p:cNvSpPr>
          <p:nvPr/>
        </p:nvSpPr>
        <p:spPr bwMode="auto">
          <a:xfrm>
            <a:off x="8077200" y="2743200"/>
            <a:ext cx="0" cy="1752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16" name="Rectangle 32"/>
          <p:cNvSpPr>
            <a:spLocks noChangeArrowheads="1"/>
          </p:cNvSpPr>
          <p:nvPr/>
        </p:nvSpPr>
        <p:spPr bwMode="auto">
          <a:xfrm>
            <a:off x="3733800" y="2286000"/>
            <a:ext cx="1981200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46817" name="Rectangle 33"/>
          <p:cNvSpPr>
            <a:spLocks noChangeArrowheads="1"/>
          </p:cNvSpPr>
          <p:nvPr/>
        </p:nvSpPr>
        <p:spPr bwMode="auto">
          <a:xfrm>
            <a:off x="3733800" y="2743200"/>
            <a:ext cx="1981200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46818" name="Rectangle 34"/>
          <p:cNvSpPr>
            <a:spLocks noChangeArrowheads="1"/>
          </p:cNvSpPr>
          <p:nvPr/>
        </p:nvSpPr>
        <p:spPr bwMode="auto">
          <a:xfrm>
            <a:off x="3733800" y="3238500"/>
            <a:ext cx="1981200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46819" name="Rectangle 35"/>
          <p:cNvSpPr>
            <a:spLocks noChangeArrowheads="1"/>
          </p:cNvSpPr>
          <p:nvPr/>
        </p:nvSpPr>
        <p:spPr bwMode="auto">
          <a:xfrm>
            <a:off x="3733800" y="3714750"/>
            <a:ext cx="1981200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46820" name="Rectangle 36"/>
          <p:cNvSpPr>
            <a:spLocks noChangeArrowheads="1"/>
          </p:cNvSpPr>
          <p:nvPr/>
        </p:nvSpPr>
        <p:spPr bwMode="auto">
          <a:xfrm>
            <a:off x="3733800" y="4191000"/>
            <a:ext cx="1981200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/>
          </a:p>
        </p:txBody>
      </p: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3810000" y="2362200"/>
            <a:ext cx="571500" cy="500063"/>
            <a:chOff x="2614" y="2862"/>
            <a:chExt cx="377" cy="315"/>
          </a:xfrm>
        </p:grpSpPr>
        <p:sp>
          <p:nvSpPr>
            <p:cNvPr id="246822" name="Rectangle 38"/>
            <p:cNvSpPr>
              <a:spLocks noChangeArrowheads="1"/>
            </p:cNvSpPr>
            <p:nvPr/>
          </p:nvSpPr>
          <p:spPr bwMode="auto">
            <a:xfrm>
              <a:off x="2614" y="3054"/>
              <a:ext cx="377" cy="12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23" name="Oval 39"/>
            <p:cNvSpPr>
              <a:spLocks noChangeArrowheads="1"/>
            </p:cNvSpPr>
            <p:nvPr/>
          </p:nvSpPr>
          <p:spPr bwMode="auto">
            <a:xfrm>
              <a:off x="2614" y="2862"/>
              <a:ext cx="377" cy="19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/>
                <a:t>P4</a:t>
              </a:r>
            </a:p>
          </p:txBody>
        </p:sp>
      </p:grpSp>
      <p:sp>
        <p:nvSpPr>
          <p:cNvPr id="246824" name="Text Box 40"/>
          <p:cNvSpPr txBox="1">
            <a:spLocks noChangeArrowheads="1"/>
          </p:cNvSpPr>
          <p:nvPr/>
        </p:nvSpPr>
        <p:spPr bwMode="auto">
          <a:xfrm>
            <a:off x="3919538" y="4797425"/>
            <a:ext cx="955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server</a:t>
            </a:r>
          </a:p>
          <a:p>
            <a:r>
              <a:rPr lang="en-US" sz="2000">
                <a:solidFill>
                  <a:schemeClr val="accent2"/>
                </a:solidFill>
              </a:rPr>
              <a:t>IP: C</a:t>
            </a:r>
          </a:p>
        </p:txBody>
      </p:sp>
      <p:sp>
        <p:nvSpPr>
          <p:cNvPr id="246826" name="Line 42"/>
          <p:cNvSpPr>
            <a:spLocks noChangeShapeType="1"/>
          </p:cNvSpPr>
          <p:nvPr/>
        </p:nvSpPr>
        <p:spPr bwMode="auto">
          <a:xfrm flipV="1">
            <a:off x="4343400" y="2819400"/>
            <a:ext cx="0" cy="1676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28" name="Line 44"/>
          <p:cNvSpPr>
            <a:spLocks noChangeShapeType="1"/>
          </p:cNvSpPr>
          <p:nvPr/>
        </p:nvSpPr>
        <p:spPr bwMode="auto">
          <a:xfrm>
            <a:off x="838200" y="4495800"/>
            <a:ext cx="3505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33" name="Line 49"/>
          <p:cNvSpPr>
            <a:spLocks noChangeShapeType="1"/>
          </p:cNvSpPr>
          <p:nvPr/>
        </p:nvSpPr>
        <p:spPr bwMode="auto">
          <a:xfrm flipV="1">
            <a:off x="4572000" y="2819400"/>
            <a:ext cx="0" cy="1676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34" name="Line 50"/>
          <p:cNvSpPr>
            <a:spLocks noChangeShapeType="1"/>
          </p:cNvSpPr>
          <p:nvPr/>
        </p:nvSpPr>
        <p:spPr bwMode="auto">
          <a:xfrm>
            <a:off x="4572000" y="4495800"/>
            <a:ext cx="3505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35" name="Line 51"/>
          <p:cNvSpPr>
            <a:spLocks noChangeShapeType="1"/>
          </p:cNvSpPr>
          <p:nvPr/>
        </p:nvSpPr>
        <p:spPr bwMode="auto">
          <a:xfrm>
            <a:off x="4343400" y="2971800"/>
            <a:ext cx="0" cy="1524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37" name="Line 53"/>
          <p:cNvSpPr>
            <a:spLocks noChangeShapeType="1"/>
          </p:cNvSpPr>
          <p:nvPr/>
        </p:nvSpPr>
        <p:spPr bwMode="auto">
          <a:xfrm>
            <a:off x="1219200" y="4495800"/>
            <a:ext cx="3124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39" name="Rectangle 55"/>
          <p:cNvSpPr>
            <a:spLocks noChangeArrowheads="1"/>
          </p:cNvSpPr>
          <p:nvPr/>
        </p:nvSpPr>
        <p:spPr bwMode="auto">
          <a:xfrm>
            <a:off x="1600200" y="4419600"/>
            <a:ext cx="9906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/>
              <a:t>SP: 9157</a:t>
            </a:r>
          </a:p>
        </p:txBody>
      </p:sp>
      <p:sp>
        <p:nvSpPr>
          <p:cNvPr id="246840" name="Rectangle 56"/>
          <p:cNvSpPr>
            <a:spLocks noChangeArrowheads="1"/>
          </p:cNvSpPr>
          <p:nvPr/>
        </p:nvSpPr>
        <p:spPr bwMode="auto">
          <a:xfrm>
            <a:off x="1600200" y="4724400"/>
            <a:ext cx="9906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/>
              <a:t>DP: 80</a:t>
            </a:r>
          </a:p>
        </p:txBody>
      </p:sp>
      <p:sp>
        <p:nvSpPr>
          <p:cNvPr id="246841" name="Rectangle 57"/>
          <p:cNvSpPr>
            <a:spLocks noChangeArrowheads="1"/>
          </p:cNvSpPr>
          <p:nvPr/>
        </p:nvSpPr>
        <p:spPr bwMode="auto">
          <a:xfrm>
            <a:off x="1600200" y="5029200"/>
            <a:ext cx="9906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89"/>
          <p:cNvGrpSpPr>
            <a:grpSpLocks/>
          </p:cNvGrpSpPr>
          <p:nvPr/>
        </p:nvGrpSpPr>
        <p:grpSpPr bwMode="auto">
          <a:xfrm>
            <a:off x="6248400" y="4419600"/>
            <a:ext cx="990600" cy="914400"/>
            <a:chOff x="3936" y="2784"/>
            <a:chExt cx="624" cy="576"/>
          </a:xfrm>
        </p:grpSpPr>
        <p:sp>
          <p:nvSpPr>
            <p:cNvPr id="246847" name="Rectangle 63"/>
            <p:cNvSpPr>
              <a:spLocks noChangeArrowheads="1"/>
            </p:cNvSpPr>
            <p:nvPr/>
          </p:nvSpPr>
          <p:spPr bwMode="auto">
            <a:xfrm>
              <a:off x="3936" y="2784"/>
              <a:ext cx="62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/>
                <a:t>SP: 9157</a:t>
              </a:r>
            </a:p>
          </p:txBody>
        </p:sp>
        <p:sp>
          <p:nvSpPr>
            <p:cNvPr id="246848" name="Rectangle 64"/>
            <p:cNvSpPr>
              <a:spLocks noChangeArrowheads="1"/>
            </p:cNvSpPr>
            <p:nvPr/>
          </p:nvSpPr>
          <p:spPr bwMode="auto">
            <a:xfrm>
              <a:off x="3936" y="2976"/>
              <a:ext cx="62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/>
                <a:t>DP: 80</a:t>
              </a:r>
            </a:p>
          </p:txBody>
        </p:sp>
        <p:sp>
          <p:nvSpPr>
            <p:cNvPr id="246849" name="Rectangle 65"/>
            <p:cNvSpPr>
              <a:spLocks noChangeArrowheads="1"/>
            </p:cNvSpPr>
            <p:nvPr/>
          </p:nvSpPr>
          <p:spPr bwMode="auto">
            <a:xfrm>
              <a:off x="3936" y="3168"/>
              <a:ext cx="62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66"/>
          <p:cNvGrpSpPr>
            <a:grpSpLocks/>
          </p:cNvGrpSpPr>
          <p:nvPr/>
        </p:nvGrpSpPr>
        <p:grpSpPr bwMode="auto">
          <a:xfrm>
            <a:off x="4419600" y="2362200"/>
            <a:ext cx="571500" cy="500063"/>
            <a:chOff x="2614" y="2862"/>
            <a:chExt cx="377" cy="315"/>
          </a:xfrm>
        </p:grpSpPr>
        <p:sp>
          <p:nvSpPr>
            <p:cNvPr id="246851" name="Rectangle 67"/>
            <p:cNvSpPr>
              <a:spLocks noChangeArrowheads="1"/>
            </p:cNvSpPr>
            <p:nvPr/>
          </p:nvSpPr>
          <p:spPr bwMode="auto">
            <a:xfrm>
              <a:off x="2614" y="3054"/>
              <a:ext cx="377" cy="12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52" name="Oval 68"/>
            <p:cNvSpPr>
              <a:spLocks noChangeArrowheads="1"/>
            </p:cNvSpPr>
            <p:nvPr/>
          </p:nvSpPr>
          <p:spPr bwMode="auto">
            <a:xfrm>
              <a:off x="2614" y="2862"/>
              <a:ext cx="377" cy="19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/>
                <a:t>P5</a:t>
              </a:r>
            </a:p>
          </p:txBody>
        </p:sp>
      </p:grpSp>
      <p:grpSp>
        <p:nvGrpSpPr>
          <p:cNvPr id="11" name="Group 69"/>
          <p:cNvGrpSpPr>
            <a:grpSpLocks/>
          </p:cNvGrpSpPr>
          <p:nvPr/>
        </p:nvGrpSpPr>
        <p:grpSpPr bwMode="auto">
          <a:xfrm>
            <a:off x="5022850" y="2351088"/>
            <a:ext cx="571500" cy="500062"/>
            <a:chOff x="2614" y="2862"/>
            <a:chExt cx="377" cy="315"/>
          </a:xfrm>
        </p:grpSpPr>
        <p:sp>
          <p:nvSpPr>
            <p:cNvPr id="246854" name="Rectangle 70"/>
            <p:cNvSpPr>
              <a:spLocks noChangeArrowheads="1"/>
            </p:cNvSpPr>
            <p:nvPr/>
          </p:nvSpPr>
          <p:spPr bwMode="auto">
            <a:xfrm>
              <a:off x="2614" y="3054"/>
              <a:ext cx="377" cy="12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55" name="Oval 71"/>
            <p:cNvSpPr>
              <a:spLocks noChangeArrowheads="1"/>
            </p:cNvSpPr>
            <p:nvPr/>
          </p:nvSpPr>
          <p:spPr bwMode="auto">
            <a:xfrm>
              <a:off x="2614" y="2862"/>
              <a:ext cx="377" cy="19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/>
                <a:t>P6</a:t>
              </a:r>
            </a:p>
          </p:txBody>
        </p:sp>
      </p:grpSp>
      <p:grpSp>
        <p:nvGrpSpPr>
          <p:cNvPr id="12" name="Group 72"/>
          <p:cNvGrpSpPr>
            <a:grpSpLocks/>
          </p:cNvGrpSpPr>
          <p:nvPr/>
        </p:nvGrpSpPr>
        <p:grpSpPr bwMode="auto">
          <a:xfrm>
            <a:off x="7740650" y="2363788"/>
            <a:ext cx="598488" cy="500062"/>
            <a:chOff x="2614" y="2862"/>
            <a:chExt cx="377" cy="315"/>
          </a:xfrm>
        </p:grpSpPr>
        <p:sp>
          <p:nvSpPr>
            <p:cNvPr id="246857" name="Rectangle 73"/>
            <p:cNvSpPr>
              <a:spLocks noChangeArrowheads="1"/>
            </p:cNvSpPr>
            <p:nvPr/>
          </p:nvSpPr>
          <p:spPr bwMode="auto">
            <a:xfrm>
              <a:off x="2614" y="3054"/>
              <a:ext cx="377" cy="12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58" name="Oval 74"/>
            <p:cNvSpPr>
              <a:spLocks noChangeArrowheads="1"/>
            </p:cNvSpPr>
            <p:nvPr/>
          </p:nvSpPr>
          <p:spPr bwMode="auto">
            <a:xfrm>
              <a:off x="2614" y="2862"/>
              <a:ext cx="377" cy="19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/>
                <a:t>P3</a:t>
              </a:r>
            </a:p>
          </p:txBody>
        </p:sp>
      </p:grpSp>
      <p:sp>
        <p:nvSpPr>
          <p:cNvPr id="246859" name="Line 75"/>
          <p:cNvSpPr>
            <a:spLocks noChangeShapeType="1"/>
          </p:cNvSpPr>
          <p:nvPr/>
        </p:nvSpPr>
        <p:spPr bwMode="auto">
          <a:xfrm>
            <a:off x="7391400" y="2819400"/>
            <a:ext cx="0" cy="1524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60" name="Line 76"/>
          <p:cNvSpPr>
            <a:spLocks noChangeShapeType="1"/>
          </p:cNvSpPr>
          <p:nvPr/>
        </p:nvSpPr>
        <p:spPr bwMode="auto">
          <a:xfrm>
            <a:off x="5334000" y="4343400"/>
            <a:ext cx="2057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62" name="Line 78"/>
          <p:cNvSpPr>
            <a:spLocks noChangeShapeType="1"/>
          </p:cNvSpPr>
          <p:nvPr/>
        </p:nvSpPr>
        <p:spPr bwMode="auto">
          <a:xfrm flipV="1">
            <a:off x="5334000" y="2819400"/>
            <a:ext cx="0" cy="1524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63" name="Rectangle 79"/>
          <p:cNvSpPr>
            <a:spLocks noChangeArrowheads="1"/>
          </p:cNvSpPr>
          <p:nvPr/>
        </p:nvSpPr>
        <p:spPr bwMode="auto">
          <a:xfrm>
            <a:off x="1600200" y="5334000"/>
            <a:ext cx="9906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64" name="Rectangle 80"/>
          <p:cNvSpPr>
            <a:spLocks noChangeArrowheads="1"/>
          </p:cNvSpPr>
          <p:nvPr/>
        </p:nvSpPr>
        <p:spPr bwMode="auto">
          <a:xfrm>
            <a:off x="6248400" y="5334000"/>
            <a:ext cx="9906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/>
              <a:t>D-IP:C</a:t>
            </a:r>
          </a:p>
        </p:txBody>
      </p:sp>
      <p:sp>
        <p:nvSpPr>
          <p:cNvPr id="246865" name="Text Box 81"/>
          <p:cNvSpPr txBox="1">
            <a:spLocks noChangeArrowheads="1"/>
          </p:cNvSpPr>
          <p:nvPr/>
        </p:nvSpPr>
        <p:spPr bwMode="auto">
          <a:xfrm>
            <a:off x="1736725" y="49418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46866" name="Text Box 82"/>
          <p:cNvSpPr txBox="1">
            <a:spLocks noChangeArrowheads="1"/>
          </p:cNvSpPr>
          <p:nvPr/>
        </p:nvSpPr>
        <p:spPr bwMode="auto">
          <a:xfrm>
            <a:off x="1676400" y="5029200"/>
            <a:ext cx="896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S-IP: A</a:t>
            </a:r>
          </a:p>
        </p:txBody>
      </p:sp>
      <p:sp>
        <p:nvSpPr>
          <p:cNvPr id="246868" name="Text Box 84"/>
          <p:cNvSpPr txBox="1">
            <a:spLocks noChangeArrowheads="1"/>
          </p:cNvSpPr>
          <p:nvPr/>
        </p:nvSpPr>
        <p:spPr bwMode="auto">
          <a:xfrm>
            <a:off x="1676400" y="5334000"/>
            <a:ext cx="814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D-IP:C</a:t>
            </a:r>
          </a:p>
        </p:txBody>
      </p:sp>
      <p:sp>
        <p:nvSpPr>
          <p:cNvPr id="246870" name="Text Box 86"/>
          <p:cNvSpPr txBox="1">
            <a:spLocks noChangeArrowheads="1"/>
          </p:cNvSpPr>
          <p:nvPr/>
        </p:nvSpPr>
        <p:spPr bwMode="auto">
          <a:xfrm>
            <a:off x="6335713" y="5029200"/>
            <a:ext cx="876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S-IP: B</a:t>
            </a:r>
          </a:p>
        </p:txBody>
      </p:sp>
      <p:grpSp>
        <p:nvGrpSpPr>
          <p:cNvPr id="13" name="Group 90"/>
          <p:cNvGrpSpPr>
            <a:grpSpLocks/>
          </p:cNvGrpSpPr>
          <p:nvPr/>
        </p:nvGrpSpPr>
        <p:grpSpPr bwMode="auto">
          <a:xfrm>
            <a:off x="5791200" y="2895600"/>
            <a:ext cx="990600" cy="914400"/>
            <a:chOff x="3936" y="2784"/>
            <a:chExt cx="624" cy="576"/>
          </a:xfrm>
        </p:grpSpPr>
        <p:sp>
          <p:nvSpPr>
            <p:cNvPr id="246875" name="Rectangle 91"/>
            <p:cNvSpPr>
              <a:spLocks noChangeArrowheads="1"/>
            </p:cNvSpPr>
            <p:nvPr/>
          </p:nvSpPr>
          <p:spPr bwMode="auto">
            <a:xfrm>
              <a:off x="3936" y="2784"/>
              <a:ext cx="62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/>
                <a:t>SP: 5775</a:t>
              </a:r>
            </a:p>
          </p:txBody>
        </p:sp>
        <p:sp>
          <p:nvSpPr>
            <p:cNvPr id="246876" name="Rectangle 92"/>
            <p:cNvSpPr>
              <a:spLocks noChangeArrowheads="1"/>
            </p:cNvSpPr>
            <p:nvPr/>
          </p:nvSpPr>
          <p:spPr bwMode="auto">
            <a:xfrm>
              <a:off x="3936" y="2976"/>
              <a:ext cx="62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/>
                <a:t>DP: 80</a:t>
              </a:r>
            </a:p>
          </p:txBody>
        </p:sp>
        <p:sp>
          <p:nvSpPr>
            <p:cNvPr id="246877" name="Rectangle 93"/>
            <p:cNvSpPr>
              <a:spLocks noChangeArrowheads="1"/>
            </p:cNvSpPr>
            <p:nvPr/>
          </p:nvSpPr>
          <p:spPr bwMode="auto">
            <a:xfrm>
              <a:off x="3936" y="3168"/>
              <a:ext cx="62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6878" name="Rectangle 94"/>
          <p:cNvSpPr>
            <a:spLocks noChangeArrowheads="1"/>
          </p:cNvSpPr>
          <p:nvPr/>
        </p:nvSpPr>
        <p:spPr bwMode="auto">
          <a:xfrm>
            <a:off x="5791200" y="3810000"/>
            <a:ext cx="9906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/>
              <a:t>D-IP:C</a:t>
            </a:r>
          </a:p>
        </p:txBody>
      </p:sp>
      <p:sp>
        <p:nvSpPr>
          <p:cNvPr id="246879" name="Rectangle 95"/>
          <p:cNvSpPr>
            <a:spLocks noChangeArrowheads="1"/>
          </p:cNvSpPr>
          <p:nvPr/>
        </p:nvSpPr>
        <p:spPr bwMode="auto">
          <a:xfrm>
            <a:off x="5867400" y="3505200"/>
            <a:ext cx="876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S-IP: B</a:t>
            </a:r>
          </a:p>
        </p:txBody>
      </p:sp>
      <p:sp>
        <p:nvSpPr>
          <p:cNvPr id="246881" name="Line 97"/>
          <p:cNvSpPr>
            <a:spLocks noChangeShapeType="1"/>
          </p:cNvSpPr>
          <p:nvPr/>
        </p:nvSpPr>
        <p:spPr bwMode="auto">
          <a:xfrm flipH="1">
            <a:off x="6172200" y="41148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322FD556-8A4C-475A-8DA9-61BD1F37D14C}" type="slidenum">
              <a:rPr lang="en-US"/>
              <a:pPr/>
              <a:t>14</a:t>
            </a:fld>
            <a:endParaRPr lang="en-US"/>
          </a:p>
        </p:txBody>
      </p:sp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Principles of Reliable data transfer</a:t>
            </a:r>
            <a:endParaRPr lang="en-US"/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33500"/>
            <a:ext cx="7658100" cy="838200"/>
          </a:xfrm>
        </p:spPr>
        <p:txBody>
          <a:bodyPr/>
          <a:lstStyle/>
          <a:p>
            <a:r>
              <a:rPr lang="en-US" sz="2000"/>
              <a:t>important in app., transport, link layers</a:t>
            </a:r>
          </a:p>
          <a:p>
            <a:r>
              <a:rPr lang="en-US" sz="2000"/>
              <a:t>top-10 list of important networking topics!</a:t>
            </a:r>
          </a:p>
          <a:p>
            <a:endParaRPr lang="en-US" sz="2400"/>
          </a:p>
        </p:txBody>
      </p:sp>
      <p:sp>
        <p:nvSpPr>
          <p:cNvPr id="2826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5" y="5619750"/>
            <a:ext cx="7781925" cy="466725"/>
          </a:xfrm>
        </p:spPr>
        <p:txBody>
          <a:bodyPr/>
          <a:lstStyle/>
          <a:p>
            <a:r>
              <a:rPr lang="en-US" sz="2000"/>
              <a:t>characteristics of unreliable channel will determine complexity of reliable data transfer protocol (rdt)</a:t>
            </a:r>
            <a:endParaRPr lang="en-US" sz="2400"/>
          </a:p>
        </p:txBody>
      </p:sp>
      <p:pic>
        <p:nvPicPr>
          <p:cNvPr id="282629" name="Picture 5" descr="rdt_serv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" y="2114550"/>
            <a:ext cx="7623175" cy="3365500"/>
          </a:xfrm>
          <a:prstGeom prst="rect">
            <a:avLst/>
          </a:prstGeom>
          <a:noFill/>
        </p:spPr>
      </p:pic>
      <p:sp>
        <p:nvSpPr>
          <p:cNvPr id="282631" name="Rectangle 7"/>
          <p:cNvSpPr>
            <a:spLocks noChangeArrowheads="1"/>
          </p:cNvSpPr>
          <p:nvPr/>
        </p:nvSpPr>
        <p:spPr bwMode="auto">
          <a:xfrm>
            <a:off x="3962400" y="3276600"/>
            <a:ext cx="4800600" cy="2209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3789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F916CA8E-767D-4926-ACCD-EBF37BD15F4A}" type="slidenum">
              <a:rPr lang="en-US"/>
              <a:pPr/>
              <a:t>15</a:t>
            </a:fld>
            <a:endParaRPr lang="en-US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Reliable data transfer: getting started</a:t>
            </a:r>
            <a:endParaRPr lang="en-US" smtClean="0"/>
          </a:p>
        </p:txBody>
      </p:sp>
      <p:pic>
        <p:nvPicPr>
          <p:cNvPr id="37893" name="Picture 3" descr="rdt_par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2100" y="2652713"/>
            <a:ext cx="5969000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 Box 4"/>
          <p:cNvSpPr txBox="1">
            <a:spLocks noChangeArrowheads="1"/>
          </p:cNvSpPr>
          <p:nvPr/>
        </p:nvSpPr>
        <p:spPr bwMode="auto">
          <a:xfrm>
            <a:off x="1020763" y="3113088"/>
            <a:ext cx="83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send</a:t>
            </a:r>
          </a:p>
          <a:p>
            <a:r>
              <a:rPr lang="en-US" sz="2400">
                <a:solidFill>
                  <a:schemeClr val="accent2"/>
                </a:solidFill>
              </a:rPr>
              <a:t>side</a:t>
            </a:r>
            <a:endParaRPr lang="en-US" sz="2400">
              <a:latin typeface="Times New Roman" pitchFamily="-111" charset="0"/>
            </a:endParaRPr>
          </a:p>
        </p:txBody>
      </p:sp>
      <p:sp>
        <p:nvSpPr>
          <p:cNvPr id="37895" name="Text Box 5"/>
          <p:cNvSpPr txBox="1">
            <a:spLocks noChangeArrowheads="1"/>
          </p:cNvSpPr>
          <p:nvPr/>
        </p:nvSpPr>
        <p:spPr bwMode="auto">
          <a:xfrm>
            <a:off x="7167563" y="3122613"/>
            <a:ext cx="1222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receive</a:t>
            </a:r>
          </a:p>
          <a:p>
            <a:r>
              <a:rPr lang="en-US" sz="2400">
                <a:solidFill>
                  <a:schemeClr val="accent2"/>
                </a:solidFill>
              </a:rPr>
              <a:t>side</a:t>
            </a:r>
            <a:endParaRPr lang="en-US" sz="2400">
              <a:latin typeface="Times New Roman" pitchFamily="-111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7013" y="1460500"/>
            <a:ext cx="3965575" cy="1416050"/>
            <a:chOff x="143" y="920"/>
            <a:chExt cx="2498" cy="892"/>
          </a:xfrm>
        </p:grpSpPr>
        <p:sp>
          <p:nvSpPr>
            <p:cNvPr id="37912" name="Text Box 7"/>
            <p:cNvSpPr txBox="1">
              <a:spLocks noChangeArrowheads="1"/>
            </p:cNvSpPr>
            <p:nvPr/>
          </p:nvSpPr>
          <p:spPr bwMode="auto">
            <a:xfrm>
              <a:off x="143" y="920"/>
              <a:ext cx="2498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  <a:latin typeface="Courier New" pitchFamily="-111" charset="0"/>
                </a:rPr>
                <a:t>rdt_send():</a:t>
              </a:r>
              <a:r>
                <a:rPr lang="en-US" sz="1800">
                  <a:latin typeface="Times New Roman" pitchFamily="-111" charset="0"/>
                </a:rPr>
                <a:t> </a:t>
              </a:r>
              <a:r>
                <a:rPr lang="en-US" sz="1800"/>
                <a:t>called from above, (e.g., by app.). Passed data to </a:t>
              </a:r>
            </a:p>
            <a:p>
              <a:r>
                <a:rPr lang="en-US" sz="1800"/>
                <a:t>deliver to receiver upper layer</a:t>
              </a:r>
              <a:endParaRPr lang="en-US" sz="2400">
                <a:latin typeface="Times New Roman" pitchFamily="-111" charset="0"/>
              </a:endParaRPr>
            </a:p>
          </p:txBody>
        </p:sp>
        <p:grpSp>
          <p:nvGrpSpPr>
            <p:cNvPr id="37913" name="Group 8"/>
            <p:cNvGrpSpPr>
              <a:grpSpLocks/>
            </p:cNvGrpSpPr>
            <p:nvPr/>
          </p:nvGrpSpPr>
          <p:grpSpPr bwMode="auto">
            <a:xfrm>
              <a:off x="240" y="930"/>
              <a:ext cx="2370" cy="882"/>
              <a:chOff x="240" y="942"/>
              <a:chExt cx="2370" cy="882"/>
            </a:xfrm>
          </p:grpSpPr>
          <p:sp>
            <p:nvSpPr>
              <p:cNvPr id="37914" name="Line 9"/>
              <p:cNvSpPr>
                <a:spLocks noChangeShapeType="1"/>
              </p:cNvSpPr>
              <p:nvPr/>
            </p:nvSpPr>
            <p:spPr bwMode="auto">
              <a:xfrm>
                <a:off x="942" y="1500"/>
                <a:ext cx="174" cy="32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5" name="Rectangle 10"/>
              <p:cNvSpPr>
                <a:spLocks noChangeArrowheads="1"/>
              </p:cNvSpPr>
              <p:nvPr/>
            </p:nvSpPr>
            <p:spPr bwMode="auto">
              <a:xfrm>
                <a:off x="240" y="942"/>
                <a:ext cx="2370" cy="55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76225" y="4381500"/>
            <a:ext cx="3762375" cy="1862138"/>
            <a:chOff x="174" y="2760"/>
            <a:chExt cx="2370" cy="1173"/>
          </a:xfrm>
        </p:grpSpPr>
        <p:sp>
          <p:nvSpPr>
            <p:cNvPr id="37908" name="Text Box 12"/>
            <p:cNvSpPr txBox="1">
              <a:spLocks noChangeArrowheads="1"/>
            </p:cNvSpPr>
            <p:nvPr/>
          </p:nvSpPr>
          <p:spPr bwMode="auto">
            <a:xfrm>
              <a:off x="233" y="3356"/>
              <a:ext cx="2144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  <a:latin typeface="Courier New" pitchFamily="-111" charset="0"/>
                </a:rPr>
                <a:t>udt_send():</a:t>
              </a:r>
              <a:r>
                <a:rPr lang="en-US" sz="1800">
                  <a:latin typeface="Times New Roman" pitchFamily="-111" charset="0"/>
                </a:rPr>
                <a:t> </a:t>
              </a:r>
              <a:r>
                <a:rPr lang="en-US" sz="1800"/>
                <a:t>called by rdt,</a:t>
              </a:r>
            </a:p>
            <a:p>
              <a:r>
                <a:rPr lang="en-US" sz="1800"/>
                <a:t>to transfer packet over </a:t>
              </a:r>
            </a:p>
            <a:p>
              <a:r>
                <a:rPr lang="en-US" sz="1800"/>
                <a:t>unreliable channel to receiver</a:t>
              </a:r>
              <a:endParaRPr lang="en-US" sz="2400">
                <a:latin typeface="Times New Roman" pitchFamily="-111" charset="0"/>
              </a:endParaRPr>
            </a:p>
          </p:txBody>
        </p:sp>
        <p:grpSp>
          <p:nvGrpSpPr>
            <p:cNvPr id="37909" name="Group 13"/>
            <p:cNvGrpSpPr>
              <a:grpSpLocks/>
            </p:cNvGrpSpPr>
            <p:nvPr/>
          </p:nvGrpSpPr>
          <p:grpSpPr bwMode="auto">
            <a:xfrm>
              <a:off x="174" y="2760"/>
              <a:ext cx="2370" cy="1170"/>
              <a:chOff x="174" y="2760"/>
              <a:chExt cx="2370" cy="1170"/>
            </a:xfrm>
          </p:grpSpPr>
          <p:sp>
            <p:nvSpPr>
              <p:cNvPr id="37910" name="Line 14"/>
              <p:cNvSpPr>
                <a:spLocks noChangeShapeType="1"/>
              </p:cNvSpPr>
              <p:nvPr/>
            </p:nvSpPr>
            <p:spPr bwMode="auto">
              <a:xfrm flipV="1">
                <a:off x="882" y="2760"/>
                <a:ext cx="228" cy="60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1" name="Rectangle 15"/>
              <p:cNvSpPr>
                <a:spLocks noChangeArrowheads="1"/>
              </p:cNvSpPr>
              <p:nvPr/>
            </p:nvSpPr>
            <p:spPr bwMode="auto">
              <a:xfrm>
                <a:off x="174" y="3372"/>
                <a:ext cx="2370" cy="55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4922838" y="4362450"/>
            <a:ext cx="3965575" cy="1647825"/>
            <a:chOff x="3101" y="2748"/>
            <a:chExt cx="2498" cy="1038"/>
          </a:xfrm>
        </p:grpSpPr>
        <p:sp>
          <p:nvSpPr>
            <p:cNvPr id="37904" name="Text Box 17"/>
            <p:cNvSpPr txBox="1">
              <a:spLocks noChangeArrowheads="1"/>
            </p:cNvSpPr>
            <p:nvPr/>
          </p:nvSpPr>
          <p:spPr bwMode="auto">
            <a:xfrm>
              <a:off x="3101" y="3368"/>
              <a:ext cx="249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  <a:latin typeface="Courier New" pitchFamily="-111" charset="0"/>
                </a:rPr>
                <a:t>rdt_rcv():</a:t>
              </a:r>
              <a:r>
                <a:rPr lang="en-US" sz="1800">
                  <a:latin typeface="Times New Roman" pitchFamily="-111" charset="0"/>
                </a:rPr>
                <a:t> </a:t>
              </a:r>
              <a:r>
                <a:rPr lang="en-US" sz="1800"/>
                <a:t>called when packet arrives on rcv-side of channel</a:t>
              </a:r>
              <a:endParaRPr lang="en-US" sz="2400">
                <a:latin typeface="Times New Roman" pitchFamily="-111" charset="0"/>
              </a:endParaRPr>
            </a:p>
          </p:txBody>
        </p:sp>
        <p:grpSp>
          <p:nvGrpSpPr>
            <p:cNvPr id="37905" name="Group 18"/>
            <p:cNvGrpSpPr>
              <a:grpSpLocks/>
            </p:cNvGrpSpPr>
            <p:nvPr/>
          </p:nvGrpSpPr>
          <p:grpSpPr bwMode="auto">
            <a:xfrm>
              <a:off x="3162" y="2748"/>
              <a:ext cx="2370" cy="1038"/>
              <a:chOff x="3162" y="2748"/>
              <a:chExt cx="2370" cy="1038"/>
            </a:xfrm>
          </p:grpSpPr>
          <p:sp>
            <p:nvSpPr>
              <p:cNvPr id="37906" name="Line 19"/>
              <p:cNvSpPr>
                <a:spLocks noChangeShapeType="1"/>
              </p:cNvSpPr>
              <p:nvPr/>
            </p:nvSpPr>
            <p:spPr bwMode="auto">
              <a:xfrm flipH="1" flipV="1">
                <a:off x="4596" y="2748"/>
                <a:ext cx="300" cy="63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7" name="Rectangle 20"/>
              <p:cNvSpPr>
                <a:spLocks noChangeArrowheads="1"/>
              </p:cNvSpPr>
              <p:nvPr/>
            </p:nvSpPr>
            <p:spPr bwMode="auto">
              <a:xfrm>
                <a:off x="3162" y="3390"/>
                <a:ext cx="2370" cy="39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4981575" y="1470025"/>
            <a:ext cx="3762375" cy="1349375"/>
            <a:chOff x="3138" y="926"/>
            <a:chExt cx="2370" cy="850"/>
          </a:xfrm>
        </p:grpSpPr>
        <p:sp>
          <p:nvSpPr>
            <p:cNvPr id="37900" name="Text Box 22"/>
            <p:cNvSpPr txBox="1">
              <a:spLocks noChangeArrowheads="1"/>
            </p:cNvSpPr>
            <p:nvPr/>
          </p:nvSpPr>
          <p:spPr bwMode="auto">
            <a:xfrm>
              <a:off x="3215" y="926"/>
              <a:ext cx="207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  <a:latin typeface="Courier New" pitchFamily="-111" charset="0"/>
                </a:rPr>
                <a:t>deliver_data():</a:t>
              </a:r>
              <a:r>
                <a:rPr lang="en-US" sz="1800">
                  <a:latin typeface="Times New Roman" pitchFamily="-111" charset="0"/>
                </a:rPr>
                <a:t> </a:t>
              </a:r>
              <a:r>
                <a:rPr lang="en-US" sz="1800"/>
                <a:t>called by </a:t>
              </a:r>
              <a:r>
                <a:rPr lang="en-US" sz="1800" b="1">
                  <a:latin typeface="Courier New" pitchFamily="-111" charset="0"/>
                </a:rPr>
                <a:t>rdt</a:t>
              </a:r>
              <a:r>
                <a:rPr lang="en-US" sz="1800"/>
                <a:t> to deliver data to upper</a:t>
              </a:r>
              <a:endParaRPr lang="en-US" sz="2400">
                <a:latin typeface="Times New Roman" pitchFamily="-111" charset="0"/>
              </a:endParaRPr>
            </a:p>
          </p:txBody>
        </p:sp>
        <p:grpSp>
          <p:nvGrpSpPr>
            <p:cNvPr id="37901" name="Group 23"/>
            <p:cNvGrpSpPr>
              <a:grpSpLocks/>
            </p:cNvGrpSpPr>
            <p:nvPr/>
          </p:nvGrpSpPr>
          <p:grpSpPr bwMode="auto">
            <a:xfrm>
              <a:off x="3138" y="942"/>
              <a:ext cx="2370" cy="834"/>
              <a:chOff x="3138" y="942"/>
              <a:chExt cx="2370" cy="834"/>
            </a:xfrm>
          </p:grpSpPr>
          <p:sp>
            <p:nvSpPr>
              <p:cNvPr id="37902" name="Line 24"/>
              <p:cNvSpPr>
                <a:spLocks noChangeShapeType="1"/>
              </p:cNvSpPr>
              <p:nvPr/>
            </p:nvSpPr>
            <p:spPr bwMode="auto">
              <a:xfrm flipH="1">
                <a:off x="4560" y="1344"/>
                <a:ext cx="150" cy="43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3" name="Rectangle 25"/>
              <p:cNvSpPr>
                <a:spLocks noChangeArrowheads="1"/>
              </p:cNvSpPr>
              <p:nvPr/>
            </p:nvSpPr>
            <p:spPr bwMode="auto">
              <a:xfrm>
                <a:off x="3138" y="942"/>
                <a:ext cx="2370" cy="39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281F4EF7-B631-4817-9787-187A8091BBC4}" type="slidenum">
              <a:rPr lang="en-US"/>
              <a:pPr/>
              <a:t>16</a:t>
            </a:fld>
            <a:endParaRPr lang="en-US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Hop-by-hop flow control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Approaches/techniques for hop-by-hop flow control</a:t>
            </a:r>
          </a:p>
          <a:p>
            <a:pPr lvl="1">
              <a:buFontTx/>
              <a:buChar char="-"/>
            </a:pPr>
            <a:r>
              <a:rPr lang="en-US" smtClean="0"/>
              <a:t>Stop-and-wait</a:t>
            </a:r>
          </a:p>
          <a:p>
            <a:pPr lvl="1">
              <a:buFontTx/>
              <a:buChar char="-"/>
            </a:pPr>
            <a:r>
              <a:rPr lang="en-US" smtClean="0"/>
              <a:t>sliding window</a:t>
            </a:r>
          </a:p>
          <a:p>
            <a:pPr lvl="2">
              <a:buFontTx/>
              <a:buChar char="-"/>
            </a:pPr>
            <a:r>
              <a:rPr lang="en-US" smtClean="0"/>
              <a:t>Go back N</a:t>
            </a:r>
          </a:p>
          <a:p>
            <a:pPr lvl="2">
              <a:buFontTx/>
              <a:buChar char="-"/>
            </a:pPr>
            <a:r>
              <a:rPr lang="en-US" smtClean="0"/>
              <a:t>Selective reject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440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C53FF3B3-B0E4-4E58-8765-E594DDB7F882}" type="slidenum">
              <a:rPr lang="en-US"/>
              <a:pPr/>
              <a:t>17</a:t>
            </a:fld>
            <a:endParaRPr lang="en-US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228600"/>
            <a:ext cx="8353425" cy="1143000"/>
          </a:xfrm>
        </p:spPr>
        <p:txBody>
          <a:bodyPr/>
          <a:lstStyle/>
          <a:p>
            <a:r>
              <a:rPr lang="en-US" sz="2400" smtClean="0"/>
              <a:t>Stop-and-wait: reliable transfer over a reliable channel</a:t>
            </a:r>
            <a:endParaRPr lang="en-US" smtClean="0"/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3063" y="1062038"/>
            <a:ext cx="7896225" cy="3019425"/>
          </a:xfrm>
        </p:spPr>
        <p:txBody>
          <a:bodyPr/>
          <a:lstStyle/>
          <a:p>
            <a:r>
              <a:rPr lang="en-US" sz="2400" smtClean="0"/>
              <a:t>underlying channel perfectly reliable</a:t>
            </a:r>
          </a:p>
          <a:p>
            <a:pPr lvl="1"/>
            <a:r>
              <a:rPr lang="en-US" sz="2000" smtClean="0"/>
              <a:t>no bit errors, no loss of packets</a:t>
            </a:r>
          </a:p>
        </p:txBody>
      </p:sp>
      <p:grpSp>
        <p:nvGrpSpPr>
          <p:cNvPr id="44038" name="Group 6"/>
          <p:cNvGrpSpPr>
            <a:grpSpLocks/>
          </p:cNvGrpSpPr>
          <p:nvPr/>
        </p:nvGrpSpPr>
        <p:grpSpPr bwMode="auto">
          <a:xfrm>
            <a:off x="182563" y="1958975"/>
            <a:ext cx="8669337" cy="4421188"/>
            <a:chOff x="137" y="1374"/>
            <a:chExt cx="5461" cy="2785"/>
          </a:xfrm>
        </p:grpSpPr>
        <p:pic>
          <p:nvPicPr>
            <p:cNvPr id="44044" name="Picture 4" descr="rdt30_examples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7" y="1394"/>
              <a:ext cx="5309" cy="2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5" name="Rectangle 5"/>
            <p:cNvSpPr>
              <a:spLocks noChangeArrowheads="1"/>
            </p:cNvSpPr>
            <p:nvPr/>
          </p:nvSpPr>
          <p:spPr bwMode="auto">
            <a:xfrm>
              <a:off x="2932" y="1374"/>
              <a:ext cx="2666" cy="27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5006975" y="2379663"/>
            <a:ext cx="32829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/>
              <a:t>Sender sends one packet, </a:t>
            </a:r>
          </a:p>
          <a:p>
            <a:pPr algn="l"/>
            <a:r>
              <a:rPr lang="en-US" sz="2000"/>
              <a:t>then waits for receiver </a:t>
            </a:r>
          </a:p>
          <a:p>
            <a:pPr algn="l"/>
            <a:r>
              <a:rPr lang="en-US" sz="2000"/>
              <a:t>response</a:t>
            </a:r>
            <a:endParaRPr lang="en-US" sz="2400">
              <a:latin typeface="Times New Roman" pitchFamily="-111" charset="0"/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4919663" y="2247900"/>
            <a:ext cx="3467100" cy="12382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41" name="Group 9"/>
          <p:cNvGrpSpPr>
            <a:grpSpLocks/>
          </p:cNvGrpSpPr>
          <p:nvPr/>
        </p:nvGrpSpPr>
        <p:grpSpPr bwMode="auto">
          <a:xfrm>
            <a:off x="5010150" y="2084388"/>
            <a:ext cx="1755775" cy="396875"/>
            <a:chOff x="2943" y="2669"/>
            <a:chExt cx="1106" cy="250"/>
          </a:xfrm>
        </p:grpSpPr>
        <p:sp>
          <p:nvSpPr>
            <p:cNvPr id="44042" name="Rectangle 10"/>
            <p:cNvSpPr>
              <a:spLocks noChangeArrowheads="1"/>
            </p:cNvSpPr>
            <p:nvPr/>
          </p:nvSpPr>
          <p:spPr bwMode="auto">
            <a:xfrm>
              <a:off x="2976" y="2712"/>
              <a:ext cx="1038" cy="1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3" name="Text Box 11"/>
            <p:cNvSpPr txBox="1">
              <a:spLocks noChangeArrowheads="1"/>
            </p:cNvSpPr>
            <p:nvPr/>
          </p:nvSpPr>
          <p:spPr bwMode="auto">
            <a:xfrm>
              <a:off x="2943" y="2669"/>
              <a:ext cx="11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stop and wait</a:t>
              </a:r>
              <a:endParaRPr lang="en-US" sz="2400">
                <a:latin typeface="Times New Roman" pitchFamily="-111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4608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31487094-0830-403E-9765-14EB70152F22}" type="slidenum">
              <a:rPr lang="en-US"/>
              <a:pPr/>
              <a:t>18</a:t>
            </a:fld>
            <a:endParaRPr lang="en-US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sz="3200" smtClean="0"/>
              <a:t>channel with bit errors</a:t>
            </a:r>
            <a:endParaRPr lang="en-US" smtClean="0"/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42975" y="1333500"/>
            <a:ext cx="7896225" cy="4448175"/>
          </a:xfrm>
        </p:spPr>
        <p:txBody>
          <a:bodyPr/>
          <a:lstStyle/>
          <a:p>
            <a:r>
              <a:rPr lang="en-US" sz="2400" smtClean="0"/>
              <a:t>underlying channel may flip bits in packet</a:t>
            </a:r>
          </a:p>
          <a:p>
            <a:pPr lvl="1"/>
            <a:r>
              <a:rPr lang="en-US" sz="2000" smtClean="0"/>
              <a:t>checksum to detect bit errors</a:t>
            </a:r>
          </a:p>
          <a:p>
            <a:r>
              <a:rPr lang="en-US" sz="2400" i="1" smtClean="0"/>
              <a:t>the</a:t>
            </a:r>
            <a:r>
              <a:rPr lang="en-US" sz="2400" smtClean="0"/>
              <a:t> question: how to recover from errors:</a:t>
            </a:r>
          </a:p>
          <a:p>
            <a:pPr lvl="1"/>
            <a:r>
              <a:rPr lang="en-US" sz="2000" i="1" smtClean="0">
                <a:solidFill>
                  <a:srgbClr val="FF0000"/>
                </a:solidFill>
              </a:rPr>
              <a:t>acknowledgements (ACKs):</a:t>
            </a:r>
            <a:r>
              <a:rPr lang="en-US" sz="2000" smtClean="0"/>
              <a:t> receiver explicitly tells sender that pkt received OK</a:t>
            </a:r>
          </a:p>
          <a:p>
            <a:pPr lvl="1"/>
            <a:r>
              <a:rPr lang="en-US" sz="2000" i="1" smtClean="0">
                <a:solidFill>
                  <a:srgbClr val="FF0000"/>
                </a:solidFill>
              </a:rPr>
              <a:t>negative acknowledgements (NAKs):</a:t>
            </a:r>
            <a:r>
              <a:rPr lang="en-US" sz="2000" smtClean="0"/>
              <a:t> receiver explicitly tells sender that pkt had errors</a:t>
            </a:r>
          </a:p>
          <a:p>
            <a:pPr lvl="1"/>
            <a:r>
              <a:rPr lang="en-US" sz="2000" smtClean="0"/>
              <a:t>sender retransmits pkt on receipt of NAK</a:t>
            </a:r>
          </a:p>
          <a:p>
            <a:r>
              <a:rPr lang="en-US" sz="2400" smtClean="0"/>
              <a:t>new mechanisms for:</a:t>
            </a:r>
          </a:p>
          <a:p>
            <a:pPr lvl="1"/>
            <a:r>
              <a:rPr lang="en-US" sz="2000" smtClean="0"/>
              <a:t>error detection</a:t>
            </a:r>
          </a:p>
          <a:p>
            <a:pPr lvl="1"/>
            <a:r>
              <a:rPr lang="en-US" sz="2000" smtClean="0"/>
              <a:t>receiver feedback: control msgs (ACK,NAK) rcvr-&gt;sender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5017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491722CB-90D9-4CC3-A389-81BEB0AD5351}" type="slidenum">
              <a:rPr lang="en-US"/>
              <a:pPr/>
              <a:t>19</a:t>
            </a:fld>
            <a:endParaRPr lang="en-U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Stop-and-wait with lost packet/frame</a:t>
            </a:r>
          </a:p>
        </p:txBody>
      </p:sp>
      <p:pic>
        <p:nvPicPr>
          <p:cNvPr id="50181" name="Picture 3" descr="rdt30_examples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485900"/>
            <a:ext cx="8428038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481D6CBB-7F01-4813-84EC-A328CE17FD01}" type="slidenum">
              <a:rPr lang="en-US"/>
              <a:pPr/>
              <a:t>2</a:t>
            </a:fld>
            <a:endParaRPr 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47050" cy="1143000"/>
          </a:xfrm>
        </p:spPr>
        <p:txBody>
          <a:bodyPr/>
          <a:lstStyle/>
          <a:p>
            <a:r>
              <a:rPr lang="en-US" smtClean="0"/>
              <a:t>Queuing system for single server</a:t>
            </a:r>
          </a:p>
        </p:txBody>
      </p:sp>
      <p:pic>
        <p:nvPicPr>
          <p:cNvPr id="2150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36713"/>
            <a:ext cx="9144000" cy="4840287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9547E8CC-3834-40F0-B540-68DB64FD2958}" type="slidenum">
              <a:rPr lang="en-US"/>
              <a:pPr/>
              <a:t>20</a:t>
            </a:fld>
            <a:endParaRPr lang="en-US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427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47638"/>
            <a:ext cx="7924800" cy="622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76D5BFCE-53B2-4287-A322-6E8C8227F91E}" type="slidenum">
              <a:rPr lang="en-US"/>
              <a:pPr/>
              <a:t>21</a:t>
            </a:fld>
            <a:endParaRPr lang="en-US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Stop and wait performance</a:t>
            </a:r>
          </a:p>
          <a:p>
            <a:r>
              <a:rPr lang="en-US" smtClean="0">
                <a:solidFill>
                  <a:srgbClr val="FF0000"/>
                </a:solidFill>
              </a:rPr>
              <a:t>utilization</a:t>
            </a:r>
            <a:r>
              <a:rPr lang="en-US" smtClean="0"/>
              <a:t> – fraction of time sender busy sending</a:t>
            </a:r>
          </a:p>
          <a:p>
            <a:pPr>
              <a:buFontTx/>
              <a:buChar char="-"/>
            </a:pPr>
            <a:r>
              <a:rPr lang="en-US" smtClean="0"/>
              <a:t>ideal case (error free)</a:t>
            </a:r>
          </a:p>
          <a:p>
            <a:pPr lvl="1">
              <a:buFontTx/>
              <a:buChar char="-"/>
            </a:pPr>
            <a:r>
              <a:rPr lang="en-US" smtClean="0"/>
              <a:t>u=Tframe/(Tframe+2Tprop)=1/(1+2a), a=Tprop/Tframe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45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3AF1C817-7F33-4D90-9DAF-7FC6EE3A2322}" type="slidenum">
              <a:rPr lang="en-US"/>
              <a:pPr/>
              <a:t>22</a:t>
            </a:fld>
            <a:endParaRPr lang="en-US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Pipelined (sliding window) protocols</a:t>
            </a:r>
            <a:endParaRPr lang="en-US" smtClean="0"/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1304925"/>
            <a:ext cx="759142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Pipelining:</a:t>
            </a:r>
            <a:r>
              <a:rPr lang="en-US" sz="2400" smtClean="0"/>
              <a:t> sender allows multiple, “in-flight”, yet-to-be-acknowledged pkts</a:t>
            </a:r>
          </a:p>
          <a:p>
            <a:pPr lvl="1"/>
            <a:r>
              <a:rPr lang="en-US" sz="2000" smtClean="0"/>
              <a:t>range of sequence numbers must be increased</a:t>
            </a:r>
          </a:p>
          <a:p>
            <a:pPr lvl="1"/>
            <a:r>
              <a:rPr lang="en-US" sz="2000" smtClean="0"/>
              <a:t>buffering at sender and/or receiver</a:t>
            </a:r>
          </a:p>
        </p:txBody>
      </p:sp>
      <p:sp>
        <p:nvSpPr>
          <p:cNvPr id="6451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90550" y="5419725"/>
            <a:ext cx="8286750" cy="1076325"/>
          </a:xfrm>
        </p:spPr>
        <p:txBody>
          <a:bodyPr/>
          <a:lstStyle/>
          <a:p>
            <a:r>
              <a:rPr lang="en-US" sz="2400" smtClean="0"/>
              <a:t>Two generic forms of pipelined protocols: </a:t>
            </a:r>
            <a:r>
              <a:rPr lang="en-US" sz="2400" i="1" smtClean="0">
                <a:solidFill>
                  <a:srgbClr val="FF0000"/>
                </a:solidFill>
              </a:rPr>
              <a:t>go-Back-N, selective repeat</a:t>
            </a:r>
          </a:p>
        </p:txBody>
      </p:sp>
      <p:pic>
        <p:nvPicPr>
          <p:cNvPr id="64519" name="Picture 5" descr="rdt_pipelined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2588" y="2890838"/>
            <a:ext cx="6105525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BFFBC96D-C457-424F-A68C-DDE3CC53233F}" type="slidenum">
              <a:rPr lang="en-US"/>
              <a:pPr/>
              <a:t>23</a:t>
            </a:fld>
            <a:endParaRPr lang="en-US"/>
          </a:p>
        </p:txBody>
      </p:sp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Pipelining: increased utilization</a:t>
            </a:r>
          </a:p>
        </p:txBody>
      </p:sp>
      <p:sp>
        <p:nvSpPr>
          <p:cNvPr id="66566" name="Line 3"/>
          <p:cNvSpPr>
            <a:spLocks noChangeShapeType="1"/>
          </p:cNvSpPr>
          <p:nvPr/>
        </p:nvSpPr>
        <p:spPr bwMode="auto">
          <a:xfrm>
            <a:off x="3171825" y="1778000"/>
            <a:ext cx="2082800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7" name="Text Box 4"/>
          <p:cNvSpPr txBox="1">
            <a:spLocks noChangeArrowheads="1"/>
          </p:cNvSpPr>
          <p:nvPr/>
        </p:nvSpPr>
        <p:spPr bwMode="auto">
          <a:xfrm>
            <a:off x="0" y="1571625"/>
            <a:ext cx="3086100" cy="3540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latin typeface="Arial" charset="0"/>
              </a:rPr>
              <a:t>first packet bit transmitted, t = 0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6568" name="Line 5"/>
          <p:cNvSpPr>
            <a:spLocks noChangeShapeType="1"/>
          </p:cNvSpPr>
          <p:nvPr/>
        </p:nvSpPr>
        <p:spPr bwMode="auto">
          <a:xfrm>
            <a:off x="3162300" y="1555750"/>
            <a:ext cx="20638" cy="3284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6569" name="Line 6"/>
          <p:cNvSpPr>
            <a:spLocks noChangeShapeType="1"/>
          </p:cNvSpPr>
          <p:nvPr/>
        </p:nvSpPr>
        <p:spPr bwMode="auto">
          <a:xfrm>
            <a:off x="5243513" y="1568450"/>
            <a:ext cx="22225" cy="3351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6570" name="Text Box 7"/>
          <p:cNvSpPr txBox="1">
            <a:spLocks noChangeArrowheads="1"/>
          </p:cNvSpPr>
          <p:nvPr/>
        </p:nvSpPr>
        <p:spPr bwMode="auto">
          <a:xfrm>
            <a:off x="2701925" y="1228725"/>
            <a:ext cx="1042988" cy="355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latin typeface="Arial" charset="0"/>
              </a:rPr>
              <a:t>sender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6571" name="Text Box 8"/>
          <p:cNvSpPr txBox="1">
            <a:spLocks noChangeArrowheads="1"/>
          </p:cNvSpPr>
          <p:nvPr/>
        </p:nvSpPr>
        <p:spPr bwMode="auto">
          <a:xfrm>
            <a:off x="4730750" y="1228725"/>
            <a:ext cx="1108075" cy="355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latin typeface="Arial" charset="0"/>
              </a:rPr>
              <a:t>receiver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6572" name="Line 9"/>
          <p:cNvSpPr>
            <a:spLocks noChangeShapeType="1"/>
          </p:cNvSpPr>
          <p:nvPr/>
        </p:nvSpPr>
        <p:spPr bwMode="auto">
          <a:xfrm>
            <a:off x="3182938" y="1773238"/>
            <a:ext cx="2049462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3" name="Line 10"/>
          <p:cNvSpPr>
            <a:spLocks noChangeShapeType="1"/>
          </p:cNvSpPr>
          <p:nvPr/>
        </p:nvSpPr>
        <p:spPr bwMode="auto">
          <a:xfrm>
            <a:off x="3189288" y="3905250"/>
            <a:ext cx="204946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4" name="Freeform 11"/>
          <p:cNvSpPr>
            <a:spLocks/>
          </p:cNvSpPr>
          <p:nvPr/>
        </p:nvSpPr>
        <p:spPr bwMode="auto">
          <a:xfrm>
            <a:off x="3167063" y="1770063"/>
            <a:ext cx="2087562" cy="1169987"/>
          </a:xfrm>
          <a:custGeom>
            <a:avLst/>
            <a:gdLst>
              <a:gd name="T0" fmla="*/ 0 w 2902"/>
              <a:gd name="T1" fmla="*/ 0 h 1185"/>
              <a:gd name="T2" fmla="*/ 2895 w 2902"/>
              <a:gd name="T3" fmla="*/ 937 h 1185"/>
              <a:gd name="T4" fmla="*/ 2902 w 2902"/>
              <a:gd name="T5" fmla="*/ 1185 h 1185"/>
              <a:gd name="T6" fmla="*/ 0 w 2902"/>
              <a:gd name="T7" fmla="*/ 2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2"/>
              <a:gd name="T16" fmla="*/ 0 h 1185"/>
              <a:gd name="T17" fmla="*/ 2902 w 2902"/>
              <a:gd name="T18" fmla="*/ 1185 h 1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5" name="Line 12"/>
          <p:cNvSpPr>
            <a:spLocks noChangeShapeType="1"/>
          </p:cNvSpPr>
          <p:nvPr/>
        </p:nvSpPr>
        <p:spPr bwMode="auto">
          <a:xfrm flipH="1">
            <a:off x="3032125" y="1770063"/>
            <a:ext cx="123825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6" name="Line 13"/>
          <p:cNvSpPr>
            <a:spLocks noChangeShapeType="1"/>
          </p:cNvSpPr>
          <p:nvPr/>
        </p:nvSpPr>
        <p:spPr bwMode="auto">
          <a:xfrm flipH="1">
            <a:off x="3032125" y="2014538"/>
            <a:ext cx="1238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7" name="Text Box 14"/>
          <p:cNvSpPr txBox="1">
            <a:spLocks noChangeArrowheads="1"/>
          </p:cNvSpPr>
          <p:nvPr/>
        </p:nvSpPr>
        <p:spPr bwMode="auto">
          <a:xfrm>
            <a:off x="2251075" y="2754313"/>
            <a:ext cx="9652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latin typeface="Arial" charset="0"/>
              </a:rPr>
              <a:t>RTT 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6578" name="Line 15"/>
          <p:cNvSpPr>
            <a:spLocks noChangeShapeType="1"/>
          </p:cNvSpPr>
          <p:nvPr/>
        </p:nvSpPr>
        <p:spPr bwMode="auto">
          <a:xfrm>
            <a:off x="3065463" y="3065463"/>
            <a:ext cx="9525" cy="820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6579" name="Line 16"/>
          <p:cNvSpPr>
            <a:spLocks noChangeShapeType="1"/>
          </p:cNvSpPr>
          <p:nvPr/>
        </p:nvSpPr>
        <p:spPr bwMode="auto">
          <a:xfrm flipV="1">
            <a:off x="3070225" y="2036763"/>
            <a:ext cx="1588" cy="776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6580" name="Text Box 17"/>
          <p:cNvSpPr txBox="1">
            <a:spLocks noChangeArrowheads="1"/>
          </p:cNvSpPr>
          <p:nvPr/>
        </p:nvSpPr>
        <p:spPr bwMode="auto">
          <a:xfrm>
            <a:off x="346075" y="1852613"/>
            <a:ext cx="274002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latin typeface="Arial" charset="0"/>
              </a:rPr>
              <a:t>last bit transmitted, t = L / 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6581" name="Line 18"/>
          <p:cNvSpPr>
            <a:spLocks noChangeShapeType="1"/>
          </p:cNvSpPr>
          <p:nvPr/>
        </p:nvSpPr>
        <p:spPr bwMode="auto">
          <a:xfrm flipH="1">
            <a:off x="5232400" y="2695575"/>
            <a:ext cx="1254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2" name="Text Box 19"/>
          <p:cNvSpPr txBox="1">
            <a:spLocks noChangeArrowheads="1"/>
          </p:cNvSpPr>
          <p:nvPr/>
        </p:nvSpPr>
        <p:spPr bwMode="auto">
          <a:xfrm>
            <a:off x="5308600" y="2517775"/>
            <a:ext cx="2641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charset="0"/>
              </a:rPr>
              <a:t>first packet bit arrives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6583" name="Line 20"/>
          <p:cNvSpPr>
            <a:spLocks noChangeShapeType="1"/>
          </p:cNvSpPr>
          <p:nvPr/>
        </p:nvSpPr>
        <p:spPr bwMode="auto">
          <a:xfrm>
            <a:off x="5254625" y="2946400"/>
            <a:ext cx="1190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4" name="Text Box 21"/>
          <p:cNvSpPr txBox="1">
            <a:spLocks noChangeArrowheads="1"/>
          </p:cNvSpPr>
          <p:nvPr/>
        </p:nvSpPr>
        <p:spPr bwMode="auto">
          <a:xfrm>
            <a:off x="5313363" y="2770188"/>
            <a:ext cx="35814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charset="0"/>
              </a:rPr>
              <a:t>last packet bit arrives, send ACK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6585" name="Text Box 22"/>
          <p:cNvSpPr txBox="1">
            <a:spLocks noChangeArrowheads="1"/>
          </p:cNvSpPr>
          <p:nvPr/>
        </p:nvSpPr>
        <p:spPr bwMode="auto">
          <a:xfrm>
            <a:off x="493713" y="3562350"/>
            <a:ext cx="263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latin typeface="Arial" charset="0"/>
              </a:rPr>
              <a:t>ACK arrives, send next </a:t>
            </a:r>
          </a:p>
          <a:p>
            <a:pPr algn="r"/>
            <a:r>
              <a:rPr lang="en-US">
                <a:latin typeface="Arial" charset="0"/>
              </a:rPr>
              <a:t>packet, t = RTT + L / R</a:t>
            </a:r>
            <a:endParaRPr lang="en-US">
              <a:latin typeface="Times New Roman" pitchFamily="-111" charset="0"/>
            </a:endParaRPr>
          </a:p>
        </p:txBody>
      </p:sp>
      <p:grpSp>
        <p:nvGrpSpPr>
          <p:cNvPr id="66586" name="Group 23"/>
          <p:cNvGrpSpPr>
            <a:grpSpLocks/>
          </p:cNvGrpSpPr>
          <p:nvPr/>
        </p:nvGrpSpPr>
        <p:grpSpPr bwMode="auto">
          <a:xfrm>
            <a:off x="3043238" y="3892550"/>
            <a:ext cx="1466850" cy="608013"/>
            <a:chOff x="12502" y="21425"/>
            <a:chExt cx="3400" cy="1025"/>
          </a:xfrm>
        </p:grpSpPr>
        <p:sp>
          <p:nvSpPr>
            <p:cNvPr id="66614" name="Line 24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15" name="Freeform 25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1845 w 1845"/>
                <a:gd name="T3" fmla="*/ 592 h 592"/>
                <a:gd name="T4" fmla="*/ 1095 w 1845"/>
                <a:gd name="T5" fmla="*/ 592 h 592"/>
                <a:gd name="T6" fmla="*/ 0 w 1845"/>
                <a:gd name="T7" fmla="*/ 247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5"/>
                <a:gd name="T16" fmla="*/ 0 h 592"/>
                <a:gd name="T17" fmla="*/ 1845 w 1845"/>
                <a:gd name="T18" fmla="*/ 592 h 5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6616" name="Group 26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66619" name="Line 27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20" name="Line 28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6617" name="Line 29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18" name="Line 30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587" name="Freeform 31"/>
          <p:cNvSpPr>
            <a:spLocks/>
          </p:cNvSpPr>
          <p:nvPr/>
        </p:nvSpPr>
        <p:spPr bwMode="auto">
          <a:xfrm>
            <a:off x="3171825" y="2022475"/>
            <a:ext cx="2087563" cy="1168400"/>
          </a:xfrm>
          <a:custGeom>
            <a:avLst/>
            <a:gdLst>
              <a:gd name="T0" fmla="*/ 0 w 2902"/>
              <a:gd name="T1" fmla="*/ 0 h 1185"/>
              <a:gd name="T2" fmla="*/ 2895 w 2902"/>
              <a:gd name="T3" fmla="*/ 937 h 1185"/>
              <a:gd name="T4" fmla="*/ 2902 w 2902"/>
              <a:gd name="T5" fmla="*/ 1185 h 1185"/>
              <a:gd name="T6" fmla="*/ 0 w 2902"/>
              <a:gd name="T7" fmla="*/ 2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2"/>
              <a:gd name="T16" fmla="*/ 0 h 1185"/>
              <a:gd name="T17" fmla="*/ 2902 w 2902"/>
              <a:gd name="T18" fmla="*/ 1185 h 1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8" name="Freeform 32"/>
          <p:cNvSpPr>
            <a:spLocks/>
          </p:cNvSpPr>
          <p:nvPr/>
        </p:nvSpPr>
        <p:spPr bwMode="auto">
          <a:xfrm>
            <a:off x="3171825" y="2273300"/>
            <a:ext cx="2087563" cy="1168400"/>
          </a:xfrm>
          <a:custGeom>
            <a:avLst/>
            <a:gdLst>
              <a:gd name="T0" fmla="*/ 0 w 2902"/>
              <a:gd name="T1" fmla="*/ 0 h 1185"/>
              <a:gd name="T2" fmla="*/ 2895 w 2902"/>
              <a:gd name="T3" fmla="*/ 937 h 1185"/>
              <a:gd name="T4" fmla="*/ 2902 w 2902"/>
              <a:gd name="T5" fmla="*/ 1185 h 1185"/>
              <a:gd name="T6" fmla="*/ 0 w 2902"/>
              <a:gd name="T7" fmla="*/ 2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2"/>
              <a:gd name="T16" fmla="*/ 0 h 1185"/>
              <a:gd name="T17" fmla="*/ 2902 w 2902"/>
              <a:gd name="T18" fmla="*/ 1185 h 1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9" name="Line 33"/>
          <p:cNvSpPr>
            <a:spLocks noChangeShapeType="1"/>
          </p:cNvSpPr>
          <p:nvPr/>
        </p:nvSpPr>
        <p:spPr bwMode="auto">
          <a:xfrm flipV="1">
            <a:off x="3189288" y="2954338"/>
            <a:ext cx="2065337" cy="931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90" name="Line 34"/>
          <p:cNvSpPr>
            <a:spLocks noChangeShapeType="1"/>
          </p:cNvSpPr>
          <p:nvPr/>
        </p:nvSpPr>
        <p:spPr bwMode="auto">
          <a:xfrm flipV="1">
            <a:off x="3189288" y="3205163"/>
            <a:ext cx="2065337" cy="931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6591" name="Group 35"/>
          <p:cNvGrpSpPr>
            <a:grpSpLocks/>
          </p:cNvGrpSpPr>
          <p:nvPr/>
        </p:nvGrpSpPr>
        <p:grpSpPr bwMode="auto">
          <a:xfrm>
            <a:off x="3032125" y="4130675"/>
            <a:ext cx="1466850" cy="606425"/>
            <a:chOff x="12502" y="21425"/>
            <a:chExt cx="3400" cy="1025"/>
          </a:xfrm>
        </p:grpSpPr>
        <p:sp>
          <p:nvSpPr>
            <p:cNvPr id="66607" name="Line 36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08" name="Freeform 37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1845 w 1845"/>
                <a:gd name="T3" fmla="*/ 592 h 592"/>
                <a:gd name="T4" fmla="*/ 1095 w 1845"/>
                <a:gd name="T5" fmla="*/ 592 h 592"/>
                <a:gd name="T6" fmla="*/ 0 w 1845"/>
                <a:gd name="T7" fmla="*/ 247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5"/>
                <a:gd name="T16" fmla="*/ 0 h 592"/>
                <a:gd name="T17" fmla="*/ 1845 w 1845"/>
                <a:gd name="T18" fmla="*/ 592 h 5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6609" name="Group 38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66612" name="Line 39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13" name="Line 40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6610" name="Line 41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11" name="Line 42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592" name="Group 43"/>
          <p:cNvGrpSpPr>
            <a:grpSpLocks/>
          </p:cNvGrpSpPr>
          <p:nvPr/>
        </p:nvGrpSpPr>
        <p:grpSpPr bwMode="auto">
          <a:xfrm>
            <a:off x="3043238" y="4381500"/>
            <a:ext cx="1466850" cy="606425"/>
            <a:chOff x="12502" y="21425"/>
            <a:chExt cx="3400" cy="1025"/>
          </a:xfrm>
        </p:grpSpPr>
        <p:sp>
          <p:nvSpPr>
            <p:cNvPr id="66600" name="Line 44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01" name="Freeform 45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1845 w 1845"/>
                <a:gd name="T3" fmla="*/ 592 h 592"/>
                <a:gd name="T4" fmla="*/ 1095 w 1845"/>
                <a:gd name="T5" fmla="*/ 592 h 592"/>
                <a:gd name="T6" fmla="*/ 0 w 1845"/>
                <a:gd name="T7" fmla="*/ 247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5"/>
                <a:gd name="T16" fmla="*/ 0 h 592"/>
                <a:gd name="T17" fmla="*/ 1845 w 1845"/>
                <a:gd name="T18" fmla="*/ 592 h 5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6602" name="Group 46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66605" name="Line 47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06" name="Line 48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6603" name="Line 49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04" name="Line 50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593" name="Line 51"/>
          <p:cNvSpPr>
            <a:spLocks noChangeShapeType="1"/>
          </p:cNvSpPr>
          <p:nvPr/>
        </p:nvSpPr>
        <p:spPr bwMode="auto">
          <a:xfrm flipV="1">
            <a:off x="3194050" y="3457575"/>
            <a:ext cx="2065338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94" name="Text Box 52"/>
          <p:cNvSpPr txBox="1">
            <a:spLocks noChangeArrowheads="1"/>
          </p:cNvSpPr>
          <p:nvPr/>
        </p:nvSpPr>
        <p:spPr bwMode="auto">
          <a:xfrm>
            <a:off x="5310188" y="3024188"/>
            <a:ext cx="383381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charset="0"/>
              </a:rPr>
              <a:t>last bit of 2</a:t>
            </a:r>
            <a:r>
              <a:rPr lang="en-US" baseline="30000">
                <a:latin typeface="Arial" charset="0"/>
              </a:rPr>
              <a:t>nd</a:t>
            </a:r>
            <a:r>
              <a:rPr lang="en-US">
                <a:latin typeface="Arial" charset="0"/>
              </a:rPr>
              <a:t> packet arrives, send ACK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6595" name="Line 53"/>
          <p:cNvSpPr>
            <a:spLocks noChangeShapeType="1"/>
          </p:cNvSpPr>
          <p:nvPr/>
        </p:nvSpPr>
        <p:spPr bwMode="auto">
          <a:xfrm flipV="1">
            <a:off x="5254625" y="3182938"/>
            <a:ext cx="112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96" name="Line 54"/>
          <p:cNvSpPr>
            <a:spLocks noChangeShapeType="1"/>
          </p:cNvSpPr>
          <p:nvPr/>
        </p:nvSpPr>
        <p:spPr bwMode="auto">
          <a:xfrm flipV="1">
            <a:off x="5265738" y="3435350"/>
            <a:ext cx="1127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97" name="Text Box 55"/>
          <p:cNvSpPr txBox="1">
            <a:spLocks noChangeArrowheads="1"/>
          </p:cNvSpPr>
          <p:nvPr/>
        </p:nvSpPr>
        <p:spPr bwMode="auto">
          <a:xfrm>
            <a:off x="5305425" y="3257550"/>
            <a:ext cx="38385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charset="0"/>
              </a:rPr>
              <a:t>last bit of 3</a:t>
            </a:r>
            <a:r>
              <a:rPr lang="en-US" baseline="30000">
                <a:latin typeface="Arial" charset="0"/>
              </a:rPr>
              <a:t>rd</a:t>
            </a:r>
            <a:r>
              <a:rPr lang="en-US">
                <a:latin typeface="Arial" charset="0"/>
              </a:rPr>
              <a:t> packet arrives, send ACK</a:t>
            </a:r>
            <a:endParaRPr lang="en-US">
              <a:latin typeface="Times New Roman" pitchFamily="-111" charset="0"/>
            </a:endParaRPr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1462088" y="5135563"/>
          <a:ext cx="5994400" cy="933450"/>
        </p:xfrm>
        <a:graphic>
          <a:graphicData uri="http://schemas.openxmlformats.org/presentationml/2006/ole">
            <p:oleObj spid="_x0000_s66562" name="Picture" r:id="rId4" imgW="3181320" imgH="495360" progId="Word.Picture.8">
              <p:embed/>
            </p:oleObj>
          </a:graphicData>
        </a:graphic>
      </p:graphicFrame>
      <p:sp>
        <p:nvSpPr>
          <p:cNvPr id="482361" name="Text Box 57"/>
          <p:cNvSpPr txBox="1">
            <a:spLocks noChangeArrowheads="1"/>
          </p:cNvSpPr>
          <p:nvPr/>
        </p:nvSpPr>
        <p:spPr bwMode="auto">
          <a:xfrm>
            <a:off x="6311900" y="4437063"/>
            <a:ext cx="25034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Increase utilization</a:t>
            </a:r>
          </a:p>
          <a:p>
            <a:r>
              <a:rPr lang="en-US" sz="2000">
                <a:solidFill>
                  <a:srgbClr val="FF0000"/>
                </a:solidFill>
              </a:rPr>
              <a:t>by a factor of 3!</a:t>
            </a:r>
          </a:p>
        </p:txBody>
      </p:sp>
      <p:sp>
        <p:nvSpPr>
          <p:cNvPr id="482362" name="Line 58"/>
          <p:cNvSpPr>
            <a:spLocks noChangeShapeType="1"/>
          </p:cNvSpPr>
          <p:nvPr/>
        </p:nvSpPr>
        <p:spPr bwMode="auto">
          <a:xfrm flipH="1">
            <a:off x="6386513" y="4821238"/>
            <a:ext cx="125412" cy="5127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61" grpId="0"/>
      <p:bldP spid="48236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861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92483D0F-C1D0-4296-9187-7B0B4CADA30E}" type="slidenum">
              <a:rPr lang="en-US"/>
              <a:pPr/>
              <a:t>24</a:t>
            </a:fld>
            <a:endParaRPr lang="en-US"/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Go-Back-N</a:t>
            </a:r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14450"/>
            <a:ext cx="8324850" cy="1219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Sender:</a:t>
            </a:r>
            <a:endParaRPr lang="en-US" sz="2400" smtClean="0"/>
          </a:p>
          <a:p>
            <a:r>
              <a:rPr lang="en-US" sz="2000" smtClean="0"/>
              <a:t>k-bit seq # in pkt header</a:t>
            </a:r>
          </a:p>
          <a:p>
            <a:r>
              <a:rPr lang="en-US" sz="2000" smtClean="0"/>
              <a:t>“window” of up to N, consecutive unack’ed pkts allowed</a:t>
            </a:r>
          </a:p>
          <a:p>
            <a:endParaRPr lang="en-US" sz="2400" smtClean="0"/>
          </a:p>
          <a:p>
            <a:endParaRPr lang="en-US" sz="2400" smtClean="0"/>
          </a:p>
        </p:txBody>
      </p:sp>
      <p:pic>
        <p:nvPicPr>
          <p:cNvPr id="68614" name="Picture 4" descr="gbn_seqn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188" y="2752725"/>
            <a:ext cx="8099425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5" name="Rectangle 5"/>
          <p:cNvSpPr>
            <a:spLocks noChangeArrowheads="1"/>
          </p:cNvSpPr>
          <p:nvPr/>
        </p:nvSpPr>
        <p:spPr bwMode="auto">
          <a:xfrm>
            <a:off x="476250" y="4638675"/>
            <a:ext cx="83248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ACK(n): ACKs all pkts up to, including seq # n - “cumulative ACK”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/>
              <a:t>may receive duplicate ACKs (more later…)</a:t>
            </a:r>
            <a:endParaRPr lang="en-US" sz="1800"/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timer for each in-flight pkt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i="1"/>
              <a:t>timeout(n):</a:t>
            </a:r>
            <a:r>
              <a:rPr lang="en-US" sz="2000"/>
              <a:t> retransmit pkt n and all higher seq # pkts in window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7270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D6FD2539-5B20-41A1-8674-4C4A342D955D}" type="slidenum">
              <a:rPr lang="en-US"/>
              <a:pPr/>
              <a:t>25</a:t>
            </a:fld>
            <a:endParaRPr lang="en-US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438150"/>
            <a:ext cx="7772400" cy="1143000"/>
          </a:xfrm>
        </p:spPr>
        <p:txBody>
          <a:bodyPr/>
          <a:lstStyle/>
          <a:p>
            <a:r>
              <a:rPr lang="en-US" sz="3600" smtClean="0"/>
              <a:t>GBN in</a:t>
            </a:r>
            <a:br>
              <a:rPr lang="en-US" sz="3600" smtClean="0"/>
            </a:br>
            <a:r>
              <a:rPr lang="en-US" sz="3600" smtClean="0"/>
              <a:t>action</a:t>
            </a:r>
            <a:endParaRPr lang="en-US" smtClean="0"/>
          </a:p>
        </p:txBody>
      </p:sp>
      <p:pic>
        <p:nvPicPr>
          <p:cNvPr id="488451" name="Picture 3" descr="gbn_examp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482600"/>
            <a:ext cx="5972175" cy="574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8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7475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5A83EE5C-6A9C-456A-A9CA-27FD8DCAB8D6}" type="slidenum">
              <a:rPr lang="en-US"/>
              <a:pPr/>
              <a:t>26</a:t>
            </a:fld>
            <a:endParaRPr lang="en-US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Selective Repeat</a:t>
            </a:r>
            <a:endParaRPr lang="en-US" smtClean="0"/>
          </a:p>
        </p:txBody>
      </p:sp>
      <p:sp>
        <p:nvSpPr>
          <p:cNvPr id="7475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2450" y="1466850"/>
            <a:ext cx="7562850" cy="4648200"/>
          </a:xfrm>
        </p:spPr>
        <p:txBody>
          <a:bodyPr/>
          <a:lstStyle/>
          <a:p>
            <a:r>
              <a:rPr lang="en-US" sz="2400" smtClean="0"/>
              <a:t>receiver </a:t>
            </a:r>
            <a:r>
              <a:rPr lang="en-US" sz="2400" i="1" smtClean="0"/>
              <a:t>individually</a:t>
            </a:r>
            <a:r>
              <a:rPr lang="en-US" sz="2400" smtClean="0"/>
              <a:t> acknowledges all correctly received pkts</a:t>
            </a:r>
          </a:p>
          <a:p>
            <a:pPr lvl="1"/>
            <a:r>
              <a:rPr lang="en-US" sz="2000" smtClean="0"/>
              <a:t>buffers pkts, as needed, for eventual in-order delivery to upper layer</a:t>
            </a:r>
          </a:p>
          <a:p>
            <a:r>
              <a:rPr lang="en-US" sz="2400" smtClean="0"/>
              <a:t>sender only resends pkts for which ACK not received</a:t>
            </a:r>
          </a:p>
          <a:p>
            <a:pPr lvl="1"/>
            <a:r>
              <a:rPr lang="en-US" sz="2000" smtClean="0"/>
              <a:t>sender timer for each unACKed pkt</a:t>
            </a:r>
          </a:p>
          <a:p>
            <a:r>
              <a:rPr lang="en-US" sz="2400" smtClean="0"/>
              <a:t>sender window</a:t>
            </a:r>
          </a:p>
          <a:p>
            <a:pPr lvl="1"/>
            <a:r>
              <a:rPr lang="en-US" sz="2000" smtClean="0"/>
              <a:t>N consecutive seq #’s</a:t>
            </a:r>
          </a:p>
          <a:p>
            <a:pPr lvl="1"/>
            <a:r>
              <a:rPr lang="en-US" sz="2000" smtClean="0"/>
              <a:t>limits seq #s of sent, unACKed pkts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7680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0EE793C0-EDBB-451D-86F9-87BC716384E1}" type="slidenum">
              <a:rPr lang="en-US"/>
              <a:pPr/>
              <a:t>27</a:t>
            </a:fld>
            <a:endParaRPr lang="en-US"/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304800"/>
            <a:ext cx="8486775" cy="1143000"/>
          </a:xfrm>
        </p:spPr>
        <p:txBody>
          <a:bodyPr/>
          <a:lstStyle/>
          <a:p>
            <a:r>
              <a:rPr lang="en-US" sz="3200" smtClean="0"/>
              <a:t>Selective repeat: sender, receiver windows</a:t>
            </a:r>
            <a:endParaRPr lang="en-US" smtClean="0"/>
          </a:p>
        </p:txBody>
      </p:sp>
      <p:pic>
        <p:nvPicPr>
          <p:cNvPr id="76805" name="Picture 3" descr="sr_seqn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825" y="1404938"/>
            <a:ext cx="8235950" cy="491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788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95CE3622-070C-4BF3-8001-BF4A0AC688A9}" type="slidenum">
              <a:rPr lang="en-US"/>
              <a:pPr/>
              <a:t>28</a:t>
            </a:fld>
            <a:endParaRPr lang="en-US"/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255588"/>
            <a:ext cx="7772400" cy="838200"/>
          </a:xfrm>
        </p:spPr>
        <p:txBody>
          <a:bodyPr/>
          <a:lstStyle/>
          <a:p>
            <a:r>
              <a:rPr lang="en-US" sz="3200" smtClean="0"/>
              <a:t>Selective repeat in action</a:t>
            </a:r>
          </a:p>
        </p:txBody>
      </p:sp>
      <p:pic>
        <p:nvPicPr>
          <p:cNvPr id="78853" name="Picture 3" descr="03-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8" y="1028700"/>
            <a:ext cx="6856412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808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1C1FEE37-80E0-48B7-B777-35596A0DCB9D}" type="slidenum">
              <a:rPr lang="en-US"/>
              <a:pPr/>
              <a:t>29</a:t>
            </a:fld>
            <a:endParaRPr lang="en-US"/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performance:</a:t>
            </a:r>
          </a:p>
          <a:p>
            <a:pPr>
              <a:buFontTx/>
              <a:buChar char="-"/>
            </a:pPr>
            <a:r>
              <a:rPr lang="en-US" smtClean="0"/>
              <a:t>selective repeat:</a:t>
            </a:r>
          </a:p>
          <a:p>
            <a:pPr lvl="1">
              <a:buFontTx/>
              <a:buChar char="-"/>
            </a:pPr>
            <a:r>
              <a:rPr lang="en-US" smtClean="0"/>
              <a:t>error-free case: </a:t>
            </a:r>
          </a:p>
          <a:p>
            <a:pPr lvl="2">
              <a:buFontTx/>
              <a:buChar char="-"/>
            </a:pPr>
            <a:r>
              <a:rPr lang="en-US" smtClean="0"/>
              <a:t>if the window is w such that the pipe is full</a:t>
            </a:r>
            <a:r>
              <a:rPr lang="en-US" smtClean="0">
                <a:sym typeface="Symbol" pitchFamily="-111" charset="2"/>
              </a:rPr>
              <a:t></a:t>
            </a:r>
            <a:r>
              <a:rPr lang="en-US" smtClean="0"/>
              <a:t>U=100%</a:t>
            </a:r>
          </a:p>
          <a:p>
            <a:pPr lvl="2">
              <a:buFontTx/>
              <a:buChar char="-"/>
            </a:pPr>
            <a:r>
              <a:rPr lang="en-US" smtClean="0"/>
              <a:t>otherwise U=w*Ustop-and-wait=w/(1+2a)</a:t>
            </a:r>
          </a:p>
          <a:p>
            <a:pPr lvl="1">
              <a:buFontTx/>
              <a:buChar char="-"/>
            </a:pPr>
            <a:r>
              <a:rPr lang="en-US" smtClean="0"/>
              <a:t>in case of error: </a:t>
            </a:r>
          </a:p>
          <a:p>
            <a:pPr lvl="2">
              <a:buFontTx/>
              <a:buChar char="-"/>
            </a:pPr>
            <a:r>
              <a:rPr lang="en-US" smtClean="0"/>
              <a:t>if w fills the pipe U=1-p</a:t>
            </a:r>
          </a:p>
          <a:p>
            <a:pPr lvl="2">
              <a:buFontTx/>
              <a:buChar char="-"/>
            </a:pPr>
            <a:r>
              <a:rPr lang="en-US" smtClean="0"/>
              <a:t>otherwise U=w*Ustop-and-wait=w(1-p)/(1+2a)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7906E831-E5BE-4502-B96A-1FBB464B5D8D}" type="slidenum">
              <a:rPr lang="en-US"/>
              <a:pPr/>
              <a:t>3</a:t>
            </a:fld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Inputs/Outputs of Queuing Theory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Given: </a:t>
            </a:r>
          </a:p>
          <a:p>
            <a:pPr lvl="1">
              <a:buFontTx/>
              <a:buChar char="-"/>
            </a:pPr>
            <a:r>
              <a:rPr lang="en-US" smtClean="0"/>
              <a:t>arrival rate</a:t>
            </a:r>
          </a:p>
          <a:p>
            <a:pPr lvl="1">
              <a:buFontTx/>
              <a:buChar char="-"/>
            </a:pPr>
            <a:r>
              <a:rPr lang="en-US" smtClean="0"/>
              <a:t>service time</a:t>
            </a:r>
          </a:p>
          <a:p>
            <a:pPr lvl="1">
              <a:buFontTx/>
              <a:buChar char="-"/>
            </a:pPr>
            <a:r>
              <a:rPr lang="en-US" smtClean="0"/>
              <a:t>queuing discipline</a:t>
            </a:r>
          </a:p>
          <a:p>
            <a:r>
              <a:rPr lang="en-US" smtClean="0"/>
              <a:t>Output:</a:t>
            </a:r>
          </a:p>
          <a:p>
            <a:pPr lvl="1">
              <a:buFontTx/>
              <a:buChar char="-"/>
            </a:pPr>
            <a:r>
              <a:rPr lang="en-US" smtClean="0"/>
              <a:t>wait time, and queuing delay</a:t>
            </a:r>
          </a:p>
          <a:p>
            <a:pPr lvl="1">
              <a:buFontTx/>
              <a:buChar char="-"/>
            </a:pPr>
            <a:r>
              <a:rPr lang="en-US" smtClean="0"/>
              <a:t>waiting items, and queued items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8294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550A980F-900F-4FB0-BE94-8E85248D518A}" type="slidenum">
              <a:rPr lang="en-US"/>
              <a:pPr/>
              <a:t>30</a:t>
            </a:fld>
            <a:endParaRPr lang="en-US"/>
          </a:p>
        </p:txBody>
      </p:sp>
      <p:sp>
        <p:nvSpPr>
          <p:cNvPr id="829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43875" cy="1143000"/>
          </a:xfrm>
        </p:spPr>
        <p:txBody>
          <a:bodyPr/>
          <a:lstStyle/>
          <a:p>
            <a:r>
              <a:rPr lang="en-US" smtClean="0"/>
              <a:t>TCP: Overview</a:t>
            </a:r>
            <a:r>
              <a:rPr lang="en-US" u="none" smtClean="0"/>
              <a:t>   </a:t>
            </a:r>
            <a:r>
              <a:rPr lang="en-US" sz="2000" u="none" smtClean="0"/>
              <a:t>RFCs: 793, 1122, 1323, 2018, 2581</a:t>
            </a:r>
            <a:endParaRPr lang="en-US" smtClean="0"/>
          </a:p>
        </p:txBody>
      </p:sp>
      <p:sp>
        <p:nvSpPr>
          <p:cNvPr id="829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10125" y="1552575"/>
            <a:ext cx="3895725" cy="4648200"/>
          </a:xfrm>
        </p:spPr>
        <p:txBody>
          <a:bodyPr/>
          <a:lstStyle/>
          <a:p>
            <a:r>
              <a:rPr lang="en-US" sz="2400" smtClean="0">
                <a:solidFill>
                  <a:srgbClr val="FF0000"/>
                </a:solidFill>
              </a:rPr>
              <a:t>full duplex data:</a:t>
            </a:r>
            <a:endParaRPr lang="en-US" sz="2400" smtClean="0"/>
          </a:p>
          <a:p>
            <a:pPr lvl="1"/>
            <a:r>
              <a:rPr lang="en-US" sz="2000" smtClean="0"/>
              <a:t>bi-directional data flow in same connection</a:t>
            </a:r>
          </a:p>
          <a:p>
            <a:pPr lvl="1"/>
            <a:r>
              <a:rPr lang="en-US" sz="2000" smtClean="0"/>
              <a:t>MSS: maximum segment size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connection-oriented:</a:t>
            </a:r>
            <a:r>
              <a:rPr lang="en-US" sz="2400" smtClean="0"/>
              <a:t> </a:t>
            </a:r>
          </a:p>
          <a:p>
            <a:pPr lvl="1"/>
            <a:r>
              <a:rPr lang="en-US" sz="2000" smtClean="0"/>
              <a:t>handshaking (exchange of control msgs) init’s sender, receiver state before data exchange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flow controlled:</a:t>
            </a:r>
          </a:p>
          <a:p>
            <a:pPr lvl="1"/>
            <a:r>
              <a:rPr lang="en-US" sz="2000" smtClean="0"/>
              <a:t>sender will not overwhelm receiver</a:t>
            </a:r>
          </a:p>
        </p:txBody>
      </p:sp>
      <p:sp>
        <p:nvSpPr>
          <p:cNvPr id="8295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1500" y="1543050"/>
            <a:ext cx="3981450" cy="4648200"/>
          </a:xfrm>
        </p:spPr>
        <p:txBody>
          <a:bodyPr/>
          <a:lstStyle/>
          <a:p>
            <a:r>
              <a:rPr lang="en-US" sz="2400" smtClean="0">
                <a:solidFill>
                  <a:srgbClr val="FF0000"/>
                </a:solidFill>
              </a:rPr>
              <a:t>point-to-point:</a:t>
            </a:r>
            <a:endParaRPr lang="en-US" sz="2400" smtClean="0"/>
          </a:p>
          <a:p>
            <a:pPr lvl="1"/>
            <a:r>
              <a:rPr lang="en-US" sz="2000" smtClean="0"/>
              <a:t>one sender, one receiver</a:t>
            </a:r>
            <a:r>
              <a:rPr lang="en-US" sz="200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reliable, in-order </a:t>
            </a:r>
            <a:r>
              <a:rPr lang="en-US" sz="2400" i="1" smtClean="0">
                <a:solidFill>
                  <a:srgbClr val="FF0000"/>
                </a:solidFill>
              </a:rPr>
              <a:t>byte stream:</a:t>
            </a:r>
            <a:endParaRPr lang="en-US" sz="2400" i="1" smtClean="0"/>
          </a:p>
          <a:p>
            <a:pPr lvl="1"/>
            <a:r>
              <a:rPr lang="en-US" sz="2000" smtClean="0"/>
              <a:t>no “message boundaries”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pipelined:</a:t>
            </a:r>
            <a:endParaRPr lang="en-US" sz="2400" smtClean="0"/>
          </a:p>
          <a:p>
            <a:pPr lvl="1"/>
            <a:r>
              <a:rPr lang="en-US" sz="2000" smtClean="0"/>
              <a:t>TCP congestion and flow control set window size</a:t>
            </a:r>
          </a:p>
          <a:p>
            <a:r>
              <a:rPr lang="en-US" sz="2400" i="1" smtClean="0">
                <a:solidFill>
                  <a:srgbClr val="FF0000"/>
                </a:solidFill>
              </a:rPr>
              <a:t>send &amp; receive buffers</a:t>
            </a:r>
            <a:endParaRPr lang="en-US" sz="2400" i="1" smtClean="0"/>
          </a:p>
          <a:p>
            <a:endParaRPr lang="en-US" sz="2400" smtClean="0"/>
          </a:p>
        </p:txBody>
      </p:sp>
      <p:graphicFrame>
        <p:nvGraphicFramePr>
          <p:cNvPr id="82946" name="Object 2"/>
          <p:cNvGraphicFramePr>
            <a:graphicFrameLocks noChangeAspect="1"/>
          </p:cNvGraphicFramePr>
          <p:nvPr/>
        </p:nvGraphicFramePr>
        <p:xfrm>
          <a:off x="-490538" y="5421313"/>
          <a:ext cx="6026151" cy="1023937"/>
        </p:xfrm>
        <a:graphic>
          <a:graphicData uri="http://schemas.openxmlformats.org/presentationml/2006/ole">
            <p:oleObj spid="_x0000_s82946" name="VISIO" r:id="rId4" imgW="6602400" imgH="11228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849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B4298949-F2E6-4637-902F-EC8984E60149}" type="slidenum">
              <a:rPr lang="en-US"/>
              <a:pPr/>
              <a:t>31</a:t>
            </a:fld>
            <a:endParaRPr lang="en-US"/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0500"/>
            <a:ext cx="7772400" cy="781050"/>
          </a:xfrm>
        </p:spPr>
        <p:txBody>
          <a:bodyPr/>
          <a:lstStyle/>
          <a:p>
            <a:r>
              <a:rPr lang="en-US" sz="3600" smtClean="0"/>
              <a:t>TCP segment structure</a:t>
            </a:r>
            <a:endParaRPr lang="en-US" smtClean="0"/>
          </a:p>
        </p:txBody>
      </p:sp>
      <p:grpSp>
        <p:nvGrpSpPr>
          <p:cNvPr id="84997" name="Group 3"/>
          <p:cNvGrpSpPr>
            <a:grpSpLocks/>
          </p:cNvGrpSpPr>
          <p:nvPr/>
        </p:nvGrpSpPr>
        <p:grpSpPr bwMode="auto">
          <a:xfrm>
            <a:off x="2759075" y="1103313"/>
            <a:ext cx="4089400" cy="5330825"/>
            <a:chOff x="2818" y="659"/>
            <a:chExt cx="2576" cy="3358"/>
          </a:xfrm>
        </p:grpSpPr>
        <p:sp>
          <p:nvSpPr>
            <p:cNvPr id="85013" name="Rectangle 4"/>
            <p:cNvSpPr>
              <a:spLocks noChangeArrowheads="1"/>
            </p:cNvSpPr>
            <p:nvPr/>
          </p:nvSpPr>
          <p:spPr bwMode="auto">
            <a:xfrm>
              <a:off x="2905" y="917"/>
              <a:ext cx="2489" cy="3039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4" name="Rectangle 5"/>
            <p:cNvSpPr>
              <a:spLocks noChangeArrowheads="1"/>
            </p:cNvSpPr>
            <p:nvPr/>
          </p:nvSpPr>
          <p:spPr bwMode="auto">
            <a:xfrm>
              <a:off x="2851" y="990"/>
              <a:ext cx="2489" cy="30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-111" charset="0"/>
              </a:endParaRPr>
            </a:p>
          </p:txBody>
        </p:sp>
        <p:sp>
          <p:nvSpPr>
            <p:cNvPr id="85015" name="Text Box 6"/>
            <p:cNvSpPr txBox="1">
              <a:spLocks noChangeArrowheads="1"/>
            </p:cNvSpPr>
            <p:nvPr/>
          </p:nvSpPr>
          <p:spPr bwMode="auto">
            <a:xfrm>
              <a:off x="2887" y="968"/>
              <a:ext cx="11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source port #</a:t>
              </a:r>
              <a:endParaRPr lang="en-US" sz="2400">
                <a:latin typeface="Times New Roman" pitchFamily="-111" charset="0"/>
              </a:endParaRPr>
            </a:p>
          </p:txBody>
        </p:sp>
        <p:sp>
          <p:nvSpPr>
            <p:cNvPr id="85016" name="Text Box 7"/>
            <p:cNvSpPr txBox="1">
              <a:spLocks noChangeArrowheads="1"/>
            </p:cNvSpPr>
            <p:nvPr/>
          </p:nvSpPr>
          <p:spPr bwMode="auto">
            <a:xfrm>
              <a:off x="4199" y="971"/>
              <a:ext cx="10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dest port #</a:t>
              </a:r>
              <a:endParaRPr lang="en-US" sz="1800">
                <a:latin typeface="Times New Roman" pitchFamily="-111" charset="0"/>
              </a:endParaRPr>
            </a:p>
          </p:txBody>
        </p:sp>
        <p:sp>
          <p:nvSpPr>
            <p:cNvPr id="85017" name="Line 8"/>
            <p:cNvSpPr>
              <a:spLocks noChangeShapeType="1"/>
            </p:cNvSpPr>
            <p:nvPr/>
          </p:nvSpPr>
          <p:spPr bwMode="auto">
            <a:xfrm>
              <a:off x="2853" y="1226"/>
              <a:ext cx="2486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8" name="Line 9"/>
            <p:cNvSpPr>
              <a:spLocks noChangeShapeType="1"/>
            </p:cNvSpPr>
            <p:nvPr/>
          </p:nvSpPr>
          <p:spPr bwMode="auto">
            <a:xfrm flipV="1">
              <a:off x="2849" y="146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9" name="Line 10"/>
            <p:cNvSpPr>
              <a:spLocks noChangeShapeType="1"/>
            </p:cNvSpPr>
            <p:nvPr/>
          </p:nvSpPr>
          <p:spPr bwMode="auto">
            <a:xfrm flipV="1">
              <a:off x="4075" y="990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0" name="Text Box 11"/>
            <p:cNvSpPr txBox="1">
              <a:spLocks noChangeArrowheads="1"/>
            </p:cNvSpPr>
            <p:nvPr/>
          </p:nvSpPr>
          <p:spPr bwMode="auto">
            <a:xfrm>
              <a:off x="3758" y="659"/>
              <a:ext cx="59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32 bits</a:t>
              </a:r>
              <a:endParaRPr lang="en-US" sz="2400">
                <a:latin typeface="Times New Roman" pitchFamily="-111" charset="0"/>
              </a:endParaRPr>
            </a:p>
          </p:txBody>
        </p:sp>
        <p:sp>
          <p:nvSpPr>
            <p:cNvPr id="85021" name="Line 12"/>
            <p:cNvSpPr>
              <a:spLocks noChangeShapeType="1"/>
            </p:cNvSpPr>
            <p:nvPr/>
          </p:nvSpPr>
          <p:spPr bwMode="auto">
            <a:xfrm>
              <a:off x="4417" y="811"/>
              <a:ext cx="899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2" name="Line 13"/>
            <p:cNvSpPr>
              <a:spLocks noChangeShapeType="1"/>
            </p:cNvSpPr>
            <p:nvPr/>
          </p:nvSpPr>
          <p:spPr bwMode="auto">
            <a:xfrm rot="10800000">
              <a:off x="2837" y="818"/>
              <a:ext cx="8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3" name="Text Box 14"/>
            <p:cNvSpPr txBox="1">
              <a:spLocks noChangeArrowheads="1"/>
            </p:cNvSpPr>
            <p:nvPr/>
          </p:nvSpPr>
          <p:spPr bwMode="auto">
            <a:xfrm>
              <a:off x="3476" y="2845"/>
              <a:ext cx="1339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application</a:t>
              </a:r>
            </a:p>
            <a:p>
              <a:r>
                <a:rPr lang="en-US" sz="2000"/>
                <a:t>data </a:t>
              </a:r>
            </a:p>
            <a:p>
              <a:r>
                <a:rPr lang="en-US" sz="2000"/>
                <a:t>(variable length)</a:t>
              </a:r>
              <a:endParaRPr lang="en-US" sz="2400">
                <a:latin typeface="Times New Roman" pitchFamily="-111" charset="0"/>
              </a:endParaRPr>
            </a:p>
          </p:txBody>
        </p:sp>
        <p:sp>
          <p:nvSpPr>
            <p:cNvPr id="85024" name="Text Box 15"/>
            <p:cNvSpPr txBox="1">
              <a:spLocks noChangeArrowheads="1"/>
            </p:cNvSpPr>
            <p:nvPr/>
          </p:nvSpPr>
          <p:spPr bwMode="auto">
            <a:xfrm>
              <a:off x="3250" y="1213"/>
              <a:ext cx="156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sequence number</a:t>
              </a:r>
              <a:endParaRPr lang="en-US" sz="2400">
                <a:latin typeface="Times New Roman" pitchFamily="-111" charset="0"/>
              </a:endParaRPr>
            </a:p>
          </p:txBody>
        </p:sp>
        <p:sp>
          <p:nvSpPr>
            <p:cNvPr id="85025" name="Line 16"/>
            <p:cNvSpPr>
              <a:spLocks noChangeShapeType="1"/>
            </p:cNvSpPr>
            <p:nvPr/>
          </p:nvSpPr>
          <p:spPr bwMode="auto">
            <a:xfrm flipV="1">
              <a:off x="2855" y="17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6" name="Text Box 17"/>
            <p:cNvSpPr txBox="1">
              <a:spLocks noChangeArrowheads="1"/>
            </p:cNvSpPr>
            <p:nvPr/>
          </p:nvSpPr>
          <p:spPr bwMode="auto">
            <a:xfrm>
              <a:off x="2998" y="1465"/>
              <a:ext cx="21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acknowledgement number</a:t>
              </a:r>
              <a:endParaRPr lang="en-US" sz="2000">
                <a:latin typeface="Times New Roman" pitchFamily="-111" charset="0"/>
              </a:endParaRPr>
            </a:p>
          </p:txBody>
        </p:sp>
        <p:sp>
          <p:nvSpPr>
            <p:cNvPr id="85027" name="Line 18"/>
            <p:cNvSpPr>
              <a:spLocks noChangeShapeType="1"/>
            </p:cNvSpPr>
            <p:nvPr/>
          </p:nvSpPr>
          <p:spPr bwMode="auto">
            <a:xfrm flipV="1">
              <a:off x="2852" y="1954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8" name="Line 19"/>
            <p:cNvSpPr>
              <a:spLocks noChangeShapeType="1"/>
            </p:cNvSpPr>
            <p:nvPr/>
          </p:nvSpPr>
          <p:spPr bwMode="auto">
            <a:xfrm flipV="1">
              <a:off x="2849" y="2200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9" name="Line 20"/>
            <p:cNvSpPr>
              <a:spLocks noChangeShapeType="1"/>
            </p:cNvSpPr>
            <p:nvPr/>
          </p:nvSpPr>
          <p:spPr bwMode="auto">
            <a:xfrm flipV="1">
              <a:off x="2849" y="2554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0" name="Line 21"/>
            <p:cNvSpPr>
              <a:spLocks noChangeShapeType="1"/>
            </p:cNvSpPr>
            <p:nvPr/>
          </p:nvSpPr>
          <p:spPr bwMode="auto">
            <a:xfrm flipH="1" flipV="1">
              <a:off x="4084" y="1707"/>
              <a:ext cx="3" cy="4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1" name="Text Box 22"/>
            <p:cNvSpPr txBox="1">
              <a:spLocks noChangeArrowheads="1"/>
            </p:cNvSpPr>
            <p:nvPr/>
          </p:nvSpPr>
          <p:spPr bwMode="auto">
            <a:xfrm>
              <a:off x="4126" y="1712"/>
              <a:ext cx="1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Receive window</a:t>
              </a:r>
              <a:endParaRPr lang="en-US" sz="1800">
                <a:latin typeface="Times New Roman" pitchFamily="-111" charset="0"/>
              </a:endParaRPr>
            </a:p>
          </p:txBody>
        </p:sp>
        <p:sp>
          <p:nvSpPr>
            <p:cNvPr id="85032" name="Text Box 23"/>
            <p:cNvSpPr txBox="1">
              <a:spLocks noChangeArrowheads="1"/>
            </p:cNvSpPr>
            <p:nvPr/>
          </p:nvSpPr>
          <p:spPr bwMode="auto">
            <a:xfrm>
              <a:off x="4177" y="1961"/>
              <a:ext cx="112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Urg data pnter</a:t>
              </a:r>
              <a:endParaRPr lang="en-US" sz="1800">
                <a:latin typeface="Times New Roman" pitchFamily="-111" charset="0"/>
              </a:endParaRPr>
            </a:p>
          </p:txBody>
        </p:sp>
        <p:sp>
          <p:nvSpPr>
            <p:cNvPr id="85033" name="Text Box 24"/>
            <p:cNvSpPr txBox="1">
              <a:spLocks noChangeArrowheads="1"/>
            </p:cNvSpPr>
            <p:nvPr/>
          </p:nvSpPr>
          <p:spPr bwMode="auto">
            <a:xfrm>
              <a:off x="3084" y="1949"/>
              <a:ext cx="7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checksum</a:t>
              </a:r>
              <a:endParaRPr lang="en-US" sz="1800">
                <a:latin typeface="Times New Roman" pitchFamily="-111" charset="0"/>
              </a:endParaRPr>
            </a:p>
          </p:txBody>
        </p:sp>
        <p:sp>
          <p:nvSpPr>
            <p:cNvPr id="85034" name="Text Box 25"/>
            <p:cNvSpPr txBox="1">
              <a:spLocks noChangeArrowheads="1"/>
            </p:cNvSpPr>
            <p:nvPr/>
          </p:nvSpPr>
          <p:spPr bwMode="auto">
            <a:xfrm>
              <a:off x="3935" y="1730"/>
              <a:ext cx="1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  <a:endParaRPr lang="en-US" sz="2400">
                <a:latin typeface="Times New Roman" pitchFamily="-111" charset="0"/>
              </a:endParaRPr>
            </a:p>
          </p:txBody>
        </p:sp>
        <p:sp>
          <p:nvSpPr>
            <p:cNvPr id="85035" name="Line 26"/>
            <p:cNvSpPr>
              <a:spLocks noChangeShapeType="1"/>
            </p:cNvSpPr>
            <p:nvPr/>
          </p:nvSpPr>
          <p:spPr bwMode="auto">
            <a:xfrm flipV="1">
              <a:off x="3985" y="1701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6" name="Line 27"/>
            <p:cNvSpPr>
              <a:spLocks noChangeShapeType="1"/>
            </p:cNvSpPr>
            <p:nvPr/>
          </p:nvSpPr>
          <p:spPr bwMode="auto">
            <a:xfrm flipV="1">
              <a:off x="3883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7" name="Line 28"/>
            <p:cNvSpPr>
              <a:spLocks noChangeShapeType="1"/>
            </p:cNvSpPr>
            <p:nvPr/>
          </p:nvSpPr>
          <p:spPr bwMode="auto">
            <a:xfrm flipV="1">
              <a:off x="3778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8" name="Line 29"/>
            <p:cNvSpPr>
              <a:spLocks noChangeShapeType="1"/>
            </p:cNvSpPr>
            <p:nvPr/>
          </p:nvSpPr>
          <p:spPr bwMode="auto">
            <a:xfrm flipV="1">
              <a:off x="3676" y="1707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9" name="Line 30"/>
            <p:cNvSpPr>
              <a:spLocks noChangeShapeType="1"/>
            </p:cNvSpPr>
            <p:nvPr/>
          </p:nvSpPr>
          <p:spPr bwMode="auto">
            <a:xfrm flipV="1">
              <a:off x="3577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0" name="Line 31"/>
            <p:cNvSpPr>
              <a:spLocks noChangeShapeType="1"/>
            </p:cNvSpPr>
            <p:nvPr/>
          </p:nvSpPr>
          <p:spPr bwMode="auto">
            <a:xfrm flipV="1">
              <a:off x="3469" y="1710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1" name="Text Box 32"/>
            <p:cNvSpPr txBox="1">
              <a:spLocks noChangeArrowheads="1"/>
            </p:cNvSpPr>
            <p:nvPr/>
          </p:nvSpPr>
          <p:spPr bwMode="auto">
            <a:xfrm>
              <a:off x="3828" y="1727"/>
              <a:ext cx="20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endParaRPr lang="en-US" sz="2400">
                <a:latin typeface="Times New Roman" pitchFamily="-111" charset="0"/>
              </a:endParaRPr>
            </a:p>
          </p:txBody>
        </p:sp>
        <p:sp>
          <p:nvSpPr>
            <p:cNvPr id="85042" name="Text Box 33"/>
            <p:cNvSpPr txBox="1">
              <a:spLocks noChangeArrowheads="1"/>
            </p:cNvSpPr>
            <p:nvPr/>
          </p:nvSpPr>
          <p:spPr bwMode="auto">
            <a:xfrm>
              <a:off x="3727" y="1727"/>
              <a:ext cx="1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</a:t>
              </a:r>
              <a:endParaRPr lang="en-US" sz="2400">
                <a:latin typeface="Times New Roman" pitchFamily="-111" charset="0"/>
              </a:endParaRPr>
            </a:p>
          </p:txBody>
        </p:sp>
        <p:sp>
          <p:nvSpPr>
            <p:cNvPr id="85043" name="Text Box 34"/>
            <p:cNvSpPr txBox="1">
              <a:spLocks noChangeArrowheads="1"/>
            </p:cNvSpPr>
            <p:nvPr/>
          </p:nvSpPr>
          <p:spPr bwMode="auto">
            <a:xfrm>
              <a:off x="3628" y="1724"/>
              <a:ext cx="18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</a:t>
              </a:r>
              <a:endParaRPr lang="en-US" sz="2400">
                <a:latin typeface="Times New Roman" pitchFamily="-111" charset="0"/>
              </a:endParaRPr>
            </a:p>
          </p:txBody>
        </p:sp>
        <p:sp>
          <p:nvSpPr>
            <p:cNvPr id="85044" name="Text Box 35"/>
            <p:cNvSpPr txBox="1">
              <a:spLocks noChangeArrowheads="1"/>
            </p:cNvSpPr>
            <p:nvPr/>
          </p:nvSpPr>
          <p:spPr bwMode="auto">
            <a:xfrm>
              <a:off x="3519" y="1724"/>
              <a:ext cx="21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  <a:endParaRPr lang="en-US" sz="2400">
                <a:latin typeface="Times New Roman" pitchFamily="-111" charset="0"/>
              </a:endParaRPr>
            </a:p>
          </p:txBody>
        </p:sp>
        <p:sp>
          <p:nvSpPr>
            <p:cNvPr id="85045" name="Text Box 36"/>
            <p:cNvSpPr txBox="1">
              <a:spLocks noChangeArrowheads="1"/>
            </p:cNvSpPr>
            <p:nvPr/>
          </p:nvSpPr>
          <p:spPr bwMode="auto">
            <a:xfrm>
              <a:off x="3417" y="1724"/>
              <a:ext cx="21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U</a:t>
              </a:r>
              <a:endParaRPr lang="en-US" sz="2400">
                <a:latin typeface="Times New Roman" pitchFamily="-111" charset="0"/>
              </a:endParaRPr>
            </a:p>
          </p:txBody>
        </p:sp>
        <p:sp>
          <p:nvSpPr>
            <p:cNvPr id="85046" name="Text Box 37"/>
            <p:cNvSpPr txBox="1">
              <a:spLocks noChangeArrowheads="1"/>
            </p:cNvSpPr>
            <p:nvPr/>
          </p:nvSpPr>
          <p:spPr bwMode="auto">
            <a:xfrm>
              <a:off x="2818" y="1665"/>
              <a:ext cx="36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head</a:t>
              </a:r>
            </a:p>
            <a:p>
              <a:r>
                <a:rPr lang="en-US" sz="1400"/>
                <a:t>len</a:t>
              </a:r>
              <a:endParaRPr lang="en-US" sz="1800">
                <a:latin typeface="Times New Roman" pitchFamily="-111" charset="0"/>
              </a:endParaRPr>
            </a:p>
          </p:txBody>
        </p:sp>
        <p:sp>
          <p:nvSpPr>
            <p:cNvPr id="85047" name="Text Box 38"/>
            <p:cNvSpPr txBox="1">
              <a:spLocks noChangeArrowheads="1"/>
            </p:cNvSpPr>
            <p:nvPr/>
          </p:nvSpPr>
          <p:spPr bwMode="auto">
            <a:xfrm>
              <a:off x="3121" y="1665"/>
              <a:ext cx="35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not</a:t>
              </a:r>
            </a:p>
            <a:p>
              <a:r>
                <a:rPr lang="en-US" sz="1400"/>
                <a:t>used</a:t>
              </a:r>
              <a:endParaRPr lang="en-US" sz="1800">
                <a:latin typeface="Times New Roman" pitchFamily="-111" charset="0"/>
              </a:endParaRPr>
            </a:p>
          </p:txBody>
        </p:sp>
        <p:sp>
          <p:nvSpPr>
            <p:cNvPr id="85048" name="Line 39"/>
            <p:cNvSpPr>
              <a:spLocks noChangeShapeType="1"/>
            </p:cNvSpPr>
            <p:nvPr/>
          </p:nvSpPr>
          <p:spPr bwMode="auto">
            <a:xfrm flipV="1">
              <a:off x="3151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9" name="Text Box 40"/>
            <p:cNvSpPr txBox="1">
              <a:spLocks noChangeArrowheads="1"/>
            </p:cNvSpPr>
            <p:nvPr/>
          </p:nvSpPr>
          <p:spPr bwMode="auto">
            <a:xfrm>
              <a:off x="3100" y="2266"/>
              <a:ext cx="196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Options (variable length)</a:t>
              </a:r>
              <a:endParaRPr lang="en-US" sz="2400">
                <a:latin typeface="Times New Roman" pitchFamily="-111" charset="0"/>
              </a:endParaRPr>
            </a:p>
          </p:txBody>
        </p:sp>
      </p:grpSp>
      <p:sp>
        <p:nvSpPr>
          <p:cNvPr id="501801" name="Text Box 41"/>
          <p:cNvSpPr txBox="1">
            <a:spLocks noChangeArrowheads="1"/>
          </p:cNvSpPr>
          <p:nvPr/>
        </p:nvSpPr>
        <p:spPr bwMode="auto">
          <a:xfrm>
            <a:off x="177800" y="1431925"/>
            <a:ext cx="2287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800"/>
              <a:t>URG: urgent data </a:t>
            </a:r>
          </a:p>
          <a:p>
            <a:pPr algn="r"/>
            <a:r>
              <a:rPr lang="en-US" sz="1800"/>
              <a:t>(generally not used)</a:t>
            </a:r>
            <a:endParaRPr lang="en-US" sz="1000">
              <a:latin typeface="Times New Roman" pitchFamily="-111" charset="0"/>
            </a:endParaRPr>
          </a:p>
        </p:txBody>
      </p:sp>
      <p:sp>
        <p:nvSpPr>
          <p:cNvPr id="501802" name="Text Box 42"/>
          <p:cNvSpPr txBox="1">
            <a:spLocks noChangeArrowheads="1"/>
          </p:cNvSpPr>
          <p:nvPr/>
        </p:nvSpPr>
        <p:spPr bwMode="auto">
          <a:xfrm>
            <a:off x="955675" y="2155825"/>
            <a:ext cx="14716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800"/>
              <a:t>ACK: ACK #</a:t>
            </a:r>
          </a:p>
          <a:p>
            <a:pPr algn="r"/>
            <a:r>
              <a:rPr lang="en-US" sz="1800"/>
              <a:t>valid</a:t>
            </a:r>
            <a:endParaRPr lang="en-US" sz="1000">
              <a:latin typeface="Times New Roman" pitchFamily="-111" charset="0"/>
            </a:endParaRPr>
          </a:p>
        </p:txBody>
      </p:sp>
      <p:sp>
        <p:nvSpPr>
          <p:cNvPr id="501803" name="Text Box 43"/>
          <p:cNvSpPr txBox="1">
            <a:spLocks noChangeArrowheads="1"/>
          </p:cNvSpPr>
          <p:nvPr/>
        </p:nvSpPr>
        <p:spPr bwMode="auto">
          <a:xfrm>
            <a:off x="149225" y="2832100"/>
            <a:ext cx="2287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800"/>
              <a:t>PSH: push data now</a:t>
            </a:r>
          </a:p>
          <a:p>
            <a:pPr algn="r"/>
            <a:r>
              <a:rPr lang="en-US" sz="1800"/>
              <a:t>(generally not used)</a:t>
            </a:r>
          </a:p>
        </p:txBody>
      </p:sp>
      <p:sp>
        <p:nvSpPr>
          <p:cNvPr id="501804" name="Text Box 44"/>
          <p:cNvSpPr txBox="1">
            <a:spLocks noChangeArrowheads="1"/>
          </p:cNvSpPr>
          <p:nvPr/>
        </p:nvSpPr>
        <p:spPr bwMode="auto">
          <a:xfrm>
            <a:off x="484188" y="3632200"/>
            <a:ext cx="1981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800"/>
              <a:t>RST, SYN, FIN:</a:t>
            </a:r>
          </a:p>
          <a:p>
            <a:pPr algn="r"/>
            <a:r>
              <a:rPr lang="en-US" sz="1800"/>
              <a:t>connection estab</a:t>
            </a:r>
          </a:p>
          <a:p>
            <a:pPr algn="r"/>
            <a:r>
              <a:rPr lang="en-US" sz="1800"/>
              <a:t>(setup, teardown</a:t>
            </a:r>
          </a:p>
          <a:p>
            <a:pPr algn="r"/>
            <a:r>
              <a:rPr lang="en-US" sz="1800"/>
              <a:t>commands)</a:t>
            </a:r>
          </a:p>
        </p:txBody>
      </p:sp>
      <p:sp>
        <p:nvSpPr>
          <p:cNvPr id="501805" name="Line 45"/>
          <p:cNvSpPr>
            <a:spLocks noChangeShapeType="1"/>
          </p:cNvSpPr>
          <p:nvPr/>
        </p:nvSpPr>
        <p:spPr bwMode="auto">
          <a:xfrm>
            <a:off x="2371725" y="1800225"/>
            <a:ext cx="1495425" cy="9620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06" name="Line 46"/>
          <p:cNvSpPr>
            <a:spLocks noChangeShapeType="1"/>
          </p:cNvSpPr>
          <p:nvPr/>
        </p:nvSpPr>
        <p:spPr bwMode="auto">
          <a:xfrm>
            <a:off x="2343150" y="2476500"/>
            <a:ext cx="1647825" cy="3524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07" name="Line 47"/>
          <p:cNvSpPr>
            <a:spLocks noChangeShapeType="1"/>
          </p:cNvSpPr>
          <p:nvPr/>
        </p:nvSpPr>
        <p:spPr bwMode="auto">
          <a:xfrm flipV="1">
            <a:off x="2352675" y="2828925"/>
            <a:ext cx="1838325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08" name="Freeform 48"/>
          <p:cNvSpPr>
            <a:spLocks/>
          </p:cNvSpPr>
          <p:nvPr/>
        </p:nvSpPr>
        <p:spPr bwMode="auto">
          <a:xfrm>
            <a:off x="2390775" y="3105150"/>
            <a:ext cx="2314575" cy="704850"/>
          </a:xfrm>
          <a:custGeom>
            <a:avLst/>
            <a:gdLst>
              <a:gd name="T0" fmla="*/ 0 w 1458"/>
              <a:gd name="T1" fmla="*/ 444 h 444"/>
              <a:gd name="T2" fmla="*/ 1248 w 1458"/>
              <a:gd name="T3" fmla="*/ 0 h 444"/>
              <a:gd name="T4" fmla="*/ 1458 w 1458"/>
              <a:gd name="T5" fmla="*/ 6 h 444"/>
              <a:gd name="T6" fmla="*/ 0 60000 65536"/>
              <a:gd name="T7" fmla="*/ 0 60000 65536"/>
              <a:gd name="T8" fmla="*/ 0 60000 65536"/>
              <a:gd name="T9" fmla="*/ 0 w 1458"/>
              <a:gd name="T10" fmla="*/ 0 h 444"/>
              <a:gd name="T11" fmla="*/ 1458 w 1458"/>
              <a:gd name="T12" fmla="*/ 444 h 4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8" h="444">
                <a:moveTo>
                  <a:pt x="0" y="444"/>
                </a:moveTo>
                <a:lnTo>
                  <a:pt x="1248" y="0"/>
                </a:lnTo>
                <a:lnTo>
                  <a:pt x="1458" y="6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06" name="Text Box 49"/>
          <p:cNvSpPr txBox="1">
            <a:spLocks noChangeArrowheads="1"/>
          </p:cNvSpPr>
          <p:nvPr/>
        </p:nvSpPr>
        <p:spPr bwMode="auto">
          <a:xfrm>
            <a:off x="7439025" y="3013075"/>
            <a:ext cx="13509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/>
              <a:t># bytes </a:t>
            </a:r>
          </a:p>
          <a:p>
            <a:pPr algn="l"/>
            <a:r>
              <a:rPr lang="en-US" sz="1800"/>
              <a:t>rcvr willing</a:t>
            </a:r>
          </a:p>
          <a:p>
            <a:pPr algn="l"/>
            <a:r>
              <a:rPr lang="en-US" sz="1800"/>
              <a:t>to accept</a:t>
            </a:r>
          </a:p>
        </p:txBody>
      </p:sp>
      <p:sp>
        <p:nvSpPr>
          <p:cNvPr id="85007" name="Text Box 50"/>
          <p:cNvSpPr txBox="1">
            <a:spLocks noChangeArrowheads="1"/>
          </p:cNvSpPr>
          <p:nvPr/>
        </p:nvSpPr>
        <p:spPr bwMode="auto">
          <a:xfrm>
            <a:off x="7132638" y="1527175"/>
            <a:ext cx="18208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/>
              <a:t>counting</a:t>
            </a:r>
          </a:p>
          <a:p>
            <a:pPr algn="l"/>
            <a:r>
              <a:rPr lang="en-US" sz="1800"/>
              <a:t>by bytes </a:t>
            </a:r>
          </a:p>
          <a:p>
            <a:pPr algn="l"/>
            <a:r>
              <a:rPr lang="en-US" sz="1800"/>
              <a:t>of data</a:t>
            </a:r>
          </a:p>
          <a:p>
            <a:pPr algn="l"/>
            <a:r>
              <a:rPr lang="en-US" sz="1800"/>
              <a:t>(not segments!)</a:t>
            </a:r>
          </a:p>
        </p:txBody>
      </p:sp>
      <p:sp>
        <p:nvSpPr>
          <p:cNvPr id="501811" name="Text Box 51"/>
          <p:cNvSpPr txBox="1">
            <a:spLocks noChangeArrowheads="1"/>
          </p:cNvSpPr>
          <p:nvPr/>
        </p:nvSpPr>
        <p:spPr bwMode="auto">
          <a:xfrm>
            <a:off x="1003300" y="4965700"/>
            <a:ext cx="13541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800"/>
              <a:t>Internet</a:t>
            </a:r>
          </a:p>
          <a:p>
            <a:pPr algn="r"/>
            <a:r>
              <a:rPr lang="en-US" sz="1800"/>
              <a:t>checksum</a:t>
            </a:r>
          </a:p>
          <a:p>
            <a:pPr algn="r"/>
            <a:r>
              <a:rPr lang="en-US" sz="1800"/>
              <a:t>(as in UDP)</a:t>
            </a:r>
          </a:p>
        </p:txBody>
      </p:sp>
      <p:sp>
        <p:nvSpPr>
          <p:cNvPr id="501812" name="Line 52"/>
          <p:cNvSpPr>
            <a:spLocks noChangeShapeType="1"/>
          </p:cNvSpPr>
          <p:nvPr/>
        </p:nvSpPr>
        <p:spPr bwMode="auto">
          <a:xfrm flipV="1">
            <a:off x="2266950" y="3429000"/>
            <a:ext cx="2105025" cy="1981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10" name="Line 53"/>
          <p:cNvSpPr>
            <a:spLocks noChangeShapeType="1"/>
          </p:cNvSpPr>
          <p:nvPr/>
        </p:nvSpPr>
        <p:spPr bwMode="auto">
          <a:xfrm flipH="1" flipV="1">
            <a:off x="6686550" y="3019425"/>
            <a:ext cx="809625" cy="466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11" name="Line 54"/>
          <p:cNvSpPr>
            <a:spLocks noChangeShapeType="1"/>
          </p:cNvSpPr>
          <p:nvPr/>
        </p:nvSpPr>
        <p:spPr bwMode="auto">
          <a:xfrm flipH="1">
            <a:off x="6619875" y="1724025"/>
            <a:ext cx="552450" cy="885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12" name="Line 55"/>
          <p:cNvSpPr>
            <a:spLocks noChangeShapeType="1"/>
          </p:cNvSpPr>
          <p:nvPr/>
        </p:nvSpPr>
        <p:spPr bwMode="auto">
          <a:xfrm flipH="1">
            <a:off x="6581775" y="1714500"/>
            <a:ext cx="571500" cy="523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0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0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0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0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0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01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0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0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0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0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1" grpId="0"/>
      <p:bldP spid="501802" grpId="0"/>
      <p:bldP spid="501803" grpId="0"/>
      <p:bldP spid="501804" grpId="0"/>
      <p:bldP spid="501805" grpId="0" animBg="1"/>
      <p:bldP spid="501806" grpId="0" animBg="1"/>
      <p:bldP spid="501807" grpId="0" animBg="1"/>
      <p:bldP spid="501808" grpId="0" animBg="1"/>
      <p:bldP spid="501811" grpId="0"/>
      <p:bldP spid="5018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931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6DEBE894-38E2-42DA-B2C7-FB81B49C5F6F}" type="slidenum">
              <a:rPr lang="en-US"/>
              <a:pPr/>
              <a:t>32</a:t>
            </a:fld>
            <a:endParaRPr lang="en-US"/>
          </a:p>
        </p:txBody>
      </p:sp>
      <p:sp>
        <p:nvSpPr>
          <p:cNvPr id="931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Reliability in TCP</a:t>
            </a:r>
          </a:p>
        </p:txBody>
      </p:sp>
      <p:sp>
        <p:nvSpPr>
          <p:cNvPr id="931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Components of reliability</a:t>
            </a:r>
          </a:p>
          <a:p>
            <a:pPr lvl="1"/>
            <a:r>
              <a:rPr lang="en-US" smtClean="0"/>
              <a:t>1. Sequence numbers</a:t>
            </a:r>
          </a:p>
          <a:p>
            <a:pPr lvl="1"/>
            <a:r>
              <a:rPr lang="en-US" smtClean="0"/>
              <a:t>2. Retransmissions</a:t>
            </a:r>
          </a:p>
          <a:p>
            <a:pPr lvl="1"/>
            <a:r>
              <a:rPr lang="en-US" smtClean="0"/>
              <a:t>3. Timeout Mechanism(s): function of the round trip time (RTT) between the two hosts (is it static?)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9728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0157470B-B206-4511-9D9D-5564023595A6}" type="slidenum">
              <a:rPr lang="en-US"/>
              <a:pPr/>
              <a:t>33</a:t>
            </a:fld>
            <a:endParaRPr lang="en-US"/>
          </a:p>
        </p:txBody>
      </p:sp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133350"/>
            <a:ext cx="7772400" cy="1143000"/>
          </a:xfrm>
        </p:spPr>
        <p:txBody>
          <a:bodyPr/>
          <a:lstStyle/>
          <a:p>
            <a:r>
              <a:rPr lang="en-US" sz="3600" smtClean="0"/>
              <a:t>TCP Round Trip Time and Timeout</a:t>
            </a:r>
            <a:endParaRPr lang="en-US" smtClean="0"/>
          </a:p>
        </p:txBody>
      </p:sp>
      <p:sp>
        <p:nvSpPr>
          <p:cNvPr id="251907" name="Text Box 3"/>
          <p:cNvSpPr txBox="1">
            <a:spLocks noChangeArrowheads="1"/>
          </p:cNvSpPr>
          <p:nvPr/>
        </p:nvSpPr>
        <p:spPr bwMode="auto">
          <a:xfrm>
            <a:off x="-47625" y="1435100"/>
            <a:ext cx="91932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urier New" pitchFamily="-111" charset="0"/>
              </a:rPr>
              <a:t>EstimatedRTT(k) = (1- </a:t>
            </a:r>
            <a:r>
              <a:rPr lang="en-US" sz="2000" b="1">
                <a:latin typeface="Courier New" pitchFamily="-111" charset="0"/>
                <a:sym typeface="Symbol" pitchFamily="-111" charset="2"/>
              </a:rPr>
              <a:t></a:t>
            </a:r>
            <a:r>
              <a:rPr lang="en-US" sz="2000" b="1">
                <a:latin typeface="Courier New" pitchFamily="-111" charset="0"/>
              </a:rPr>
              <a:t>)*EstimatedRTT(k-1) + </a:t>
            </a:r>
            <a:r>
              <a:rPr lang="en-US" sz="2000" b="1">
                <a:latin typeface="Courier New" pitchFamily="-111" charset="0"/>
                <a:sym typeface="Symbol" pitchFamily="-111" charset="2"/>
              </a:rPr>
              <a:t></a:t>
            </a:r>
            <a:r>
              <a:rPr lang="en-US" sz="2000" b="1">
                <a:latin typeface="Courier New" pitchFamily="-111" charset="0"/>
              </a:rPr>
              <a:t>*SampleRTT(k)</a:t>
            </a:r>
          </a:p>
          <a:p>
            <a:r>
              <a:rPr lang="en-US" sz="1700" b="1">
                <a:latin typeface="Courier New" pitchFamily="-111" charset="0"/>
              </a:rPr>
              <a:t>=(1- </a:t>
            </a:r>
            <a:r>
              <a:rPr lang="en-US" sz="1700" b="1">
                <a:sym typeface="Symbol" pitchFamily="-111" charset="2"/>
              </a:rPr>
              <a:t></a:t>
            </a:r>
            <a:r>
              <a:rPr lang="en-US" sz="1700" b="1">
                <a:latin typeface="Courier New" pitchFamily="-111" charset="0"/>
              </a:rPr>
              <a:t>)*(</a:t>
            </a:r>
            <a:r>
              <a:rPr lang="en-US" sz="1700" b="1"/>
              <a:t>(1- </a:t>
            </a:r>
            <a:r>
              <a:rPr lang="en-US" sz="1700" b="1">
                <a:sym typeface="Symbol" pitchFamily="-111" charset="2"/>
              </a:rPr>
              <a:t></a:t>
            </a:r>
            <a:r>
              <a:rPr lang="en-US" sz="1700" b="1"/>
              <a:t>)</a:t>
            </a:r>
            <a:r>
              <a:rPr lang="en-US" sz="1700" b="1">
                <a:latin typeface="Courier New" pitchFamily="-111" charset="0"/>
              </a:rPr>
              <a:t>*EstimatedRTT(k-2)+ </a:t>
            </a:r>
            <a:r>
              <a:rPr lang="en-US" sz="1700" b="1">
                <a:sym typeface="Symbol" pitchFamily="-111" charset="2"/>
              </a:rPr>
              <a:t></a:t>
            </a:r>
            <a:r>
              <a:rPr lang="en-US" sz="1700" b="1">
                <a:latin typeface="Courier New" pitchFamily="-111" charset="0"/>
              </a:rPr>
              <a:t>*SampleRTT(k-1))+ </a:t>
            </a:r>
            <a:r>
              <a:rPr lang="en-US" sz="1700" b="1">
                <a:sym typeface="Symbol" pitchFamily="-111" charset="2"/>
              </a:rPr>
              <a:t></a:t>
            </a:r>
            <a:r>
              <a:rPr lang="en-US" sz="1700"/>
              <a:t> </a:t>
            </a:r>
            <a:r>
              <a:rPr lang="en-US" sz="1700" b="1">
                <a:latin typeface="Courier New" pitchFamily="-111" charset="0"/>
              </a:rPr>
              <a:t>*SampleRTT(k)</a:t>
            </a:r>
          </a:p>
          <a:p>
            <a:r>
              <a:rPr lang="en-US" sz="1700" b="1">
                <a:latin typeface="Courier New" pitchFamily="-111" charset="0"/>
              </a:rPr>
              <a:t>=(1- </a:t>
            </a:r>
            <a:r>
              <a:rPr lang="en-US" b="1">
                <a:sym typeface="Symbol" pitchFamily="-111" charset="2"/>
              </a:rPr>
              <a:t></a:t>
            </a:r>
            <a:r>
              <a:rPr lang="en-US" sz="1700" b="1">
                <a:latin typeface="Courier New" pitchFamily="-111" charset="0"/>
              </a:rPr>
              <a:t>)</a:t>
            </a:r>
            <a:r>
              <a:rPr lang="en-US" sz="1700" b="1" baseline="30000">
                <a:latin typeface="Courier New" pitchFamily="-111" charset="0"/>
              </a:rPr>
              <a:t>k </a:t>
            </a:r>
            <a:r>
              <a:rPr lang="en-US" sz="1700" b="1">
                <a:latin typeface="Courier New" pitchFamily="-111" charset="0"/>
              </a:rPr>
              <a:t>*SampleRTT(0)+ </a:t>
            </a:r>
            <a:r>
              <a:rPr lang="en-US" b="1">
                <a:sym typeface="Symbol" pitchFamily="-111" charset="2"/>
              </a:rPr>
              <a:t></a:t>
            </a:r>
            <a:r>
              <a:rPr lang="en-US" sz="1700" b="1">
                <a:latin typeface="Courier New" pitchFamily="-111" charset="0"/>
              </a:rPr>
              <a:t>(1- </a:t>
            </a:r>
            <a:r>
              <a:rPr lang="en-US" b="1">
                <a:sym typeface="Symbol" pitchFamily="-111" charset="2"/>
              </a:rPr>
              <a:t></a:t>
            </a:r>
            <a:r>
              <a:rPr lang="en-US" sz="1700" b="1">
                <a:latin typeface="Courier New" pitchFamily="-111" charset="0"/>
              </a:rPr>
              <a:t>)</a:t>
            </a:r>
            <a:r>
              <a:rPr lang="en-US" sz="1700" b="1" baseline="30000">
                <a:latin typeface="Courier New" pitchFamily="-111" charset="0"/>
              </a:rPr>
              <a:t>k-1</a:t>
            </a:r>
            <a:r>
              <a:rPr lang="en-US" sz="1700" b="1">
                <a:latin typeface="Courier New" pitchFamily="-111" charset="0"/>
              </a:rPr>
              <a:t> *SampleRTT)(1)+…+ </a:t>
            </a:r>
            <a:r>
              <a:rPr lang="en-US" b="1">
                <a:sym typeface="Symbol" pitchFamily="-111" charset="2"/>
              </a:rPr>
              <a:t></a:t>
            </a:r>
            <a:r>
              <a:rPr lang="en-US"/>
              <a:t> </a:t>
            </a:r>
            <a:r>
              <a:rPr lang="en-US" sz="1700" b="1">
                <a:latin typeface="Courier New" pitchFamily="-111" charset="0"/>
              </a:rPr>
              <a:t>*SampleRTT(k)</a:t>
            </a:r>
          </a:p>
        </p:txBody>
      </p:sp>
      <p:sp>
        <p:nvSpPr>
          <p:cNvPr id="97286" name="Rectangle 4"/>
          <p:cNvSpPr>
            <a:spLocks noChangeArrowheads="1"/>
          </p:cNvSpPr>
          <p:nvPr/>
        </p:nvSpPr>
        <p:spPr bwMode="auto">
          <a:xfrm>
            <a:off x="1143000" y="2527300"/>
            <a:ext cx="70675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Exponential weighted moving average (EWMA)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influence of past sample decreases exponentially fast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typical value: </a:t>
            </a:r>
            <a:r>
              <a:rPr lang="en-US" sz="2000" b="1">
                <a:latin typeface="Courier New" pitchFamily="-111" charset="0"/>
                <a:sym typeface="Symbol" pitchFamily="-111" charset="2"/>
              </a:rPr>
              <a:t> =</a:t>
            </a:r>
            <a:r>
              <a:rPr lang="en-US" sz="2000"/>
              <a:t> 0.125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993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CFD677D6-92C9-4572-818B-9B078ABA3F03}" type="slidenum">
              <a:rPr lang="en-US"/>
              <a:pPr/>
              <a:t>34</a:t>
            </a:fld>
            <a:endParaRPr lang="en-US"/>
          </a:p>
        </p:txBody>
      </p:sp>
      <p:sp>
        <p:nvSpPr>
          <p:cNvPr id="993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Example RTT estimation:</a:t>
            </a:r>
          </a:p>
        </p:txBody>
      </p:sp>
      <p:pic>
        <p:nvPicPr>
          <p:cNvPr id="9933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538" y="1049338"/>
            <a:ext cx="7739062" cy="529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0342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7B197280-E3C9-4949-945C-1A3DDEA35953}" type="slidenum">
              <a:rPr lang="en-US"/>
              <a:pPr/>
              <a:t>35</a:t>
            </a:fld>
            <a:endParaRPr lang="en-US"/>
          </a:p>
        </p:txBody>
      </p:sp>
      <p:sp>
        <p:nvSpPr>
          <p:cNvPr id="103428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133350"/>
            <a:ext cx="7772400" cy="1143000"/>
          </a:xfrm>
        </p:spPr>
        <p:txBody>
          <a:bodyPr/>
          <a:lstStyle/>
          <a:p>
            <a:r>
              <a:rPr lang="en-US" sz="3600" smtClean="0"/>
              <a:t>TCP Round Trip Time and Timeout</a:t>
            </a:r>
            <a:endParaRPr lang="en-US" smtClean="0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95400"/>
            <a:ext cx="7639050" cy="14954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u="sng" smtClean="0">
                <a:solidFill>
                  <a:srgbClr val="FF0000"/>
                </a:solidFill>
              </a:rPr>
              <a:t>Setting the timeout</a:t>
            </a:r>
            <a:endParaRPr lang="en-US" sz="2400" smtClean="0"/>
          </a:p>
          <a:p>
            <a:pPr>
              <a:spcBef>
                <a:spcPct val="50000"/>
              </a:spcBef>
            </a:pPr>
            <a:r>
              <a:rPr lang="en-US" sz="2000" b="1" smtClean="0">
                <a:latin typeface="Courier New" pitchFamily="-111" charset="0"/>
              </a:rPr>
              <a:t>EstimtedRTT</a:t>
            </a:r>
            <a:r>
              <a:rPr lang="en-US" sz="2000" smtClean="0"/>
              <a:t> plus “safety margin”</a:t>
            </a:r>
          </a:p>
          <a:p>
            <a:pPr lvl="1"/>
            <a:r>
              <a:rPr lang="en-US" sz="1800" smtClean="0"/>
              <a:t>large variation in </a:t>
            </a:r>
            <a:r>
              <a:rPr lang="en-US" sz="1800" b="1" smtClean="0">
                <a:latin typeface="Courier New" pitchFamily="-111" charset="0"/>
              </a:rPr>
              <a:t>EstimatedRTT -&gt;</a:t>
            </a:r>
            <a:r>
              <a:rPr lang="en-US" sz="1800" smtClean="0"/>
              <a:t> larger safety margin</a:t>
            </a:r>
          </a:p>
          <a:p>
            <a:pPr>
              <a:buFont typeface="ZapfDingbats" pitchFamily="82" charset="2"/>
              <a:buNone/>
            </a:pPr>
            <a:r>
              <a:rPr lang="en-US" sz="2000" smtClean="0"/>
              <a:t>1. estimate how much SampleRTT deviates from EstimatedRTT: </a:t>
            </a:r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584200" y="5283200"/>
            <a:ext cx="6434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urier New" pitchFamily="-111" charset="0"/>
              </a:rPr>
              <a:t>TimeoutInterval = EstimatedRTT + 4*DevRTT</a:t>
            </a:r>
            <a:endParaRPr lang="en-US" sz="1000">
              <a:latin typeface="Times New Roman" pitchFamily="-111" charset="0"/>
            </a:endParaRPr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914400" y="3429000"/>
            <a:ext cx="6975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b="1">
                <a:latin typeface="Courier New" pitchFamily="-111" charset="0"/>
              </a:rPr>
              <a:t>DevRTT = (1-</a:t>
            </a:r>
            <a:r>
              <a:rPr lang="en-US" sz="2000" b="1">
                <a:latin typeface="Courier New" pitchFamily="-111" charset="0"/>
                <a:sym typeface="Symbol" pitchFamily="-111" charset="2"/>
              </a:rPr>
              <a:t></a:t>
            </a:r>
            <a:r>
              <a:rPr lang="en-US" sz="2000" b="1">
                <a:latin typeface="Courier New" pitchFamily="-111" charset="0"/>
              </a:rPr>
              <a:t>)*DevRTT +</a:t>
            </a:r>
          </a:p>
          <a:p>
            <a:pPr algn="l"/>
            <a:r>
              <a:rPr lang="en-US" sz="2000" b="1">
                <a:latin typeface="Courier New" pitchFamily="-111" charset="0"/>
              </a:rPr>
              <a:t>             </a:t>
            </a:r>
            <a:r>
              <a:rPr lang="en-US" sz="2000" b="1">
                <a:latin typeface="Courier New" pitchFamily="-111" charset="0"/>
                <a:sym typeface="Symbol" pitchFamily="-111" charset="2"/>
              </a:rPr>
              <a:t></a:t>
            </a:r>
            <a:r>
              <a:rPr lang="en-US" sz="2000" b="1">
                <a:latin typeface="Courier New" pitchFamily="-111" charset="0"/>
              </a:rPr>
              <a:t>*|SampleRTT-EstimatedRTT|</a:t>
            </a:r>
          </a:p>
          <a:p>
            <a:pPr algn="l"/>
            <a:endParaRPr lang="en-US" sz="2000" b="1">
              <a:latin typeface="Courier New" pitchFamily="-111" charset="0"/>
            </a:endParaRPr>
          </a:p>
          <a:p>
            <a:pPr algn="l"/>
            <a:r>
              <a:rPr lang="en-US" sz="2000" b="1">
                <a:latin typeface="Courier New" pitchFamily="-111" charset="0"/>
              </a:rPr>
              <a:t>(typically, </a:t>
            </a:r>
            <a:r>
              <a:rPr lang="en-US" sz="2000" b="1">
                <a:latin typeface="Courier New" pitchFamily="-111" charset="0"/>
                <a:sym typeface="Symbol" pitchFamily="-111" charset="2"/>
              </a:rPr>
              <a:t> = 0.25)</a:t>
            </a: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381000" y="4953000"/>
            <a:ext cx="2970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 </a:t>
            </a:r>
            <a:r>
              <a:rPr lang="en-US" sz="2000">
                <a:solidFill>
                  <a:srgbClr val="FF0000"/>
                </a:solidFill>
              </a:rPr>
              <a:t>2. set timeout interval:</a:t>
            </a:r>
            <a:endParaRPr lang="en-US" sz="2000"/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476250" y="5868988"/>
            <a:ext cx="67071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algn="l"/>
            <a:r>
              <a:rPr lang="en-US"/>
              <a:t>3. For further re-transmissions (if the 1</a:t>
            </a:r>
            <a:r>
              <a:rPr lang="en-US" baseline="30000"/>
              <a:t>st</a:t>
            </a:r>
            <a:r>
              <a:rPr lang="en-US"/>
              <a:t> re-tx was not Ack’ed)</a:t>
            </a:r>
          </a:p>
          <a:p>
            <a:pPr lvl="1" algn="l"/>
            <a:r>
              <a:rPr lang="en-US"/>
              <a:t>	- RTO=q.RTO,  q=2 for exponential backoff</a:t>
            </a:r>
          </a:p>
          <a:p>
            <a:pPr lvl="1" algn="l"/>
            <a:r>
              <a:rPr lang="en-US"/>
              <a:t>	- similar to Ethernet CSMA/CD backoff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0547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4CCA3241-2473-46F6-83D7-CD40D2F91F37}" type="slidenum">
              <a:rPr lang="en-US"/>
              <a:pPr/>
              <a:t>36</a:t>
            </a:fld>
            <a:endParaRPr lang="en-US"/>
          </a:p>
        </p:txBody>
      </p:sp>
      <p:sp>
        <p:nvSpPr>
          <p:cNvPr id="1054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TCP reliable data transfer</a:t>
            </a:r>
          </a:p>
        </p:txBody>
      </p:sp>
      <p:sp>
        <p:nvSpPr>
          <p:cNvPr id="10547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smtClean="0"/>
              <a:t>TCP creates reliable service on top of IP’s unreliable service</a:t>
            </a:r>
          </a:p>
          <a:p>
            <a:r>
              <a:rPr lang="en-US" sz="2400" smtClean="0"/>
              <a:t>Pipelined segments</a:t>
            </a:r>
          </a:p>
          <a:p>
            <a:r>
              <a:rPr lang="en-US" sz="2400" smtClean="0"/>
              <a:t>Cumulative acks</a:t>
            </a:r>
          </a:p>
          <a:p>
            <a:r>
              <a:rPr lang="en-US" sz="2400" smtClean="0"/>
              <a:t>TCP uses single retransmission timer</a:t>
            </a:r>
          </a:p>
          <a:p>
            <a:endParaRPr lang="en-US" sz="2400" smtClean="0"/>
          </a:p>
        </p:txBody>
      </p:sp>
      <p:sp>
        <p:nvSpPr>
          <p:cNvPr id="10547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smtClean="0"/>
              <a:t>Retransmissions are triggered by:</a:t>
            </a:r>
          </a:p>
          <a:p>
            <a:pPr lvl="1"/>
            <a:r>
              <a:rPr lang="en-US" sz="2000" smtClean="0"/>
              <a:t>timeout events</a:t>
            </a:r>
          </a:p>
          <a:p>
            <a:pPr lvl="1"/>
            <a:r>
              <a:rPr lang="en-US" sz="2000" smtClean="0"/>
              <a:t>duplicate acks</a:t>
            </a:r>
          </a:p>
          <a:p>
            <a:r>
              <a:rPr lang="en-US" sz="2400" smtClean="0"/>
              <a:t>Initially consider simplified TCP sender:</a:t>
            </a:r>
          </a:p>
          <a:p>
            <a:pPr lvl="1"/>
            <a:r>
              <a:rPr lang="en-US" sz="2000" smtClean="0"/>
              <a:t> ignore duplicate acks</a:t>
            </a:r>
          </a:p>
          <a:p>
            <a:pPr lvl="1"/>
            <a:r>
              <a:rPr lang="en-US" sz="2000" smtClean="0"/>
              <a:t>ignore flow control, congestion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0752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DE9211A8-3D4F-44CF-B6DE-FB84A57FABC4}" type="slidenum">
              <a:rPr lang="en-US"/>
              <a:pPr/>
              <a:t>37</a:t>
            </a:fld>
            <a:endParaRPr lang="en-US"/>
          </a:p>
        </p:txBody>
      </p:sp>
      <p:sp>
        <p:nvSpPr>
          <p:cNvPr id="107528" name="Line 2"/>
          <p:cNvSpPr>
            <a:spLocks noChangeShapeType="1"/>
          </p:cNvSpPr>
          <p:nvPr/>
        </p:nvSpPr>
        <p:spPr bwMode="auto">
          <a:xfrm flipH="1">
            <a:off x="5810250" y="3143250"/>
            <a:ext cx="2476500" cy="11049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29" name="Line 5"/>
          <p:cNvSpPr>
            <a:spLocks noChangeShapeType="1"/>
          </p:cNvSpPr>
          <p:nvPr/>
        </p:nvSpPr>
        <p:spPr bwMode="auto">
          <a:xfrm flipH="1">
            <a:off x="5781675" y="2733675"/>
            <a:ext cx="2543175" cy="1381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30" name="Rectangle 6"/>
          <p:cNvSpPr>
            <a:spLocks noChangeArrowheads="1"/>
          </p:cNvSpPr>
          <p:nvPr/>
        </p:nvSpPr>
        <p:spPr bwMode="auto">
          <a:xfrm rot="728579">
            <a:off x="6075363" y="3814763"/>
            <a:ext cx="1817687" cy="284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31" name="Rectangle 7"/>
          <p:cNvSpPr>
            <a:spLocks noGrp="1" noChangeArrowheads="1"/>
          </p:cNvSpPr>
          <p:nvPr>
            <p:ph type="title"/>
          </p:nvPr>
        </p:nvSpPr>
        <p:spPr>
          <a:xfrm>
            <a:off x="476250" y="238125"/>
            <a:ext cx="7772400" cy="904875"/>
          </a:xfrm>
        </p:spPr>
        <p:txBody>
          <a:bodyPr/>
          <a:lstStyle/>
          <a:p>
            <a:r>
              <a:rPr lang="en-US" sz="3600" smtClean="0"/>
              <a:t>TCP: retransmission scenarios</a:t>
            </a:r>
            <a:endParaRPr lang="en-US" smtClean="0"/>
          </a:p>
        </p:txBody>
      </p:sp>
      <p:sp>
        <p:nvSpPr>
          <p:cNvPr id="107532" name="Line 33"/>
          <p:cNvSpPr>
            <a:spLocks noChangeShapeType="1"/>
          </p:cNvSpPr>
          <p:nvPr/>
        </p:nvSpPr>
        <p:spPr bwMode="auto">
          <a:xfrm>
            <a:off x="5800725" y="2009775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7522" name="Object 2"/>
          <p:cNvGraphicFramePr>
            <a:graphicFrameLocks noChangeAspect="1"/>
          </p:cNvGraphicFramePr>
          <p:nvPr/>
        </p:nvGraphicFramePr>
        <p:xfrm>
          <a:off x="5387975" y="1341438"/>
          <a:ext cx="485775" cy="385762"/>
        </p:xfrm>
        <a:graphic>
          <a:graphicData uri="http://schemas.openxmlformats.org/presentationml/2006/ole">
            <p:oleObj spid="_x0000_s107522" name="Clip" r:id="rId4" imgW="1305000" imgH="1085760" progId="">
              <p:embed/>
            </p:oleObj>
          </a:graphicData>
        </a:graphic>
      </p:graphicFrame>
      <p:sp>
        <p:nvSpPr>
          <p:cNvPr id="107533" name="Text Box 35"/>
          <p:cNvSpPr txBox="1">
            <a:spLocks noChangeArrowheads="1"/>
          </p:cNvSpPr>
          <p:nvPr/>
        </p:nvSpPr>
        <p:spPr bwMode="auto">
          <a:xfrm>
            <a:off x="5797550" y="1341438"/>
            <a:ext cx="85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Host A</a:t>
            </a:r>
            <a:endParaRPr lang="en-US" sz="1000">
              <a:latin typeface="Times New Roman" pitchFamily="-111" charset="0"/>
            </a:endParaRPr>
          </a:p>
        </p:txBody>
      </p:sp>
      <p:sp>
        <p:nvSpPr>
          <p:cNvPr id="107534" name="Text Box 36"/>
          <p:cNvSpPr txBox="1">
            <a:spLocks noChangeArrowheads="1"/>
          </p:cNvSpPr>
          <p:nvPr/>
        </p:nvSpPr>
        <p:spPr bwMode="auto">
          <a:xfrm rot="808459">
            <a:off x="5983288" y="2420938"/>
            <a:ext cx="2066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Seq=100, 20 bytes data</a:t>
            </a:r>
            <a:endParaRPr lang="en-US" sz="1000">
              <a:latin typeface="Times New Roman" pitchFamily="-111" charset="0"/>
            </a:endParaRPr>
          </a:p>
        </p:txBody>
      </p:sp>
      <p:sp>
        <p:nvSpPr>
          <p:cNvPr id="107535" name="Text Box 37"/>
          <p:cNvSpPr txBox="1">
            <a:spLocks noChangeArrowheads="1"/>
          </p:cNvSpPr>
          <p:nvPr/>
        </p:nvSpPr>
        <p:spPr bwMode="auto">
          <a:xfrm rot="-1770084">
            <a:off x="6743700" y="3068638"/>
            <a:ext cx="950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ACK=100</a:t>
            </a:r>
            <a:endParaRPr lang="en-US" sz="1000">
              <a:latin typeface="Times New Roman" pitchFamily="-111" charset="0"/>
            </a:endParaRPr>
          </a:p>
        </p:txBody>
      </p:sp>
      <p:grpSp>
        <p:nvGrpSpPr>
          <p:cNvPr id="107536" name="Group 39"/>
          <p:cNvGrpSpPr>
            <a:grpSpLocks/>
          </p:cNvGrpSpPr>
          <p:nvPr/>
        </p:nvGrpSpPr>
        <p:grpSpPr bwMode="auto">
          <a:xfrm>
            <a:off x="5410200" y="5943600"/>
            <a:ext cx="658813" cy="366713"/>
            <a:chOff x="3304" y="3530"/>
            <a:chExt cx="415" cy="231"/>
          </a:xfrm>
        </p:grpSpPr>
        <p:sp>
          <p:nvSpPr>
            <p:cNvPr id="107585" name="Rectangle 40"/>
            <p:cNvSpPr>
              <a:spLocks noChangeArrowheads="1"/>
            </p:cNvSpPr>
            <p:nvPr/>
          </p:nvSpPr>
          <p:spPr bwMode="auto">
            <a:xfrm>
              <a:off x="3342" y="3576"/>
              <a:ext cx="324" cy="1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86" name="Text Box 41"/>
            <p:cNvSpPr txBox="1">
              <a:spLocks noChangeArrowheads="1"/>
            </p:cNvSpPr>
            <p:nvPr/>
          </p:nvSpPr>
          <p:spPr bwMode="auto">
            <a:xfrm>
              <a:off x="3304" y="3530"/>
              <a:ext cx="4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time</a:t>
              </a:r>
              <a:endParaRPr lang="en-US" sz="1000">
                <a:latin typeface="Times New Roman" pitchFamily="-111" charset="0"/>
              </a:endParaRPr>
            </a:p>
          </p:txBody>
        </p:sp>
      </p:grpSp>
      <p:sp>
        <p:nvSpPr>
          <p:cNvPr id="107537" name="Text Box 42"/>
          <p:cNvSpPr txBox="1">
            <a:spLocks noChangeArrowheads="1"/>
          </p:cNvSpPr>
          <p:nvPr/>
        </p:nvSpPr>
        <p:spPr bwMode="auto">
          <a:xfrm>
            <a:off x="6434138" y="5715000"/>
            <a:ext cx="2187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premature timeout</a:t>
            </a:r>
            <a:endParaRPr lang="en-US" sz="1000">
              <a:latin typeface="Times New Roman" pitchFamily="-111" charset="0"/>
            </a:endParaRPr>
          </a:p>
        </p:txBody>
      </p:sp>
      <p:graphicFrame>
        <p:nvGraphicFramePr>
          <p:cNvPr id="107523" name="Object 3"/>
          <p:cNvGraphicFramePr>
            <a:graphicFrameLocks noChangeAspect="1"/>
          </p:cNvGraphicFramePr>
          <p:nvPr/>
        </p:nvGraphicFramePr>
        <p:xfrm>
          <a:off x="8045450" y="1350963"/>
          <a:ext cx="485775" cy="385762"/>
        </p:xfrm>
        <a:graphic>
          <a:graphicData uri="http://schemas.openxmlformats.org/presentationml/2006/ole">
            <p:oleObj spid="_x0000_s107523" name="Clip" r:id="rId5" imgW="1305000" imgH="1085760" progId="">
              <p:embed/>
            </p:oleObj>
          </a:graphicData>
        </a:graphic>
      </p:graphicFrame>
      <p:sp>
        <p:nvSpPr>
          <p:cNvPr id="107538" name="Text Box 44"/>
          <p:cNvSpPr txBox="1">
            <a:spLocks noChangeArrowheads="1"/>
          </p:cNvSpPr>
          <p:nvPr/>
        </p:nvSpPr>
        <p:spPr bwMode="auto">
          <a:xfrm>
            <a:off x="7321550" y="1360488"/>
            <a:ext cx="830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Host B</a:t>
            </a:r>
            <a:endParaRPr lang="en-US" sz="1000">
              <a:latin typeface="Times New Roman" pitchFamily="-111" charset="0"/>
            </a:endParaRPr>
          </a:p>
        </p:txBody>
      </p:sp>
      <p:sp>
        <p:nvSpPr>
          <p:cNvPr id="107539" name="Line 45"/>
          <p:cNvSpPr>
            <a:spLocks noChangeShapeType="1"/>
          </p:cNvSpPr>
          <p:nvPr/>
        </p:nvSpPr>
        <p:spPr bwMode="auto">
          <a:xfrm>
            <a:off x="5800725" y="3876675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40" name="Text Box 46"/>
          <p:cNvSpPr txBox="1">
            <a:spLocks noChangeArrowheads="1"/>
          </p:cNvSpPr>
          <p:nvPr/>
        </p:nvSpPr>
        <p:spPr bwMode="auto">
          <a:xfrm rot="706751">
            <a:off x="6065838" y="3792538"/>
            <a:ext cx="1870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Seq=92, 8 bytes data</a:t>
            </a:r>
            <a:endParaRPr lang="en-US" sz="1000">
              <a:latin typeface="Times New Roman" pitchFamily="-111" charset="0"/>
            </a:endParaRPr>
          </a:p>
        </p:txBody>
      </p:sp>
      <p:sp>
        <p:nvSpPr>
          <p:cNvPr id="107541" name="Line 47"/>
          <p:cNvSpPr>
            <a:spLocks noChangeShapeType="1"/>
          </p:cNvSpPr>
          <p:nvPr/>
        </p:nvSpPr>
        <p:spPr bwMode="auto">
          <a:xfrm>
            <a:off x="5791200" y="1905000"/>
            <a:ext cx="0" cy="407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42" name="Line 48"/>
          <p:cNvSpPr>
            <a:spLocks noChangeShapeType="1"/>
          </p:cNvSpPr>
          <p:nvPr/>
        </p:nvSpPr>
        <p:spPr bwMode="auto">
          <a:xfrm>
            <a:off x="8305800" y="1790700"/>
            <a:ext cx="0" cy="384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43" name="Text Box 49"/>
          <p:cNvSpPr txBox="1">
            <a:spLocks noChangeArrowheads="1"/>
          </p:cNvSpPr>
          <p:nvPr/>
        </p:nvSpPr>
        <p:spPr bwMode="auto">
          <a:xfrm rot="-1338105">
            <a:off x="7105650" y="3179763"/>
            <a:ext cx="966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Arial" charset="0"/>
              </a:rPr>
              <a:t>ACK=120</a:t>
            </a:r>
            <a:endParaRPr lang="en-US" sz="1000">
              <a:latin typeface="Times New Roman" pitchFamily="-111" charset="0"/>
            </a:endParaRPr>
          </a:p>
        </p:txBody>
      </p:sp>
      <p:sp>
        <p:nvSpPr>
          <p:cNvPr id="107544" name="Line 52"/>
          <p:cNvSpPr>
            <a:spLocks noChangeShapeType="1"/>
          </p:cNvSpPr>
          <p:nvPr/>
        </p:nvSpPr>
        <p:spPr bwMode="auto">
          <a:xfrm>
            <a:off x="5788025" y="2362200"/>
            <a:ext cx="2508250" cy="6286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45" name="Text Box 53"/>
          <p:cNvSpPr txBox="1">
            <a:spLocks noChangeArrowheads="1"/>
          </p:cNvSpPr>
          <p:nvPr/>
        </p:nvSpPr>
        <p:spPr bwMode="auto">
          <a:xfrm rot="706751">
            <a:off x="6094413" y="2011363"/>
            <a:ext cx="1870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Seq=92, 8 bytes data</a:t>
            </a:r>
            <a:endParaRPr lang="en-US" sz="1000">
              <a:latin typeface="Times New Roman" pitchFamily="-111" charset="0"/>
            </a:endParaRPr>
          </a:p>
        </p:txBody>
      </p:sp>
      <p:grpSp>
        <p:nvGrpSpPr>
          <p:cNvPr id="107546" name="Group 63"/>
          <p:cNvGrpSpPr>
            <a:grpSpLocks/>
          </p:cNvGrpSpPr>
          <p:nvPr/>
        </p:nvGrpSpPr>
        <p:grpSpPr bwMode="auto">
          <a:xfrm>
            <a:off x="5467350" y="2016125"/>
            <a:ext cx="327025" cy="1860550"/>
            <a:chOff x="3444" y="1270"/>
            <a:chExt cx="206" cy="1172"/>
          </a:xfrm>
        </p:grpSpPr>
        <p:sp>
          <p:nvSpPr>
            <p:cNvPr id="107579" name="Rectangle 4"/>
            <p:cNvSpPr>
              <a:spLocks noChangeArrowheads="1"/>
            </p:cNvSpPr>
            <p:nvPr/>
          </p:nvSpPr>
          <p:spPr bwMode="auto">
            <a:xfrm>
              <a:off x="3494" y="1432"/>
              <a:ext cx="128" cy="8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80" name="Text Box 38"/>
            <p:cNvSpPr txBox="1">
              <a:spLocks noChangeArrowheads="1"/>
            </p:cNvSpPr>
            <p:nvPr/>
          </p:nvSpPr>
          <p:spPr bwMode="auto">
            <a:xfrm rot="-5400000">
              <a:off x="3068" y="1754"/>
              <a:ext cx="94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Seq=92 timeout</a:t>
              </a:r>
              <a:endParaRPr lang="en-US" sz="1000">
                <a:latin typeface="Times New Roman" pitchFamily="-111" charset="0"/>
              </a:endParaRPr>
            </a:p>
          </p:txBody>
        </p:sp>
        <p:sp>
          <p:nvSpPr>
            <p:cNvPr id="107581" name="Line 50"/>
            <p:cNvSpPr>
              <a:spLocks noChangeShapeType="1"/>
            </p:cNvSpPr>
            <p:nvPr/>
          </p:nvSpPr>
          <p:spPr bwMode="auto">
            <a:xfrm flipV="1">
              <a:off x="3552" y="1270"/>
              <a:ext cx="4" cy="1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82" name="Line 51"/>
            <p:cNvSpPr>
              <a:spLocks noChangeShapeType="1"/>
            </p:cNvSpPr>
            <p:nvPr/>
          </p:nvSpPr>
          <p:spPr bwMode="auto">
            <a:xfrm flipH="1">
              <a:off x="3546" y="2296"/>
              <a:ext cx="0" cy="1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83" name="Line 54"/>
            <p:cNvSpPr>
              <a:spLocks noChangeShapeType="1"/>
            </p:cNvSpPr>
            <p:nvPr/>
          </p:nvSpPr>
          <p:spPr bwMode="auto">
            <a:xfrm flipH="1">
              <a:off x="3536" y="2442"/>
              <a:ext cx="11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84" name="Line 55"/>
            <p:cNvSpPr>
              <a:spLocks noChangeShapeType="1"/>
            </p:cNvSpPr>
            <p:nvPr/>
          </p:nvSpPr>
          <p:spPr bwMode="auto">
            <a:xfrm flipH="1">
              <a:off x="3524" y="1270"/>
              <a:ext cx="11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547" name="Line 60"/>
          <p:cNvSpPr>
            <a:spLocks noChangeShapeType="1"/>
          </p:cNvSpPr>
          <p:nvPr/>
        </p:nvSpPr>
        <p:spPr bwMode="auto">
          <a:xfrm flipH="1">
            <a:off x="5816600" y="4521200"/>
            <a:ext cx="2476500" cy="11049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48" name="Text Box 61"/>
          <p:cNvSpPr txBox="1">
            <a:spLocks noChangeArrowheads="1"/>
          </p:cNvSpPr>
          <p:nvPr/>
        </p:nvSpPr>
        <p:spPr bwMode="auto">
          <a:xfrm rot="-1338105">
            <a:off x="6921500" y="4608513"/>
            <a:ext cx="966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Arial" charset="0"/>
              </a:rPr>
              <a:t>ACK=120</a:t>
            </a:r>
            <a:endParaRPr lang="en-US" sz="1000">
              <a:latin typeface="Times New Roman" pitchFamily="-111" charset="0"/>
            </a:endParaRPr>
          </a:p>
        </p:txBody>
      </p:sp>
      <p:grpSp>
        <p:nvGrpSpPr>
          <p:cNvPr id="107549" name="Group 72"/>
          <p:cNvGrpSpPr>
            <a:grpSpLocks/>
          </p:cNvGrpSpPr>
          <p:nvPr/>
        </p:nvGrpSpPr>
        <p:grpSpPr bwMode="auto">
          <a:xfrm>
            <a:off x="838200" y="1371600"/>
            <a:ext cx="3143250" cy="5226050"/>
            <a:chOff x="316" y="875"/>
            <a:chExt cx="1980" cy="3292"/>
          </a:xfrm>
        </p:grpSpPr>
        <p:sp>
          <p:nvSpPr>
            <p:cNvPr id="107560" name="Line 9"/>
            <p:cNvSpPr>
              <a:spLocks noChangeShapeType="1"/>
            </p:cNvSpPr>
            <p:nvPr/>
          </p:nvSpPr>
          <p:spPr bwMode="auto">
            <a:xfrm flipH="1">
              <a:off x="1170" y="1752"/>
              <a:ext cx="996" cy="30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61" name="Line 10"/>
            <p:cNvSpPr>
              <a:spLocks noChangeShapeType="1"/>
            </p:cNvSpPr>
            <p:nvPr/>
          </p:nvSpPr>
          <p:spPr bwMode="auto">
            <a:xfrm>
              <a:off x="576" y="1296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7524" name="Object 4"/>
            <p:cNvGraphicFramePr>
              <a:graphicFrameLocks noChangeAspect="1"/>
            </p:cNvGraphicFramePr>
            <p:nvPr/>
          </p:nvGraphicFramePr>
          <p:xfrm>
            <a:off x="316" y="875"/>
            <a:ext cx="306" cy="243"/>
          </p:xfrm>
          <a:graphic>
            <a:graphicData uri="http://schemas.openxmlformats.org/presentationml/2006/ole">
              <p:oleObj spid="_x0000_s107524" name="Clip" r:id="rId6" imgW="1305000" imgH="1085760" progId="">
                <p:embed/>
              </p:oleObj>
            </a:graphicData>
          </a:graphic>
        </p:graphicFrame>
        <p:sp>
          <p:nvSpPr>
            <p:cNvPr id="107562" name="Text Box 12"/>
            <p:cNvSpPr txBox="1">
              <a:spLocks noChangeArrowheads="1"/>
            </p:cNvSpPr>
            <p:nvPr/>
          </p:nvSpPr>
          <p:spPr bwMode="auto">
            <a:xfrm>
              <a:off x="574" y="875"/>
              <a:ext cx="5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Host A</a:t>
              </a:r>
              <a:endParaRPr lang="en-US" sz="1000">
                <a:latin typeface="Times New Roman" pitchFamily="-111" charset="0"/>
              </a:endParaRPr>
            </a:p>
          </p:txBody>
        </p:sp>
        <p:sp>
          <p:nvSpPr>
            <p:cNvPr id="107563" name="Text Box 13"/>
            <p:cNvSpPr txBox="1">
              <a:spLocks noChangeArrowheads="1"/>
            </p:cNvSpPr>
            <p:nvPr/>
          </p:nvSpPr>
          <p:spPr bwMode="auto">
            <a:xfrm rot="706751">
              <a:off x="815" y="1303"/>
              <a:ext cx="1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Seq=92, 8 bytes data</a:t>
              </a:r>
              <a:endParaRPr lang="en-US" sz="1000">
                <a:latin typeface="Times New Roman" pitchFamily="-111" charset="0"/>
              </a:endParaRPr>
            </a:p>
          </p:txBody>
        </p:sp>
        <p:sp>
          <p:nvSpPr>
            <p:cNvPr id="107564" name="Text Box 14"/>
            <p:cNvSpPr txBox="1">
              <a:spLocks noChangeArrowheads="1"/>
            </p:cNvSpPr>
            <p:nvPr/>
          </p:nvSpPr>
          <p:spPr bwMode="auto">
            <a:xfrm rot="-982672">
              <a:off x="1374" y="1735"/>
              <a:ext cx="5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ACK=100</a:t>
              </a:r>
              <a:endParaRPr lang="en-US" sz="1000">
                <a:latin typeface="Times New Roman" pitchFamily="-111" charset="0"/>
              </a:endParaRPr>
            </a:p>
          </p:txBody>
        </p:sp>
        <p:sp>
          <p:nvSpPr>
            <p:cNvPr id="107565" name="Text Box 15"/>
            <p:cNvSpPr txBox="1">
              <a:spLocks noChangeArrowheads="1"/>
            </p:cNvSpPr>
            <p:nvPr/>
          </p:nvSpPr>
          <p:spPr bwMode="auto">
            <a:xfrm>
              <a:off x="945" y="2090"/>
              <a:ext cx="3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loss</a:t>
              </a:r>
              <a:endParaRPr lang="en-US" sz="1000">
                <a:latin typeface="Times New Roman" pitchFamily="-111" charset="0"/>
              </a:endParaRPr>
            </a:p>
          </p:txBody>
        </p:sp>
        <p:sp>
          <p:nvSpPr>
            <p:cNvPr id="107566" name="Text Box 16"/>
            <p:cNvSpPr txBox="1">
              <a:spLocks noChangeArrowheads="1"/>
            </p:cNvSpPr>
            <p:nvPr/>
          </p:nvSpPr>
          <p:spPr bwMode="auto">
            <a:xfrm rot="-5400000">
              <a:off x="161" y="1803"/>
              <a:ext cx="5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timeout</a:t>
              </a:r>
              <a:endParaRPr lang="en-US" sz="1000">
                <a:latin typeface="Times New Roman" pitchFamily="-111" charset="0"/>
              </a:endParaRPr>
            </a:p>
          </p:txBody>
        </p:sp>
        <p:sp>
          <p:nvSpPr>
            <p:cNvPr id="107567" name="Text Box 21"/>
            <p:cNvSpPr txBox="1">
              <a:spLocks noChangeArrowheads="1"/>
            </p:cNvSpPr>
            <p:nvPr/>
          </p:nvSpPr>
          <p:spPr bwMode="auto">
            <a:xfrm>
              <a:off x="768" y="3936"/>
              <a:ext cx="129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lost ACK scenario</a:t>
              </a:r>
              <a:endParaRPr lang="en-US" sz="1000">
                <a:latin typeface="Times New Roman" pitchFamily="-111" charset="0"/>
              </a:endParaRPr>
            </a:p>
          </p:txBody>
        </p:sp>
        <p:graphicFrame>
          <p:nvGraphicFramePr>
            <p:cNvPr id="107525" name="Object 5"/>
            <p:cNvGraphicFramePr>
              <a:graphicFrameLocks noChangeAspect="1"/>
            </p:cNvGraphicFramePr>
            <p:nvPr/>
          </p:nvGraphicFramePr>
          <p:xfrm>
            <a:off x="1990" y="881"/>
            <a:ext cx="306" cy="243"/>
          </p:xfrm>
          <a:graphic>
            <a:graphicData uri="http://schemas.openxmlformats.org/presentationml/2006/ole">
              <p:oleObj spid="_x0000_s107525" name="Clip" r:id="rId7" imgW="1305000" imgH="1085760" progId="">
                <p:embed/>
              </p:oleObj>
            </a:graphicData>
          </a:graphic>
        </p:graphicFrame>
        <p:sp>
          <p:nvSpPr>
            <p:cNvPr id="107568" name="Text Box 23"/>
            <p:cNvSpPr txBox="1">
              <a:spLocks noChangeArrowheads="1"/>
            </p:cNvSpPr>
            <p:nvPr/>
          </p:nvSpPr>
          <p:spPr bwMode="auto">
            <a:xfrm>
              <a:off x="1534" y="887"/>
              <a:ext cx="52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Host B</a:t>
              </a:r>
              <a:endParaRPr lang="en-US" sz="1000">
                <a:latin typeface="Times New Roman" pitchFamily="-111" charset="0"/>
              </a:endParaRPr>
            </a:p>
          </p:txBody>
        </p:sp>
        <p:sp>
          <p:nvSpPr>
            <p:cNvPr id="107569" name="Text Box 24"/>
            <p:cNvSpPr txBox="1">
              <a:spLocks noChangeArrowheads="1"/>
            </p:cNvSpPr>
            <p:nvPr/>
          </p:nvSpPr>
          <p:spPr bwMode="auto">
            <a:xfrm>
              <a:off x="1012" y="1915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  <a:latin typeface="Arial" charset="0"/>
                </a:rPr>
                <a:t>X</a:t>
              </a:r>
              <a:endParaRPr lang="en-US" sz="1000">
                <a:latin typeface="Times New Roman" pitchFamily="-111" charset="0"/>
              </a:endParaRPr>
            </a:p>
          </p:txBody>
        </p:sp>
        <p:sp>
          <p:nvSpPr>
            <p:cNvPr id="107570" name="Line 25"/>
            <p:cNvSpPr>
              <a:spLocks noChangeShapeType="1"/>
            </p:cNvSpPr>
            <p:nvPr/>
          </p:nvSpPr>
          <p:spPr bwMode="auto">
            <a:xfrm>
              <a:off x="576" y="2472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71" name="Text Box 26"/>
            <p:cNvSpPr txBox="1">
              <a:spLocks noChangeArrowheads="1"/>
            </p:cNvSpPr>
            <p:nvPr/>
          </p:nvSpPr>
          <p:spPr bwMode="auto">
            <a:xfrm rot="706751">
              <a:off x="761" y="2437"/>
              <a:ext cx="1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Seq=92, 8 bytes data</a:t>
              </a:r>
              <a:endParaRPr lang="en-US" sz="1000">
                <a:latin typeface="Times New Roman" pitchFamily="-111" charset="0"/>
              </a:endParaRPr>
            </a:p>
          </p:txBody>
        </p:sp>
        <p:sp>
          <p:nvSpPr>
            <p:cNvPr id="107572" name="Line 27"/>
            <p:cNvSpPr>
              <a:spLocks noChangeShapeType="1"/>
            </p:cNvSpPr>
            <p:nvPr/>
          </p:nvSpPr>
          <p:spPr bwMode="auto">
            <a:xfrm>
              <a:off x="570" y="1158"/>
              <a:ext cx="6" cy="26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73" name="Line 28"/>
            <p:cNvSpPr>
              <a:spLocks noChangeShapeType="1"/>
            </p:cNvSpPr>
            <p:nvPr/>
          </p:nvSpPr>
          <p:spPr bwMode="auto">
            <a:xfrm>
              <a:off x="2154" y="1158"/>
              <a:ext cx="6" cy="26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74" name="Line 29"/>
            <p:cNvSpPr>
              <a:spLocks noChangeShapeType="1"/>
            </p:cNvSpPr>
            <p:nvPr/>
          </p:nvSpPr>
          <p:spPr bwMode="auto">
            <a:xfrm flipH="1">
              <a:off x="582" y="2964"/>
              <a:ext cx="1572" cy="4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75" name="Text Box 30"/>
            <p:cNvSpPr txBox="1">
              <a:spLocks noChangeArrowheads="1"/>
            </p:cNvSpPr>
            <p:nvPr/>
          </p:nvSpPr>
          <p:spPr bwMode="auto">
            <a:xfrm rot="-926867">
              <a:off x="1092" y="3017"/>
              <a:ext cx="60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Arial" charset="0"/>
                </a:rPr>
                <a:t>ACK=100</a:t>
              </a:r>
              <a:endParaRPr lang="en-US" sz="1000">
                <a:latin typeface="Times New Roman" pitchFamily="-111" charset="0"/>
              </a:endParaRPr>
            </a:p>
          </p:txBody>
        </p:sp>
        <p:sp>
          <p:nvSpPr>
            <p:cNvPr id="107576" name="Line 31"/>
            <p:cNvSpPr>
              <a:spLocks noChangeShapeType="1"/>
            </p:cNvSpPr>
            <p:nvPr/>
          </p:nvSpPr>
          <p:spPr bwMode="auto">
            <a:xfrm flipV="1">
              <a:off x="462" y="1284"/>
              <a:ext cx="0" cy="3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77" name="Line 32"/>
            <p:cNvSpPr>
              <a:spLocks noChangeShapeType="1"/>
            </p:cNvSpPr>
            <p:nvPr/>
          </p:nvSpPr>
          <p:spPr bwMode="auto">
            <a:xfrm flipH="1">
              <a:off x="468" y="2166"/>
              <a:ext cx="0" cy="3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78" name="Text Box 62"/>
            <p:cNvSpPr txBox="1">
              <a:spLocks noChangeArrowheads="1"/>
            </p:cNvSpPr>
            <p:nvPr/>
          </p:nvSpPr>
          <p:spPr bwMode="auto">
            <a:xfrm>
              <a:off x="367" y="3825"/>
              <a:ext cx="4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time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07550" name="Rectangle 65"/>
          <p:cNvSpPr>
            <a:spLocks noChangeArrowheads="1"/>
          </p:cNvSpPr>
          <p:nvPr/>
        </p:nvSpPr>
        <p:spPr bwMode="auto">
          <a:xfrm>
            <a:off x="5564188" y="4143375"/>
            <a:ext cx="203200" cy="1320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51" name="Text Box 66"/>
          <p:cNvSpPr txBox="1">
            <a:spLocks noChangeArrowheads="1"/>
          </p:cNvSpPr>
          <p:nvPr/>
        </p:nvSpPr>
        <p:spPr bwMode="auto">
          <a:xfrm rot="-5400000">
            <a:off x="4888706" y="4653757"/>
            <a:ext cx="1497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Seq=92 timeout</a:t>
            </a:r>
            <a:endParaRPr lang="en-US" sz="1000">
              <a:latin typeface="Times New Roman" pitchFamily="-111" charset="0"/>
            </a:endParaRPr>
          </a:p>
        </p:txBody>
      </p:sp>
      <p:sp>
        <p:nvSpPr>
          <p:cNvPr id="107552" name="Line 67"/>
          <p:cNvSpPr>
            <a:spLocks noChangeShapeType="1"/>
          </p:cNvSpPr>
          <p:nvPr/>
        </p:nvSpPr>
        <p:spPr bwMode="auto">
          <a:xfrm flipV="1">
            <a:off x="5656263" y="3886200"/>
            <a:ext cx="6350" cy="244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53" name="Line 68"/>
          <p:cNvSpPr>
            <a:spLocks noChangeShapeType="1"/>
          </p:cNvSpPr>
          <p:nvPr/>
        </p:nvSpPr>
        <p:spPr bwMode="auto">
          <a:xfrm flipH="1">
            <a:off x="5638800" y="5562600"/>
            <a:ext cx="0" cy="22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54" name="Line 69"/>
          <p:cNvSpPr>
            <a:spLocks noChangeShapeType="1"/>
          </p:cNvSpPr>
          <p:nvPr/>
        </p:nvSpPr>
        <p:spPr bwMode="auto">
          <a:xfrm flipH="1">
            <a:off x="5562600" y="5791200"/>
            <a:ext cx="180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55" name="Line 70"/>
          <p:cNvSpPr>
            <a:spLocks noChangeShapeType="1"/>
          </p:cNvSpPr>
          <p:nvPr/>
        </p:nvSpPr>
        <p:spPr bwMode="auto">
          <a:xfrm flipH="1">
            <a:off x="5611813" y="3886200"/>
            <a:ext cx="180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56" name="Text Box 71"/>
          <p:cNvSpPr txBox="1">
            <a:spLocks noChangeArrowheads="1"/>
          </p:cNvSpPr>
          <p:nvPr/>
        </p:nvSpPr>
        <p:spPr bwMode="auto">
          <a:xfrm>
            <a:off x="152400" y="5257800"/>
            <a:ext cx="1104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SendBase</a:t>
            </a:r>
          </a:p>
          <a:p>
            <a:r>
              <a:rPr lang="en-US"/>
              <a:t>= 100</a:t>
            </a:r>
          </a:p>
        </p:txBody>
      </p:sp>
      <p:sp>
        <p:nvSpPr>
          <p:cNvPr id="107557" name="Text Box 73"/>
          <p:cNvSpPr txBox="1">
            <a:spLocks noChangeArrowheads="1"/>
          </p:cNvSpPr>
          <p:nvPr/>
        </p:nvSpPr>
        <p:spPr bwMode="auto">
          <a:xfrm>
            <a:off x="4416425" y="4267200"/>
            <a:ext cx="1104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SendBase</a:t>
            </a:r>
          </a:p>
          <a:p>
            <a:r>
              <a:rPr lang="en-US"/>
              <a:t>= 120</a:t>
            </a:r>
          </a:p>
        </p:txBody>
      </p:sp>
      <p:sp>
        <p:nvSpPr>
          <p:cNvPr id="107558" name="Text Box 74"/>
          <p:cNvSpPr txBox="1">
            <a:spLocks noChangeArrowheads="1"/>
          </p:cNvSpPr>
          <p:nvPr/>
        </p:nvSpPr>
        <p:spPr bwMode="auto">
          <a:xfrm>
            <a:off x="4416425" y="5410200"/>
            <a:ext cx="1104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SendBase</a:t>
            </a:r>
          </a:p>
          <a:p>
            <a:r>
              <a:rPr lang="en-US"/>
              <a:t>= 120</a:t>
            </a:r>
          </a:p>
        </p:txBody>
      </p:sp>
      <p:sp>
        <p:nvSpPr>
          <p:cNvPr id="107559" name="Text Box 75"/>
          <p:cNvSpPr txBox="1">
            <a:spLocks noChangeArrowheads="1"/>
          </p:cNvSpPr>
          <p:nvPr/>
        </p:nvSpPr>
        <p:spPr bwMode="auto">
          <a:xfrm>
            <a:off x="4343400" y="3810000"/>
            <a:ext cx="10969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Sendbase</a:t>
            </a:r>
          </a:p>
          <a:p>
            <a:r>
              <a:rPr lang="en-US"/>
              <a:t>= 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095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052CF449-BC5B-4B81-B641-F07B3F3C24FD}" type="slidenum">
              <a:rPr lang="en-US"/>
              <a:pPr/>
              <a:t>38</a:t>
            </a:fld>
            <a:endParaRPr lang="en-US"/>
          </a:p>
        </p:txBody>
      </p:sp>
      <p:sp>
        <p:nvSpPr>
          <p:cNvPr id="1095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1143000"/>
          </a:xfrm>
        </p:spPr>
        <p:txBody>
          <a:bodyPr/>
          <a:lstStyle/>
          <a:p>
            <a:r>
              <a:rPr lang="en-US" sz="3600" smtClean="0"/>
              <a:t>TCP retransmission scenarios (more)</a:t>
            </a:r>
            <a:endParaRPr lang="en-US" smtClean="0"/>
          </a:p>
        </p:txBody>
      </p:sp>
      <p:grpSp>
        <p:nvGrpSpPr>
          <p:cNvPr id="109575" name="Group 25"/>
          <p:cNvGrpSpPr>
            <a:grpSpLocks/>
          </p:cNvGrpSpPr>
          <p:nvPr/>
        </p:nvGrpSpPr>
        <p:grpSpPr bwMode="auto">
          <a:xfrm>
            <a:off x="1066800" y="1295400"/>
            <a:ext cx="3609975" cy="4786313"/>
            <a:chOff x="432" y="816"/>
            <a:chExt cx="2274" cy="3015"/>
          </a:xfrm>
        </p:grpSpPr>
        <p:sp>
          <p:nvSpPr>
            <p:cNvPr id="109577" name="Line 4"/>
            <p:cNvSpPr>
              <a:spLocks noChangeShapeType="1"/>
            </p:cNvSpPr>
            <p:nvPr/>
          </p:nvSpPr>
          <p:spPr bwMode="auto">
            <a:xfrm flipH="1">
              <a:off x="1382" y="1741"/>
              <a:ext cx="996" cy="30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78" name="Line 5"/>
            <p:cNvSpPr>
              <a:spLocks noChangeShapeType="1"/>
            </p:cNvSpPr>
            <p:nvPr/>
          </p:nvSpPr>
          <p:spPr bwMode="auto">
            <a:xfrm>
              <a:off x="788" y="1285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9570" name="Object 2"/>
            <p:cNvGraphicFramePr>
              <a:graphicFrameLocks noChangeAspect="1"/>
            </p:cNvGraphicFramePr>
            <p:nvPr/>
          </p:nvGraphicFramePr>
          <p:xfrm>
            <a:off x="432" y="816"/>
            <a:ext cx="306" cy="243"/>
          </p:xfrm>
          <a:graphic>
            <a:graphicData uri="http://schemas.openxmlformats.org/presentationml/2006/ole">
              <p:oleObj spid="_x0000_s109570" name="Clip" r:id="rId4" imgW="1305000" imgH="1085760" progId="">
                <p:embed/>
              </p:oleObj>
            </a:graphicData>
          </a:graphic>
        </p:graphicFrame>
        <p:sp>
          <p:nvSpPr>
            <p:cNvPr id="109579" name="Text Box 7"/>
            <p:cNvSpPr txBox="1">
              <a:spLocks noChangeArrowheads="1"/>
            </p:cNvSpPr>
            <p:nvPr/>
          </p:nvSpPr>
          <p:spPr bwMode="auto">
            <a:xfrm>
              <a:off x="786" y="864"/>
              <a:ext cx="5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Host A</a:t>
              </a:r>
              <a:endParaRPr lang="en-US" sz="1000">
                <a:latin typeface="Times New Roman" pitchFamily="-111" charset="0"/>
              </a:endParaRPr>
            </a:p>
          </p:txBody>
        </p:sp>
        <p:sp>
          <p:nvSpPr>
            <p:cNvPr id="109580" name="Text Box 8"/>
            <p:cNvSpPr txBox="1">
              <a:spLocks noChangeArrowheads="1"/>
            </p:cNvSpPr>
            <p:nvPr/>
          </p:nvSpPr>
          <p:spPr bwMode="auto">
            <a:xfrm rot="706751">
              <a:off x="1027" y="1292"/>
              <a:ext cx="1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Seq=92, 8 bytes data</a:t>
              </a:r>
              <a:endParaRPr lang="en-US" sz="1000">
                <a:latin typeface="Times New Roman" pitchFamily="-111" charset="0"/>
              </a:endParaRPr>
            </a:p>
          </p:txBody>
        </p:sp>
        <p:sp>
          <p:nvSpPr>
            <p:cNvPr id="109581" name="Text Box 9"/>
            <p:cNvSpPr txBox="1">
              <a:spLocks noChangeArrowheads="1"/>
            </p:cNvSpPr>
            <p:nvPr/>
          </p:nvSpPr>
          <p:spPr bwMode="auto">
            <a:xfrm rot="-982672">
              <a:off x="1728" y="1632"/>
              <a:ext cx="5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ACK=100</a:t>
              </a:r>
              <a:endParaRPr lang="en-US" sz="1000">
                <a:latin typeface="Times New Roman" pitchFamily="-111" charset="0"/>
              </a:endParaRPr>
            </a:p>
          </p:txBody>
        </p:sp>
        <p:sp>
          <p:nvSpPr>
            <p:cNvPr id="109582" name="Text Box 10"/>
            <p:cNvSpPr txBox="1">
              <a:spLocks noChangeArrowheads="1"/>
            </p:cNvSpPr>
            <p:nvPr/>
          </p:nvSpPr>
          <p:spPr bwMode="auto">
            <a:xfrm>
              <a:off x="1157" y="2079"/>
              <a:ext cx="3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loss</a:t>
              </a:r>
              <a:endParaRPr lang="en-US" sz="1000">
                <a:latin typeface="Times New Roman" pitchFamily="-111" charset="0"/>
              </a:endParaRPr>
            </a:p>
          </p:txBody>
        </p:sp>
        <p:sp>
          <p:nvSpPr>
            <p:cNvPr id="109583" name="Text Box 11"/>
            <p:cNvSpPr txBox="1">
              <a:spLocks noChangeArrowheads="1"/>
            </p:cNvSpPr>
            <p:nvPr/>
          </p:nvSpPr>
          <p:spPr bwMode="auto">
            <a:xfrm rot="-5400000">
              <a:off x="373" y="1792"/>
              <a:ext cx="5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timeout</a:t>
              </a:r>
              <a:endParaRPr lang="en-US" sz="1000">
                <a:latin typeface="Times New Roman" pitchFamily="-111" charset="0"/>
              </a:endParaRPr>
            </a:p>
          </p:txBody>
        </p:sp>
        <p:sp>
          <p:nvSpPr>
            <p:cNvPr id="109584" name="Text Box 12"/>
            <p:cNvSpPr txBox="1">
              <a:spLocks noChangeArrowheads="1"/>
            </p:cNvSpPr>
            <p:nvPr/>
          </p:nvSpPr>
          <p:spPr bwMode="auto">
            <a:xfrm>
              <a:off x="872" y="3600"/>
              <a:ext cx="175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Cumulative ACK scenario</a:t>
              </a:r>
              <a:endParaRPr lang="en-US" sz="1000">
                <a:latin typeface="Times New Roman" pitchFamily="-111" charset="0"/>
              </a:endParaRPr>
            </a:p>
          </p:txBody>
        </p:sp>
        <p:graphicFrame>
          <p:nvGraphicFramePr>
            <p:cNvPr id="109571" name="Object 3"/>
            <p:cNvGraphicFramePr>
              <a:graphicFrameLocks noChangeAspect="1"/>
            </p:cNvGraphicFramePr>
            <p:nvPr/>
          </p:nvGraphicFramePr>
          <p:xfrm>
            <a:off x="2400" y="864"/>
            <a:ext cx="306" cy="243"/>
          </p:xfrm>
          <a:graphic>
            <a:graphicData uri="http://schemas.openxmlformats.org/presentationml/2006/ole">
              <p:oleObj spid="_x0000_s109571" name="Clip" r:id="rId5" imgW="1305000" imgH="1085760" progId="">
                <p:embed/>
              </p:oleObj>
            </a:graphicData>
          </a:graphic>
        </p:graphicFrame>
        <p:sp>
          <p:nvSpPr>
            <p:cNvPr id="109585" name="Text Box 14"/>
            <p:cNvSpPr txBox="1">
              <a:spLocks noChangeArrowheads="1"/>
            </p:cNvSpPr>
            <p:nvPr/>
          </p:nvSpPr>
          <p:spPr bwMode="auto">
            <a:xfrm>
              <a:off x="1824" y="864"/>
              <a:ext cx="52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Host B</a:t>
              </a:r>
              <a:endParaRPr lang="en-US" sz="1000">
                <a:latin typeface="Times New Roman" pitchFamily="-111" charset="0"/>
              </a:endParaRPr>
            </a:p>
          </p:txBody>
        </p:sp>
        <p:sp>
          <p:nvSpPr>
            <p:cNvPr id="109586" name="Text Box 15"/>
            <p:cNvSpPr txBox="1">
              <a:spLocks noChangeArrowheads="1"/>
            </p:cNvSpPr>
            <p:nvPr/>
          </p:nvSpPr>
          <p:spPr bwMode="auto">
            <a:xfrm>
              <a:off x="1224" y="190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  <a:latin typeface="Arial" charset="0"/>
                </a:rPr>
                <a:t>X</a:t>
              </a:r>
              <a:endParaRPr lang="en-US" sz="1000">
                <a:latin typeface="Times New Roman" pitchFamily="-111" charset="0"/>
              </a:endParaRPr>
            </a:p>
          </p:txBody>
        </p:sp>
        <p:sp>
          <p:nvSpPr>
            <p:cNvPr id="109587" name="Line 16"/>
            <p:cNvSpPr>
              <a:spLocks noChangeShapeType="1"/>
            </p:cNvSpPr>
            <p:nvPr/>
          </p:nvSpPr>
          <p:spPr bwMode="auto">
            <a:xfrm>
              <a:off x="768" y="1776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88" name="Text Box 17"/>
            <p:cNvSpPr txBox="1">
              <a:spLocks noChangeArrowheads="1"/>
            </p:cNvSpPr>
            <p:nvPr/>
          </p:nvSpPr>
          <p:spPr bwMode="auto">
            <a:xfrm rot="706751">
              <a:off x="944" y="1776"/>
              <a:ext cx="130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Seq=100, 20 bytes data</a:t>
              </a:r>
              <a:endParaRPr lang="en-US" sz="1000">
                <a:latin typeface="Times New Roman" pitchFamily="-111" charset="0"/>
              </a:endParaRPr>
            </a:p>
          </p:txBody>
        </p:sp>
        <p:sp>
          <p:nvSpPr>
            <p:cNvPr id="109589" name="Line 18"/>
            <p:cNvSpPr>
              <a:spLocks noChangeShapeType="1"/>
            </p:cNvSpPr>
            <p:nvPr/>
          </p:nvSpPr>
          <p:spPr bwMode="auto">
            <a:xfrm>
              <a:off x="768" y="912"/>
              <a:ext cx="6" cy="24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90" name="Line 19"/>
            <p:cNvSpPr>
              <a:spLocks noChangeShapeType="1"/>
            </p:cNvSpPr>
            <p:nvPr/>
          </p:nvSpPr>
          <p:spPr bwMode="auto">
            <a:xfrm>
              <a:off x="2352" y="960"/>
              <a:ext cx="6" cy="24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91" name="Line 20"/>
            <p:cNvSpPr>
              <a:spLocks noChangeShapeType="1"/>
            </p:cNvSpPr>
            <p:nvPr/>
          </p:nvSpPr>
          <p:spPr bwMode="auto">
            <a:xfrm flipH="1">
              <a:off x="768" y="2208"/>
              <a:ext cx="1572" cy="4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92" name="Text Box 21"/>
            <p:cNvSpPr txBox="1">
              <a:spLocks noChangeArrowheads="1"/>
            </p:cNvSpPr>
            <p:nvPr/>
          </p:nvSpPr>
          <p:spPr bwMode="auto">
            <a:xfrm rot="-926867">
              <a:off x="1200" y="2496"/>
              <a:ext cx="60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Arial" charset="0"/>
                </a:rPr>
                <a:t>ACK=120</a:t>
              </a:r>
              <a:endParaRPr lang="en-US" sz="1000">
                <a:latin typeface="Times New Roman" pitchFamily="-111" charset="0"/>
              </a:endParaRPr>
            </a:p>
          </p:txBody>
        </p:sp>
        <p:sp>
          <p:nvSpPr>
            <p:cNvPr id="109593" name="Line 22"/>
            <p:cNvSpPr>
              <a:spLocks noChangeShapeType="1"/>
            </p:cNvSpPr>
            <p:nvPr/>
          </p:nvSpPr>
          <p:spPr bwMode="auto">
            <a:xfrm flipV="1">
              <a:off x="674" y="1273"/>
              <a:ext cx="0" cy="3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94" name="Line 23"/>
            <p:cNvSpPr>
              <a:spLocks noChangeShapeType="1"/>
            </p:cNvSpPr>
            <p:nvPr/>
          </p:nvSpPr>
          <p:spPr bwMode="auto">
            <a:xfrm flipH="1">
              <a:off x="672" y="2155"/>
              <a:ext cx="8" cy="9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95" name="Text Box 24"/>
            <p:cNvSpPr txBox="1">
              <a:spLocks noChangeArrowheads="1"/>
            </p:cNvSpPr>
            <p:nvPr/>
          </p:nvSpPr>
          <p:spPr bwMode="auto">
            <a:xfrm>
              <a:off x="576" y="3408"/>
              <a:ext cx="4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time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09576" name="Text Box 26"/>
          <p:cNvSpPr txBox="1">
            <a:spLocks noChangeArrowheads="1"/>
          </p:cNvSpPr>
          <p:nvPr/>
        </p:nvSpPr>
        <p:spPr bwMode="auto">
          <a:xfrm>
            <a:off x="152400" y="3962400"/>
            <a:ext cx="1104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SendBase</a:t>
            </a:r>
          </a:p>
          <a:p>
            <a:r>
              <a:rPr lang="en-US"/>
              <a:t>= 120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116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7B60CF8C-64A4-42A3-88A0-2E1AA0FE6679}" type="slidenum">
              <a:rPr lang="en-US"/>
              <a:pPr/>
              <a:t>39</a:t>
            </a:fld>
            <a:endParaRPr lang="en-US"/>
          </a:p>
        </p:txBody>
      </p:sp>
      <p:sp>
        <p:nvSpPr>
          <p:cNvPr id="1116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Fast  Retransmit</a:t>
            </a:r>
          </a:p>
        </p:txBody>
      </p:sp>
      <p:sp>
        <p:nvSpPr>
          <p:cNvPr id="11162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smtClean="0"/>
              <a:t>Time-out period  often relatively long:</a:t>
            </a:r>
          </a:p>
          <a:p>
            <a:pPr lvl="1"/>
            <a:r>
              <a:rPr lang="en-US" sz="2000" smtClean="0"/>
              <a:t>long delay before resending lost packet</a:t>
            </a:r>
          </a:p>
          <a:p>
            <a:r>
              <a:rPr lang="en-US" sz="2400" smtClean="0"/>
              <a:t>Detect lost segments via duplicate ACKs.</a:t>
            </a:r>
          </a:p>
          <a:p>
            <a:pPr lvl="1"/>
            <a:r>
              <a:rPr lang="en-US" sz="2000" smtClean="0"/>
              <a:t>Sender often sends many segments back-to-back</a:t>
            </a:r>
          </a:p>
          <a:p>
            <a:pPr lvl="1"/>
            <a:r>
              <a:rPr lang="en-US" sz="2000" smtClean="0"/>
              <a:t>If segment is lost, there will likely be many duplicate ACKs.</a:t>
            </a:r>
          </a:p>
          <a:p>
            <a:pPr lvl="1"/>
            <a:endParaRPr lang="en-US" sz="2000" smtClean="0"/>
          </a:p>
          <a:p>
            <a:pPr lvl="1"/>
            <a:endParaRPr lang="en-US" sz="2000" smtClean="0"/>
          </a:p>
        </p:txBody>
      </p:sp>
      <p:sp>
        <p:nvSpPr>
          <p:cNvPr id="1116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3962400" cy="4648200"/>
          </a:xfrm>
        </p:spPr>
        <p:txBody>
          <a:bodyPr/>
          <a:lstStyle/>
          <a:p>
            <a:r>
              <a:rPr lang="en-US" sz="2400" smtClean="0"/>
              <a:t>If sender receives 3 ACKs for the same data, it supposes that segment after ACKed data was lost:</a:t>
            </a:r>
          </a:p>
          <a:p>
            <a:pPr lvl="1"/>
            <a:r>
              <a:rPr lang="en-US" sz="2000" u="sng" smtClean="0">
                <a:solidFill>
                  <a:srgbClr val="FF0000"/>
                </a:solidFill>
              </a:rPr>
              <a:t>fast retransmit:</a:t>
            </a:r>
            <a:r>
              <a:rPr lang="en-US" sz="2000" smtClean="0">
                <a:solidFill>
                  <a:srgbClr val="FF0000"/>
                </a:solidFill>
              </a:rPr>
              <a:t> </a:t>
            </a:r>
            <a:r>
              <a:rPr lang="en-US" sz="2000" smtClean="0"/>
              <a:t>resend segment before timer expires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48A81614-3E99-49B1-BB52-9D94C037D2F3}" type="slidenum">
              <a:rPr lang="en-US"/>
              <a:pPr/>
              <a:t>4</a:t>
            </a:fld>
            <a:endParaRPr lang="en-US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867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92982" y="3802297"/>
            <a:ext cx="8164513" cy="2254250"/>
          </a:xfrm>
          <a:noFill/>
        </p:spPr>
      </p:pic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689807" y="5229460"/>
            <a:ext cx="7823200" cy="110331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5" descr="Queuing-notatio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5592" y="321638"/>
            <a:ext cx="4160160" cy="303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136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9A554DBE-897D-4272-B832-CDD5499FB0DF}" type="slidenum">
              <a:rPr lang="en-US"/>
              <a:pPr/>
              <a:t>40</a:t>
            </a:fld>
            <a:endParaRPr lang="en-US"/>
          </a:p>
        </p:txBody>
      </p:sp>
      <p:sp>
        <p:nvSpPr>
          <p:cNvPr id="1136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136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367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5" y="-152400"/>
            <a:ext cx="577215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71" name="Rectangle 6"/>
          <p:cNvSpPr>
            <a:spLocks noChangeArrowheads="1"/>
          </p:cNvSpPr>
          <p:nvPr/>
        </p:nvSpPr>
        <p:spPr bwMode="auto">
          <a:xfrm>
            <a:off x="1663700" y="6235700"/>
            <a:ext cx="1066800" cy="444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72" name="Text Box 7"/>
          <p:cNvSpPr txBox="1">
            <a:spLocks noChangeArrowheads="1"/>
          </p:cNvSpPr>
          <p:nvPr/>
        </p:nvSpPr>
        <p:spPr bwMode="auto">
          <a:xfrm>
            <a:off x="4576763" y="6369050"/>
            <a:ext cx="1581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(Self-clocking)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157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D5260BEE-13BD-402E-BF3F-CB80343BC1D9}" type="slidenum">
              <a:rPr lang="en-US"/>
              <a:pPr/>
              <a:t>41</a:t>
            </a:fld>
            <a:endParaRPr lang="en-US"/>
          </a:p>
        </p:txBody>
      </p:sp>
      <p:sp>
        <p:nvSpPr>
          <p:cNvPr id="1157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TCP Flow Control</a:t>
            </a:r>
          </a:p>
        </p:txBody>
      </p:sp>
      <p:sp>
        <p:nvSpPr>
          <p:cNvPr id="1157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810000" cy="1295400"/>
          </a:xfrm>
        </p:spPr>
        <p:txBody>
          <a:bodyPr/>
          <a:lstStyle/>
          <a:p>
            <a:r>
              <a:rPr lang="en-US" sz="2400" smtClean="0"/>
              <a:t>receive side of TCP connection has a receive buffer:</a:t>
            </a:r>
          </a:p>
        </p:txBody>
      </p:sp>
      <p:sp>
        <p:nvSpPr>
          <p:cNvPr id="11571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3276600"/>
            <a:ext cx="3810000" cy="2895600"/>
          </a:xfrm>
        </p:spPr>
        <p:txBody>
          <a:bodyPr/>
          <a:lstStyle/>
          <a:p>
            <a:r>
              <a:rPr lang="en-US" sz="2400" smtClean="0"/>
              <a:t>match the </a:t>
            </a:r>
            <a:r>
              <a:rPr lang="en-US" sz="2400" i="1" smtClean="0"/>
              <a:t>send</a:t>
            </a:r>
            <a:r>
              <a:rPr lang="en-US" sz="2400" smtClean="0"/>
              <a:t> rate to the receiving app’s </a:t>
            </a:r>
            <a:r>
              <a:rPr lang="en-US" sz="2400" i="1" smtClean="0"/>
              <a:t>drain</a:t>
            </a:r>
            <a:r>
              <a:rPr lang="en-US" sz="2400" smtClean="0"/>
              <a:t> rate</a:t>
            </a:r>
          </a:p>
        </p:txBody>
      </p:sp>
      <p:pic>
        <p:nvPicPr>
          <p:cNvPr id="115719" name="Picture 5" descr="rcvw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971800"/>
            <a:ext cx="4800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20" name="Rectangle 7"/>
          <p:cNvSpPr>
            <a:spLocks noChangeArrowheads="1"/>
          </p:cNvSpPr>
          <p:nvPr/>
        </p:nvSpPr>
        <p:spPr bwMode="auto">
          <a:xfrm>
            <a:off x="457200" y="4953000"/>
            <a:ext cx="3810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400"/>
              <a:t>app process may be slow at reading from buffer (low </a:t>
            </a:r>
            <a:r>
              <a:rPr lang="en-US" sz="2400" i="1"/>
              <a:t>drain</a:t>
            </a:r>
            <a:r>
              <a:rPr lang="en-US" sz="2400"/>
              <a:t> rate)</a:t>
            </a:r>
          </a:p>
        </p:txBody>
      </p:sp>
      <p:grpSp>
        <p:nvGrpSpPr>
          <p:cNvPr id="115721" name="Group 8"/>
          <p:cNvGrpSpPr>
            <a:grpSpLocks/>
          </p:cNvGrpSpPr>
          <p:nvPr/>
        </p:nvGrpSpPr>
        <p:grpSpPr bwMode="auto">
          <a:xfrm>
            <a:off x="5181600" y="1066800"/>
            <a:ext cx="3057525" cy="1692275"/>
            <a:chOff x="564" y="803"/>
            <a:chExt cx="1926" cy="1066"/>
          </a:xfrm>
        </p:grpSpPr>
        <p:sp>
          <p:nvSpPr>
            <p:cNvPr id="115722" name="Rectangle 9"/>
            <p:cNvSpPr>
              <a:spLocks noChangeArrowheads="1"/>
            </p:cNvSpPr>
            <p:nvPr/>
          </p:nvSpPr>
          <p:spPr bwMode="auto">
            <a:xfrm>
              <a:off x="564" y="948"/>
              <a:ext cx="1926" cy="90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23" name="Text Box 10"/>
            <p:cNvSpPr txBox="1">
              <a:spLocks noChangeArrowheads="1"/>
            </p:cNvSpPr>
            <p:nvPr/>
          </p:nvSpPr>
          <p:spPr bwMode="auto">
            <a:xfrm>
              <a:off x="618" y="1043"/>
              <a:ext cx="1809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sender won’t overflow</a:t>
              </a:r>
            </a:p>
            <a:p>
              <a:r>
                <a:rPr lang="en-US" sz="2000"/>
                <a:t>receiver’s buffer by</a:t>
              </a:r>
            </a:p>
            <a:p>
              <a:r>
                <a:rPr lang="en-US" sz="2000"/>
                <a:t>transmitting too much, too fast</a:t>
              </a:r>
              <a:endParaRPr lang="en-US" sz="1000">
                <a:latin typeface="Times New Roman" pitchFamily="-111" charset="0"/>
              </a:endParaRPr>
            </a:p>
          </p:txBody>
        </p:sp>
        <p:grpSp>
          <p:nvGrpSpPr>
            <p:cNvPr id="115724" name="Group 11"/>
            <p:cNvGrpSpPr>
              <a:grpSpLocks/>
            </p:cNvGrpSpPr>
            <p:nvPr/>
          </p:nvGrpSpPr>
          <p:grpSpPr bwMode="auto">
            <a:xfrm>
              <a:off x="605" y="803"/>
              <a:ext cx="1192" cy="288"/>
              <a:chOff x="3449" y="305"/>
              <a:chExt cx="1192" cy="288"/>
            </a:xfrm>
          </p:grpSpPr>
          <p:sp>
            <p:nvSpPr>
              <p:cNvPr id="115725" name="Rectangle 12"/>
              <p:cNvSpPr>
                <a:spLocks noChangeArrowheads="1"/>
              </p:cNvSpPr>
              <p:nvPr/>
            </p:nvSpPr>
            <p:spPr bwMode="auto">
              <a:xfrm>
                <a:off x="3486" y="330"/>
                <a:ext cx="1134" cy="22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26" name="Text Box 13"/>
              <p:cNvSpPr txBox="1">
                <a:spLocks noChangeArrowheads="1"/>
              </p:cNvSpPr>
              <p:nvPr/>
            </p:nvSpPr>
            <p:spPr bwMode="auto">
              <a:xfrm>
                <a:off x="3449" y="305"/>
                <a:ext cx="119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rgbClr val="FF0000"/>
                    </a:solidFill>
                  </a:rPr>
                  <a:t>flow control</a:t>
                </a:r>
                <a:endParaRPr lang="en-US" sz="1000">
                  <a:latin typeface="Times New Roman" pitchFamily="-111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177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C7AF9086-30F8-4301-B447-B21634605A3A}" type="slidenum">
              <a:rPr lang="en-US"/>
              <a:pPr/>
              <a:t>42</a:t>
            </a:fld>
            <a:endParaRPr lang="en-US"/>
          </a:p>
        </p:txBody>
      </p:sp>
      <p:sp>
        <p:nvSpPr>
          <p:cNvPr id="1177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Principles of Congestion Control</a:t>
            </a:r>
            <a:endParaRPr lang="en-US" smtClean="0"/>
          </a:p>
        </p:txBody>
      </p:sp>
      <p:sp>
        <p:nvSpPr>
          <p:cNvPr id="1177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7628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mtClean="0">
                <a:solidFill>
                  <a:srgbClr val="FF0000"/>
                </a:solidFill>
              </a:rPr>
              <a:t>Congestion:</a:t>
            </a:r>
            <a:endParaRPr lang="en-US" sz="2400" smtClean="0"/>
          </a:p>
          <a:p>
            <a:r>
              <a:rPr lang="en-US" sz="2400" smtClean="0"/>
              <a:t>informally: “too many sources sending too much data too fast for </a:t>
            </a:r>
            <a:r>
              <a:rPr lang="en-US" sz="2400" i="1" smtClean="0">
                <a:solidFill>
                  <a:schemeClr val="accent2"/>
                </a:solidFill>
              </a:rPr>
              <a:t>network</a:t>
            </a:r>
            <a:r>
              <a:rPr lang="en-US" sz="2400" smtClean="0"/>
              <a:t> to handle”</a:t>
            </a:r>
          </a:p>
          <a:p>
            <a:r>
              <a:rPr lang="en-US" sz="2400" smtClean="0"/>
              <a:t>different from flow control!</a:t>
            </a:r>
          </a:p>
          <a:p>
            <a:r>
              <a:rPr lang="en-US" sz="2400" smtClean="0"/>
              <a:t>manifestations:</a:t>
            </a:r>
          </a:p>
          <a:p>
            <a:pPr lvl="1"/>
            <a:r>
              <a:rPr lang="en-US" smtClean="0"/>
              <a:t>lost packets (buffer overflow at routers)</a:t>
            </a:r>
          </a:p>
          <a:p>
            <a:pPr lvl="1"/>
            <a:r>
              <a:rPr lang="en-US" smtClean="0"/>
              <a:t>long delays (queueing in router buffers)</a:t>
            </a:r>
          </a:p>
          <a:p>
            <a:r>
              <a:rPr lang="en-US" sz="2400" smtClean="0"/>
              <a:t>a </a:t>
            </a:r>
            <a:r>
              <a:rPr lang="en-US" sz="2400" i="1" smtClean="0"/>
              <a:t>key </a:t>
            </a:r>
            <a:r>
              <a:rPr lang="en-US" sz="2400" smtClean="0"/>
              <a:t>problem in the design of computer networks</a:t>
            </a:r>
          </a:p>
          <a:p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218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2C590098-BAD1-4E27-A3BD-A98F4AB42179}" type="slidenum">
              <a:rPr lang="en-US"/>
              <a:pPr/>
              <a:t>43</a:t>
            </a:fld>
            <a:endParaRPr lang="en-US"/>
          </a:p>
        </p:txBody>
      </p:sp>
      <p:sp>
        <p:nvSpPr>
          <p:cNvPr id="12186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772400" cy="1143000"/>
          </a:xfrm>
        </p:spPr>
        <p:txBody>
          <a:bodyPr/>
          <a:lstStyle/>
          <a:p>
            <a:r>
              <a:rPr lang="en-US" smtClean="0"/>
              <a:t>Network Congestion</a:t>
            </a:r>
          </a:p>
        </p:txBody>
      </p:sp>
      <p:sp>
        <p:nvSpPr>
          <p:cNvPr id="1218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7772400" cy="2362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en-US" sz="2400" smtClean="0"/>
              <a:t>Modeling the network as network of queues: (in switches and routers)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2000" smtClean="0"/>
              <a:t>Store and forward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2000" smtClean="0"/>
              <a:t>Statistical multiplexing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Limitations: -on buffer size 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-&gt; contributes to packet loss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 smtClean="0"/>
              <a:t>if we increase buffer size? 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2000" smtClean="0"/>
              <a:t>excessive delays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 smtClean="0"/>
              <a:t>if infinite buffers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2000" smtClean="0"/>
              <a:t>infinite delays</a:t>
            </a:r>
          </a:p>
        </p:txBody>
      </p:sp>
      <p:pic>
        <p:nvPicPr>
          <p:cNvPr id="12186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2025" y="2438400"/>
            <a:ext cx="43719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3" name="Rectangle 5"/>
          <p:cNvSpPr>
            <a:spLocks noChangeArrowheads="1"/>
          </p:cNvSpPr>
          <p:nvPr/>
        </p:nvSpPr>
        <p:spPr bwMode="auto">
          <a:xfrm>
            <a:off x="5181600" y="6400800"/>
            <a:ext cx="914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259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8C353B25-BAA0-4282-9E37-9519F9316B88}" type="slidenum">
              <a:rPr lang="en-US"/>
              <a:pPr/>
              <a:t>44</a:t>
            </a:fld>
            <a:endParaRPr lang="en-US"/>
          </a:p>
        </p:txBody>
      </p:sp>
      <p:grpSp>
        <p:nvGrpSpPr>
          <p:cNvPr id="125956" name="Group 16"/>
          <p:cNvGrpSpPr>
            <a:grpSpLocks/>
          </p:cNvGrpSpPr>
          <p:nvPr/>
        </p:nvGrpSpPr>
        <p:grpSpPr bwMode="auto">
          <a:xfrm>
            <a:off x="663575" y="-182563"/>
            <a:ext cx="8662988" cy="3800476"/>
            <a:chOff x="303" y="124"/>
            <a:chExt cx="5457" cy="2394"/>
          </a:xfrm>
        </p:grpSpPr>
        <p:grpSp>
          <p:nvGrpSpPr>
            <p:cNvPr id="125960" name="Group 7"/>
            <p:cNvGrpSpPr>
              <a:grpSpLocks/>
            </p:cNvGrpSpPr>
            <p:nvPr/>
          </p:nvGrpSpPr>
          <p:grpSpPr bwMode="auto">
            <a:xfrm>
              <a:off x="480" y="124"/>
              <a:ext cx="5280" cy="2239"/>
              <a:chOff x="384" y="1248"/>
              <a:chExt cx="5280" cy="2239"/>
            </a:xfrm>
          </p:grpSpPr>
          <p:grpSp>
            <p:nvGrpSpPr>
              <p:cNvPr id="125968" name="Group 6"/>
              <p:cNvGrpSpPr>
                <a:grpSpLocks/>
              </p:cNvGrpSpPr>
              <p:nvPr/>
            </p:nvGrpSpPr>
            <p:grpSpPr bwMode="auto">
              <a:xfrm>
                <a:off x="384" y="1584"/>
                <a:ext cx="5040" cy="1903"/>
                <a:chOff x="384" y="1584"/>
                <a:chExt cx="5040" cy="1903"/>
              </a:xfrm>
            </p:grpSpPr>
            <p:pic>
              <p:nvPicPr>
                <p:cNvPr id="125970" name="Picture 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384" y="1680"/>
                  <a:ext cx="5040" cy="18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25971" name="Rectangle 4"/>
                <p:cNvSpPr>
                  <a:spLocks noChangeArrowheads="1"/>
                </p:cNvSpPr>
                <p:nvPr/>
              </p:nvSpPr>
              <p:spPr bwMode="auto">
                <a:xfrm>
                  <a:off x="384" y="1584"/>
                  <a:ext cx="2256" cy="81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5969" name="Rectangle 5"/>
              <p:cNvSpPr>
                <a:spLocks noChangeArrowheads="1"/>
              </p:cNvSpPr>
              <p:nvPr/>
            </p:nvSpPr>
            <p:spPr bwMode="auto">
              <a:xfrm>
                <a:off x="4992" y="1248"/>
                <a:ext cx="672" cy="81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5961" name="Group 14"/>
            <p:cNvGrpSpPr>
              <a:grpSpLocks/>
            </p:cNvGrpSpPr>
            <p:nvPr/>
          </p:nvGrpSpPr>
          <p:grpSpPr bwMode="auto">
            <a:xfrm>
              <a:off x="303" y="598"/>
              <a:ext cx="5336" cy="1920"/>
              <a:chOff x="303" y="598"/>
              <a:chExt cx="5336" cy="1920"/>
            </a:xfrm>
          </p:grpSpPr>
          <p:sp>
            <p:nvSpPr>
              <p:cNvPr id="125962" name="Text Box 8"/>
              <p:cNvSpPr txBox="1">
                <a:spLocks noChangeArrowheads="1"/>
              </p:cNvSpPr>
              <p:nvPr/>
            </p:nvSpPr>
            <p:spPr bwMode="auto">
              <a:xfrm>
                <a:off x="2527" y="1629"/>
                <a:ext cx="959" cy="36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3200"/>
                  <a:t>BW</a:t>
                </a:r>
                <a:r>
                  <a:rPr lang="en-US" sz="3200" baseline="-25000"/>
                  <a:t>input</a:t>
                </a:r>
                <a:endParaRPr lang="en-US" sz="3200"/>
              </a:p>
            </p:txBody>
          </p:sp>
          <p:sp>
            <p:nvSpPr>
              <p:cNvPr id="125963" name="Text Box 9"/>
              <p:cNvSpPr txBox="1">
                <a:spLocks noChangeArrowheads="1"/>
              </p:cNvSpPr>
              <p:nvPr/>
            </p:nvSpPr>
            <p:spPr bwMode="auto">
              <a:xfrm>
                <a:off x="4317" y="1846"/>
                <a:ext cx="1060" cy="67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3200"/>
                  <a:t>Bw</a:t>
                </a:r>
                <a:r>
                  <a:rPr lang="en-US" sz="3200" baseline="-25000"/>
                  <a:t>output</a:t>
                </a:r>
              </a:p>
              <a:p>
                <a:endParaRPr lang="en-US" sz="3200"/>
              </a:p>
            </p:txBody>
          </p:sp>
          <p:sp>
            <p:nvSpPr>
              <p:cNvPr id="125964" name="Text Box 10"/>
              <p:cNvSpPr txBox="1">
                <a:spLocks noChangeArrowheads="1"/>
              </p:cNvSpPr>
              <p:nvPr/>
            </p:nvSpPr>
            <p:spPr bwMode="auto">
              <a:xfrm>
                <a:off x="2826" y="844"/>
                <a:ext cx="2213" cy="25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/>
                  <a:t>Service Time: Ts=1/BW</a:t>
                </a:r>
                <a:r>
                  <a:rPr lang="en-US" sz="2000" baseline="-25000"/>
                  <a:t>output</a:t>
                </a:r>
                <a:endParaRPr lang="en-US" sz="2800"/>
              </a:p>
            </p:txBody>
          </p:sp>
          <p:sp>
            <p:nvSpPr>
              <p:cNvPr id="125965" name="Rectangle 11"/>
              <p:cNvSpPr>
                <a:spLocks noChangeArrowheads="1"/>
              </p:cNvSpPr>
              <p:nvPr/>
            </p:nvSpPr>
            <p:spPr bwMode="auto">
              <a:xfrm>
                <a:off x="3611" y="598"/>
                <a:ext cx="1427" cy="2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966" name="Rectangle 12"/>
              <p:cNvSpPr>
                <a:spLocks noChangeArrowheads="1"/>
              </p:cNvSpPr>
              <p:nvPr/>
            </p:nvSpPr>
            <p:spPr bwMode="auto">
              <a:xfrm>
                <a:off x="4212" y="1098"/>
                <a:ext cx="1427" cy="3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967" name="Text Box 13"/>
              <p:cNvSpPr txBox="1">
                <a:spLocks noChangeArrowheads="1"/>
              </p:cNvSpPr>
              <p:nvPr/>
            </p:nvSpPr>
            <p:spPr bwMode="auto">
              <a:xfrm>
                <a:off x="303" y="1488"/>
                <a:ext cx="1378" cy="3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Flow Arrival</a:t>
                </a:r>
              </a:p>
            </p:txBody>
          </p:sp>
        </p:grpSp>
      </p:grpSp>
      <p:sp>
        <p:nvSpPr>
          <p:cNvPr id="1259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Using the fluid flow model to reason about relative flow delays in the Internet</a:t>
            </a:r>
            <a:endParaRPr lang="en-US" smtClean="0"/>
          </a:p>
        </p:txBody>
      </p:sp>
      <p:pic>
        <p:nvPicPr>
          <p:cNvPr id="125958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4352925"/>
            <a:ext cx="62484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9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373063" y="3375025"/>
            <a:ext cx="8413750" cy="1009650"/>
          </a:xfrm>
          <a:noFill/>
        </p:spPr>
        <p:txBody>
          <a:bodyPr/>
          <a:lstStyle/>
          <a:p>
            <a:pPr>
              <a:buFontTx/>
              <a:buChar char="-"/>
            </a:pPr>
            <a:r>
              <a:rPr lang="en-US" smtClean="0"/>
              <a:t>Bandwidth is split between flows such that flow 1 gets f1 fraction, flow 2 gets f2 … so on.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280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C9826ECF-7F38-47A9-9491-97D3C34A999C}" type="slidenum">
              <a:rPr lang="en-US"/>
              <a:pPr/>
              <a:t>45</a:t>
            </a:fld>
            <a:endParaRPr lang="en-US"/>
          </a:p>
        </p:txBody>
      </p:sp>
      <p:sp>
        <p:nvSpPr>
          <p:cNvPr id="12800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Tq and q = f(</a:t>
            </a:r>
            <a:r>
              <a:rPr lang="en-US" smtClean="0">
                <a:sym typeface="Symbol" pitchFamily="-111" charset="2"/>
              </a:rPr>
              <a:t>)</a:t>
            </a:r>
          </a:p>
          <a:p>
            <a:r>
              <a:rPr lang="en-US" smtClean="0">
                <a:sym typeface="Symbol" pitchFamily="-111" charset="2"/>
              </a:rPr>
              <a:t>If utilization is the same, then queuing delay is the same</a:t>
            </a:r>
            <a:endParaRPr lang="en-US" smtClean="0"/>
          </a:p>
          <a:p>
            <a:r>
              <a:rPr lang="en-US" smtClean="0"/>
              <a:t>Delay for flow i= f(</a:t>
            </a:r>
            <a:r>
              <a:rPr lang="en-US" smtClean="0">
                <a:sym typeface="Symbol" pitchFamily="-111" charset="2"/>
              </a:rPr>
              <a:t>i)</a:t>
            </a:r>
            <a:endParaRPr lang="en-US" smtClean="0"/>
          </a:p>
          <a:p>
            <a:pPr lvl="1"/>
            <a:r>
              <a:rPr lang="en-US" smtClean="0">
                <a:sym typeface="Symbol" pitchFamily="-111" charset="2"/>
              </a:rPr>
              <a:t>i= </a:t>
            </a:r>
            <a:r>
              <a:rPr lang="en-US" smtClean="0"/>
              <a:t>i.Ti= Ts.</a:t>
            </a:r>
            <a:r>
              <a:rPr lang="en-US" smtClean="0">
                <a:sym typeface="Symbol" pitchFamily="-111" charset="2"/>
              </a:rPr>
              <a:t></a:t>
            </a:r>
            <a:r>
              <a:rPr lang="en-US" smtClean="0"/>
              <a:t>i/fi</a:t>
            </a:r>
          </a:p>
          <a:p>
            <a:r>
              <a:rPr lang="en-US" smtClean="0"/>
              <a:t>Condition for constant delay for all flows</a:t>
            </a:r>
          </a:p>
          <a:p>
            <a:pPr lvl="1"/>
            <a:r>
              <a:rPr lang="en-US" smtClean="0">
                <a:sym typeface="Symbol" pitchFamily="-111" charset="2"/>
              </a:rPr>
              <a:t></a:t>
            </a:r>
            <a:r>
              <a:rPr lang="en-US" smtClean="0"/>
              <a:t>i/fi is constant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30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4B812FA5-C4FD-4B64-8F85-BAE85F9C585B}" type="slidenum">
              <a:rPr lang="en-US"/>
              <a:pPr/>
              <a:t>46</a:t>
            </a:fld>
            <a:endParaRPr lang="en-US"/>
          </a:p>
        </p:txBody>
      </p:sp>
      <p:sp>
        <p:nvSpPr>
          <p:cNvPr id="13005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smtClean="0"/>
              <a:t>congestion phases and effects</a:t>
            </a:r>
          </a:p>
        </p:txBody>
      </p:sp>
      <p:pic>
        <p:nvPicPr>
          <p:cNvPr id="13005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2133600"/>
            <a:ext cx="50292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1752600"/>
            <a:ext cx="4800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7630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mtClean="0"/>
              <a:t>ideal case: infinite buffers,</a:t>
            </a:r>
          </a:p>
          <a:p>
            <a:pPr lvl="1">
              <a:buFontTx/>
              <a:buChar char="-"/>
            </a:pPr>
            <a:r>
              <a:rPr lang="en-US" sz="2100" smtClean="0"/>
              <a:t>Tput increases with demand &amp; saturates at network capacity </a:t>
            </a:r>
          </a:p>
        </p:txBody>
      </p:sp>
      <p:sp>
        <p:nvSpPr>
          <p:cNvPr id="514054" name="Text Box 6"/>
          <p:cNvSpPr txBox="1">
            <a:spLocks noChangeArrowheads="1"/>
          </p:cNvSpPr>
          <p:nvPr/>
        </p:nvSpPr>
        <p:spPr bwMode="auto">
          <a:xfrm>
            <a:off x="1371600" y="6400800"/>
            <a:ext cx="575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imes New Roman" pitchFamily="-111" charset="0"/>
              </a:rPr>
              <a:t>Representative of Tput-delay design trade-off</a:t>
            </a:r>
          </a:p>
        </p:txBody>
      </p:sp>
      <p:pic>
        <p:nvPicPr>
          <p:cNvPr id="514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4338638"/>
            <a:ext cx="472440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056" name="Text Box 8"/>
          <p:cNvSpPr txBox="1">
            <a:spLocks noChangeArrowheads="1"/>
          </p:cNvSpPr>
          <p:nvPr/>
        </p:nvSpPr>
        <p:spPr bwMode="auto">
          <a:xfrm>
            <a:off x="5181600" y="5029200"/>
            <a:ext cx="3749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imes New Roman" pitchFamily="-111" charset="0"/>
              </a:rPr>
              <a:t>Network Power = Tput/delay</a:t>
            </a:r>
          </a:p>
        </p:txBody>
      </p:sp>
      <p:sp>
        <p:nvSpPr>
          <p:cNvPr id="130059" name="Text Box 9"/>
          <p:cNvSpPr txBox="1">
            <a:spLocks noChangeArrowheads="1"/>
          </p:cNvSpPr>
          <p:nvPr/>
        </p:nvSpPr>
        <p:spPr bwMode="auto">
          <a:xfrm>
            <a:off x="898525" y="2327275"/>
            <a:ext cx="145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imes New Roman" pitchFamily="-111" charset="0"/>
              </a:rPr>
              <a:t>Tput/Gput</a:t>
            </a:r>
          </a:p>
        </p:txBody>
      </p:sp>
      <p:sp>
        <p:nvSpPr>
          <p:cNvPr id="130060" name="Text Box 10"/>
          <p:cNvSpPr txBox="1">
            <a:spLocks noChangeArrowheads="1"/>
          </p:cNvSpPr>
          <p:nvPr/>
        </p:nvSpPr>
        <p:spPr bwMode="auto">
          <a:xfrm>
            <a:off x="7070725" y="2174875"/>
            <a:ext cx="911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imes New Roman" pitchFamily="-111" charset="0"/>
              </a:rPr>
              <a:t>Delay</a:t>
            </a:r>
          </a:p>
        </p:txBody>
      </p:sp>
      <p:sp>
        <p:nvSpPr>
          <p:cNvPr id="514059" name="Oval 11"/>
          <p:cNvSpPr>
            <a:spLocks noChangeArrowheads="1"/>
          </p:cNvSpPr>
          <p:nvPr/>
        </p:nvSpPr>
        <p:spPr bwMode="auto">
          <a:xfrm>
            <a:off x="3276600" y="4343400"/>
            <a:ext cx="6096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54" grpId="0" autoUpdateAnimBg="0"/>
      <p:bldP spid="514056" grpId="0"/>
      <p:bldP spid="51405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32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31E2AE88-86AA-4CD2-B943-C1C35D94BE11}" type="slidenum">
              <a:rPr lang="en-US"/>
              <a:pPr/>
              <a:t>47</a:t>
            </a:fld>
            <a:endParaRPr lang="en-US"/>
          </a:p>
        </p:txBody>
      </p:sp>
      <p:sp>
        <p:nvSpPr>
          <p:cNvPr id="13210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mtClean="0"/>
              <a:t>practical case: finite buffers, loss</a:t>
            </a:r>
          </a:p>
        </p:txBody>
      </p:sp>
      <p:sp>
        <p:nvSpPr>
          <p:cNvPr id="132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mtClean="0"/>
              <a:t>no congestion --&gt; near ideal performance</a:t>
            </a:r>
          </a:p>
          <a:p>
            <a:pPr>
              <a:buFontTx/>
              <a:buChar char="-"/>
            </a:pPr>
            <a:r>
              <a:rPr lang="en-US" smtClean="0"/>
              <a:t>overall moderate congestion:</a:t>
            </a:r>
          </a:p>
          <a:p>
            <a:pPr lvl="1">
              <a:buFontTx/>
              <a:buChar char="-"/>
            </a:pPr>
            <a:r>
              <a:rPr lang="en-US" smtClean="0"/>
              <a:t>severe congestion in some nodes</a:t>
            </a:r>
          </a:p>
          <a:p>
            <a:pPr lvl="1">
              <a:buFontTx/>
              <a:buChar char="-"/>
            </a:pPr>
            <a:r>
              <a:rPr lang="en-US" smtClean="0"/>
              <a:t>dynamics of the network/routing and overhead of protocol adaptation decreases the network Tput</a:t>
            </a:r>
          </a:p>
          <a:p>
            <a:pPr>
              <a:buFontTx/>
              <a:buChar char="-"/>
            </a:pPr>
            <a:r>
              <a:rPr lang="en-US" smtClean="0"/>
              <a:t>severe congestion:</a:t>
            </a:r>
          </a:p>
          <a:p>
            <a:pPr lvl="1">
              <a:buFontTx/>
              <a:buChar char="-"/>
            </a:pPr>
            <a:r>
              <a:rPr lang="en-US" smtClean="0"/>
              <a:t>loss of packets and increased discards</a:t>
            </a:r>
          </a:p>
          <a:p>
            <a:pPr lvl="1">
              <a:buFontTx/>
              <a:buChar char="-"/>
            </a:pPr>
            <a:r>
              <a:rPr lang="en-US" smtClean="0"/>
              <a:t>extended delays leading to timeouts</a:t>
            </a:r>
          </a:p>
          <a:p>
            <a:pPr lvl="1">
              <a:buFontTx/>
              <a:buChar char="-"/>
            </a:pPr>
            <a:r>
              <a:rPr lang="en-US" smtClean="0"/>
              <a:t>both factors trigger re-transmissions</a:t>
            </a:r>
          </a:p>
          <a:p>
            <a:pPr lvl="1">
              <a:buFontTx/>
              <a:buChar char="-"/>
            </a:pPr>
            <a:r>
              <a:rPr lang="en-US" smtClean="0"/>
              <a:t>leads to chain-reaction bringing the Tput down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34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F353142A-6E40-4185-9C20-C63764400871}" type="slidenum">
              <a:rPr lang="en-US"/>
              <a:pPr/>
              <a:t>48</a:t>
            </a:fld>
            <a:endParaRPr lang="en-US"/>
          </a:p>
        </p:txBody>
      </p:sp>
      <p:grpSp>
        <p:nvGrpSpPr>
          <p:cNvPr id="134149" name="Group 2"/>
          <p:cNvGrpSpPr>
            <a:grpSpLocks/>
          </p:cNvGrpSpPr>
          <p:nvPr/>
        </p:nvGrpSpPr>
        <p:grpSpPr bwMode="auto">
          <a:xfrm>
            <a:off x="368300" y="0"/>
            <a:ext cx="8229600" cy="4808538"/>
            <a:chOff x="288" y="1056"/>
            <a:chExt cx="5184" cy="3029"/>
          </a:xfrm>
        </p:grpSpPr>
        <p:graphicFrame>
          <p:nvGraphicFramePr>
            <p:cNvPr id="134146" name="Object 2"/>
            <p:cNvGraphicFramePr>
              <a:graphicFrameLocks noChangeAspect="1"/>
            </p:cNvGraphicFramePr>
            <p:nvPr/>
          </p:nvGraphicFramePr>
          <p:xfrm>
            <a:off x="288" y="1056"/>
            <a:ext cx="5184" cy="3029"/>
          </p:xfrm>
          <a:graphic>
            <a:graphicData uri="http://schemas.openxmlformats.org/presentationml/2006/ole">
              <p:oleObj spid="_x0000_s134146" name="Worksheet" r:id="rId4" imgW="4676892" imgH="2657563" progId="Excel.Sheet.8">
                <p:embed/>
              </p:oleObj>
            </a:graphicData>
          </a:graphic>
        </p:graphicFrame>
        <p:sp>
          <p:nvSpPr>
            <p:cNvPr id="134157" name="Line 4"/>
            <p:cNvSpPr>
              <a:spLocks noChangeShapeType="1"/>
            </p:cNvSpPr>
            <p:nvPr/>
          </p:nvSpPr>
          <p:spPr bwMode="auto">
            <a:xfrm>
              <a:off x="2112" y="1632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58" name="Line 5"/>
            <p:cNvSpPr>
              <a:spLocks noChangeShapeType="1"/>
            </p:cNvSpPr>
            <p:nvPr/>
          </p:nvSpPr>
          <p:spPr bwMode="auto">
            <a:xfrm>
              <a:off x="2736" y="1632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59" name="Oval 6"/>
            <p:cNvSpPr>
              <a:spLocks noChangeArrowheads="1"/>
            </p:cNvSpPr>
            <p:nvPr/>
          </p:nvSpPr>
          <p:spPr bwMode="auto">
            <a:xfrm>
              <a:off x="2064" y="201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60" name="Oval 7"/>
            <p:cNvSpPr>
              <a:spLocks noChangeArrowheads="1"/>
            </p:cNvSpPr>
            <p:nvPr/>
          </p:nvSpPr>
          <p:spPr bwMode="auto">
            <a:xfrm>
              <a:off x="2688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4150" name="Text Box 8"/>
          <p:cNvSpPr txBox="1">
            <a:spLocks noChangeArrowheads="1"/>
          </p:cNvSpPr>
          <p:nvPr/>
        </p:nvSpPr>
        <p:spPr bwMode="auto">
          <a:xfrm>
            <a:off x="1812925" y="240347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imes New Roman" pitchFamily="-111" charset="0"/>
              </a:rPr>
              <a:t>(I)</a:t>
            </a:r>
          </a:p>
        </p:txBody>
      </p:sp>
      <p:sp>
        <p:nvSpPr>
          <p:cNvPr id="134151" name="Text Box 9"/>
          <p:cNvSpPr txBox="1">
            <a:spLocks noChangeArrowheads="1"/>
          </p:cNvSpPr>
          <p:nvPr/>
        </p:nvSpPr>
        <p:spPr bwMode="auto">
          <a:xfrm>
            <a:off x="3489325" y="2327275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imes New Roman" pitchFamily="-111" charset="0"/>
              </a:rPr>
              <a:t>(II)</a:t>
            </a:r>
          </a:p>
        </p:txBody>
      </p:sp>
      <p:sp>
        <p:nvSpPr>
          <p:cNvPr id="134152" name="Text Box 10"/>
          <p:cNvSpPr txBox="1">
            <a:spLocks noChangeArrowheads="1"/>
          </p:cNvSpPr>
          <p:nvPr/>
        </p:nvSpPr>
        <p:spPr bwMode="auto">
          <a:xfrm>
            <a:off x="5241925" y="2327275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imes New Roman" pitchFamily="-111" charset="0"/>
              </a:rPr>
              <a:t>(III)</a:t>
            </a:r>
          </a:p>
        </p:txBody>
      </p:sp>
      <p:sp>
        <p:nvSpPr>
          <p:cNvPr id="134153" name="Text Box 11"/>
          <p:cNvSpPr txBox="1">
            <a:spLocks noChangeArrowheads="1"/>
          </p:cNvSpPr>
          <p:nvPr/>
        </p:nvSpPr>
        <p:spPr bwMode="auto">
          <a:xfrm>
            <a:off x="479425" y="4791075"/>
            <a:ext cx="44084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imes New Roman" pitchFamily="-111" charset="0"/>
              </a:rPr>
              <a:t>(I) No Congestion</a:t>
            </a:r>
          </a:p>
          <a:p>
            <a:pPr algn="l"/>
            <a:r>
              <a:rPr lang="en-US" sz="2400">
                <a:latin typeface="Times New Roman" pitchFamily="-111" charset="0"/>
              </a:rPr>
              <a:t>(II) Moderate Congestion</a:t>
            </a:r>
          </a:p>
          <a:p>
            <a:pPr algn="l"/>
            <a:r>
              <a:rPr lang="en-US" sz="2400">
                <a:latin typeface="Times New Roman" pitchFamily="-111" charset="0"/>
              </a:rPr>
              <a:t>(III) Severe Congestion (Collapse)</a:t>
            </a:r>
          </a:p>
        </p:txBody>
      </p:sp>
      <p:sp>
        <p:nvSpPr>
          <p:cNvPr id="518156" name="Oval 12"/>
          <p:cNvSpPr>
            <a:spLocks noChangeArrowheads="1"/>
          </p:cNvSpPr>
          <p:nvPr/>
        </p:nvSpPr>
        <p:spPr bwMode="auto">
          <a:xfrm>
            <a:off x="3073400" y="1155700"/>
            <a:ext cx="14478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8157" name="Text Box 13"/>
          <p:cNvSpPr txBox="1">
            <a:spLocks noChangeArrowheads="1"/>
          </p:cNvSpPr>
          <p:nvPr/>
        </p:nvSpPr>
        <p:spPr bwMode="auto">
          <a:xfrm>
            <a:off x="471488" y="6059488"/>
            <a:ext cx="6945312" cy="33655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What is the best operational point and how do we get (and stay) there?</a:t>
            </a:r>
          </a:p>
        </p:txBody>
      </p:sp>
      <p:sp>
        <p:nvSpPr>
          <p:cNvPr id="134156" name="Line 14"/>
          <p:cNvSpPr>
            <a:spLocks noChangeShapeType="1"/>
          </p:cNvSpPr>
          <p:nvPr/>
        </p:nvSpPr>
        <p:spPr bwMode="auto">
          <a:xfrm flipV="1">
            <a:off x="3263900" y="914400"/>
            <a:ext cx="635000" cy="6985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Dot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56" grpId="0" animBg="1"/>
      <p:bldP spid="51815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36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EDB6BF51-D776-4EE7-B454-7ACA8F699EFF}" type="slidenum">
              <a:rPr lang="en-US"/>
              <a:pPr/>
              <a:t>49</a:t>
            </a:fld>
            <a:endParaRPr lang="en-US"/>
          </a:p>
        </p:txBody>
      </p:sp>
      <p:sp>
        <p:nvSpPr>
          <p:cNvPr id="136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Congestion Control (CC)</a:t>
            </a:r>
          </a:p>
        </p:txBody>
      </p:sp>
      <p:sp>
        <p:nvSpPr>
          <p:cNvPr id="136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100" y="1600200"/>
            <a:ext cx="8978900" cy="46482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mtClean="0"/>
              <a:t>Congestion is a key issue in network design</a:t>
            </a:r>
          </a:p>
          <a:p>
            <a:pPr>
              <a:buFontTx/>
              <a:buChar char="-"/>
            </a:pPr>
            <a:r>
              <a:rPr lang="en-US" smtClean="0"/>
              <a:t>various techniques for CC</a:t>
            </a:r>
          </a:p>
          <a:p>
            <a:r>
              <a:rPr lang="en-US" smtClean="0"/>
              <a:t>1.Back pressure</a:t>
            </a:r>
          </a:p>
          <a:p>
            <a:pPr lvl="1">
              <a:buFontTx/>
              <a:buChar char="-"/>
            </a:pPr>
            <a:r>
              <a:rPr lang="en-US" smtClean="0"/>
              <a:t>hop-by-hop flow control (X.25, HDLC, Go back N)</a:t>
            </a:r>
          </a:p>
          <a:p>
            <a:pPr lvl="1">
              <a:buFontTx/>
              <a:buChar char="-"/>
            </a:pPr>
            <a:r>
              <a:rPr lang="en-US" smtClean="0"/>
              <a:t>May propagate congestion in the network</a:t>
            </a:r>
          </a:p>
          <a:p>
            <a:r>
              <a:rPr lang="en-US" smtClean="0"/>
              <a:t>2.Choke packet</a:t>
            </a:r>
          </a:p>
          <a:p>
            <a:pPr lvl="1">
              <a:buFontTx/>
              <a:buChar char="-"/>
            </a:pPr>
            <a:r>
              <a:rPr lang="en-US" smtClean="0"/>
              <a:t>generated by the congested node &amp; sent back to source</a:t>
            </a:r>
          </a:p>
          <a:p>
            <a:pPr lvl="1">
              <a:buFontTx/>
              <a:buChar char="-"/>
            </a:pPr>
            <a:r>
              <a:rPr lang="en-US" smtClean="0"/>
              <a:t>example: ICMP source quench</a:t>
            </a:r>
          </a:p>
          <a:p>
            <a:pPr lvl="1">
              <a:buFontTx/>
              <a:buChar char="-"/>
            </a:pPr>
            <a:r>
              <a:rPr lang="en-US" smtClean="0"/>
              <a:t>sent due to packet discard or in anticipation of congestion</a:t>
            </a:r>
          </a:p>
          <a:p>
            <a:pPr lvl="1">
              <a:buFontTx/>
              <a:buChar char="-"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10FD8490-E510-40B5-98AE-74398AB27EDE}" type="slidenum">
              <a:rPr lang="en-US"/>
              <a:pPr/>
              <a:t>5</a:t>
            </a:fld>
            <a:endParaRPr lang="en-U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970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022350"/>
            <a:ext cx="6248400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Rectangle 5"/>
          <p:cNvSpPr>
            <a:spLocks noChangeArrowheads="1"/>
          </p:cNvSpPr>
          <p:nvPr/>
        </p:nvSpPr>
        <p:spPr bwMode="auto">
          <a:xfrm>
            <a:off x="6248400" y="914400"/>
            <a:ext cx="838200" cy="685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38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53241DE2-F08B-45C3-B1DF-56A2D5B6914E}" type="slidenum">
              <a:rPr lang="en-US"/>
              <a:pPr/>
              <a:t>50</a:t>
            </a:fld>
            <a:endParaRPr lang="en-US"/>
          </a:p>
        </p:txBody>
      </p:sp>
      <p:sp>
        <p:nvSpPr>
          <p:cNvPr id="138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Congestion Control (CC) (contd.)</a:t>
            </a:r>
          </a:p>
        </p:txBody>
      </p:sp>
      <p:sp>
        <p:nvSpPr>
          <p:cNvPr id="1382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3.Implicit congestion signaling</a:t>
            </a:r>
          </a:p>
          <a:p>
            <a:pPr lvl="1">
              <a:buFontTx/>
              <a:buChar char="-"/>
            </a:pPr>
            <a:r>
              <a:rPr lang="en-US" smtClean="0"/>
              <a:t>used in TCP</a:t>
            </a:r>
          </a:p>
          <a:p>
            <a:pPr lvl="1">
              <a:buFontTx/>
              <a:buChar char="-"/>
            </a:pPr>
            <a:r>
              <a:rPr lang="en-US" smtClean="0"/>
              <a:t>delay increase or packet discard to detect congestion</a:t>
            </a:r>
          </a:p>
          <a:p>
            <a:pPr lvl="1">
              <a:buFontTx/>
              <a:buChar char="-"/>
            </a:pPr>
            <a:r>
              <a:rPr lang="en-US" smtClean="0"/>
              <a:t>may erroneously signal congestion (i.e., not always reliable) [e.g., over wireless links]</a:t>
            </a:r>
          </a:p>
          <a:p>
            <a:pPr lvl="1">
              <a:buFontTx/>
              <a:buChar char="-"/>
            </a:pPr>
            <a:r>
              <a:rPr lang="en-US" smtClean="0"/>
              <a:t>done end-to-end without network assistance</a:t>
            </a:r>
          </a:p>
          <a:p>
            <a:pPr lvl="1">
              <a:buFontTx/>
              <a:buChar char="-"/>
            </a:pPr>
            <a:r>
              <a:rPr lang="en-US" smtClean="0"/>
              <a:t>TCP cuts down its window/rate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40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A5A6EAF4-646C-4E6C-8D17-E546B47C128D}" type="slidenum">
              <a:rPr lang="en-US"/>
              <a:pPr/>
              <a:t>51</a:t>
            </a:fld>
            <a:endParaRPr lang="en-US"/>
          </a:p>
        </p:txBody>
      </p:sp>
      <p:sp>
        <p:nvSpPr>
          <p:cNvPr id="140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Congestion Control (CC) (contd.)</a:t>
            </a:r>
          </a:p>
        </p:txBody>
      </p:sp>
      <p:sp>
        <p:nvSpPr>
          <p:cNvPr id="140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4114800"/>
          </a:xfrm>
        </p:spPr>
        <p:txBody>
          <a:bodyPr/>
          <a:lstStyle/>
          <a:p>
            <a:r>
              <a:rPr lang="en-US" smtClean="0"/>
              <a:t>4.Explicit congestion signaling</a:t>
            </a:r>
          </a:p>
          <a:p>
            <a:pPr lvl="1">
              <a:buFontTx/>
              <a:buChar char="-"/>
            </a:pPr>
            <a:r>
              <a:rPr lang="en-US" smtClean="0"/>
              <a:t>(network assisted congestion control)</a:t>
            </a:r>
          </a:p>
          <a:p>
            <a:pPr lvl="1">
              <a:buFontTx/>
              <a:buChar char="-"/>
            </a:pPr>
            <a:r>
              <a:rPr lang="en-US" smtClean="0"/>
              <a:t>gets indication from the network</a:t>
            </a:r>
          </a:p>
          <a:p>
            <a:pPr lvl="2">
              <a:buFontTx/>
              <a:buChar char="-"/>
            </a:pPr>
            <a:r>
              <a:rPr lang="en-US" smtClean="0"/>
              <a:t>forward: going to destination</a:t>
            </a:r>
          </a:p>
          <a:p>
            <a:pPr lvl="2">
              <a:buFontTx/>
              <a:buChar char="-"/>
            </a:pPr>
            <a:r>
              <a:rPr lang="en-US" smtClean="0"/>
              <a:t>backward: going to source</a:t>
            </a:r>
          </a:p>
          <a:p>
            <a:pPr lvl="1">
              <a:buFontTx/>
              <a:buChar char="-"/>
            </a:pPr>
            <a:r>
              <a:rPr lang="en-US" smtClean="0"/>
              <a:t>3 approaches</a:t>
            </a:r>
          </a:p>
          <a:p>
            <a:pPr lvl="2">
              <a:buFontTx/>
              <a:buChar char="-"/>
            </a:pPr>
            <a:r>
              <a:rPr lang="en-US" smtClean="0"/>
              <a:t>Binary: uses 1 bit (DECbit, TCP/IP ECN, ATM)</a:t>
            </a:r>
          </a:p>
          <a:p>
            <a:pPr lvl="2">
              <a:buFontTx/>
              <a:buChar char="-"/>
            </a:pPr>
            <a:r>
              <a:rPr lang="en-US" smtClean="0"/>
              <a:t>Rate based: specifying bps (ATM)</a:t>
            </a:r>
          </a:p>
          <a:p>
            <a:pPr lvl="2">
              <a:buFontTx/>
              <a:buChar char="-"/>
            </a:pPr>
            <a:r>
              <a:rPr lang="en-US" smtClean="0"/>
              <a:t>Credit based: indicates how much the source can send (in a window)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42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85E31AFE-24AA-48E8-B33C-04E7506F5412}" type="slidenum">
              <a:rPr lang="en-US"/>
              <a:pPr/>
              <a:t>52</a:t>
            </a:fld>
            <a:endParaRPr lang="en-US"/>
          </a:p>
        </p:txBody>
      </p:sp>
      <p:sp>
        <p:nvSpPr>
          <p:cNvPr id="142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4234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752600"/>
            <a:ext cx="7280275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42" name="Rectangle 4"/>
          <p:cNvSpPr>
            <a:spLocks noChangeArrowheads="1"/>
          </p:cNvSpPr>
          <p:nvPr/>
        </p:nvSpPr>
        <p:spPr bwMode="auto">
          <a:xfrm>
            <a:off x="8229600" y="1600200"/>
            <a:ext cx="304800" cy="419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3" name="Rectangle 5"/>
          <p:cNvSpPr>
            <a:spLocks noChangeArrowheads="1"/>
          </p:cNvSpPr>
          <p:nvPr/>
        </p:nvSpPr>
        <p:spPr bwMode="auto">
          <a:xfrm>
            <a:off x="1704975" y="5135563"/>
            <a:ext cx="1760538" cy="5476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44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6765B897-0D2C-4FA0-BC48-CC0FBB008807}" type="slidenum">
              <a:rPr lang="en-US"/>
              <a:pPr/>
              <a:t>53</a:t>
            </a:fld>
            <a:endParaRPr lang="en-US"/>
          </a:p>
        </p:txBody>
      </p:sp>
      <p:sp>
        <p:nvSpPr>
          <p:cNvPr id="14438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58200" cy="1143000"/>
          </a:xfrm>
        </p:spPr>
        <p:txBody>
          <a:bodyPr/>
          <a:lstStyle/>
          <a:p>
            <a:pPr algn="r"/>
            <a:r>
              <a:rPr lang="en-US" sz="3600" smtClean="0"/>
              <a:t>TCP congestion control: </a:t>
            </a:r>
            <a:r>
              <a:rPr lang="en-US" sz="2800" smtClean="0"/>
              <a:t>additive increase, multiplicative decrease</a:t>
            </a:r>
          </a:p>
        </p:txBody>
      </p:sp>
      <p:graphicFrame>
        <p:nvGraphicFramePr>
          <p:cNvPr id="144386" name="Object 2"/>
          <p:cNvGraphicFramePr>
            <a:graphicFrameLocks noChangeAspect="1"/>
          </p:cNvGraphicFramePr>
          <p:nvPr>
            <p:ph type="body" idx="1"/>
          </p:nvPr>
        </p:nvGraphicFramePr>
        <p:xfrm>
          <a:off x="3097213" y="3494088"/>
          <a:ext cx="5638800" cy="2560637"/>
        </p:xfrm>
        <a:graphic>
          <a:graphicData uri="http://schemas.openxmlformats.org/presentationml/2006/ole">
            <p:oleObj spid="_x0000_s144386" name="VISIO" r:id="rId4" imgW="7802280" imgH="3540960" progId="">
              <p:embed/>
            </p:oleObj>
          </a:graphicData>
        </a:graphic>
      </p:graphicFrame>
      <p:sp>
        <p:nvSpPr>
          <p:cNvPr id="144390" name="Rectangle 8"/>
          <p:cNvSpPr>
            <a:spLocks noChangeArrowheads="1"/>
          </p:cNvSpPr>
          <p:nvPr/>
        </p:nvSpPr>
        <p:spPr bwMode="auto">
          <a:xfrm>
            <a:off x="457200" y="1371600"/>
            <a:ext cx="822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400" i="1">
                <a:solidFill>
                  <a:srgbClr val="FF0000"/>
                </a:solidFill>
              </a:rPr>
              <a:t>Approach:</a:t>
            </a:r>
            <a:r>
              <a:rPr lang="en-US" sz="2400" u="sng"/>
              <a:t> </a:t>
            </a:r>
            <a:r>
              <a:rPr lang="en-US" sz="2400"/>
              <a:t>increase transmission rate (window size), probing for usable bandwidth, until loss occurs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400" i="1">
                <a:solidFill>
                  <a:srgbClr val="FF0000"/>
                </a:solidFill>
              </a:rPr>
              <a:t>additive increase:</a:t>
            </a:r>
            <a:r>
              <a:rPr lang="en-US" sz="2400"/>
              <a:t> increase  rate (or congestion window) </a:t>
            </a:r>
            <a:r>
              <a:rPr lang="en-US" sz="2400" b="1"/>
              <a:t>CongWin</a:t>
            </a:r>
            <a:r>
              <a:rPr lang="en-US" sz="2400"/>
              <a:t> until loss detected</a:t>
            </a:r>
            <a:endParaRPr lang="en-US" sz="2400" i="1"/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400" i="1">
                <a:solidFill>
                  <a:srgbClr val="FF0000"/>
                </a:solidFill>
              </a:rPr>
              <a:t>multiplicative decrease</a:t>
            </a:r>
            <a:r>
              <a:rPr lang="en-US" sz="2400">
                <a:solidFill>
                  <a:srgbClr val="FF0000"/>
                </a:solidFill>
              </a:rPr>
              <a:t>:</a:t>
            </a:r>
            <a:r>
              <a:rPr lang="en-US" sz="2400"/>
              <a:t> cut </a:t>
            </a:r>
            <a:r>
              <a:rPr lang="en-US" sz="2400" b="1"/>
              <a:t>CongWin</a:t>
            </a:r>
            <a:r>
              <a:rPr lang="en-US" sz="2400"/>
              <a:t> in half after loss 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400"/>
          </a:p>
        </p:txBody>
      </p:sp>
      <p:sp>
        <p:nvSpPr>
          <p:cNvPr id="144391" name="Text Box 10"/>
          <p:cNvSpPr txBox="1">
            <a:spLocks noChangeArrowheads="1"/>
          </p:cNvSpPr>
          <p:nvPr/>
        </p:nvSpPr>
        <p:spPr bwMode="auto">
          <a:xfrm>
            <a:off x="7539038" y="5757863"/>
            <a:ext cx="56832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time</a:t>
            </a:r>
          </a:p>
        </p:txBody>
      </p:sp>
      <p:sp>
        <p:nvSpPr>
          <p:cNvPr id="144392" name="Text Box 12"/>
          <p:cNvSpPr txBox="1">
            <a:spLocks noChangeArrowheads="1"/>
          </p:cNvSpPr>
          <p:nvPr/>
        </p:nvSpPr>
        <p:spPr bwMode="auto">
          <a:xfrm rot="-5400000">
            <a:off x="1753394" y="4755357"/>
            <a:ext cx="2319337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congestion window size</a:t>
            </a:r>
          </a:p>
        </p:txBody>
      </p:sp>
      <p:sp>
        <p:nvSpPr>
          <p:cNvPr id="144393" name="Text Box 13"/>
          <p:cNvSpPr txBox="1">
            <a:spLocks noChangeArrowheads="1"/>
          </p:cNvSpPr>
          <p:nvPr/>
        </p:nvSpPr>
        <p:spPr bwMode="auto">
          <a:xfrm>
            <a:off x="179388" y="4295775"/>
            <a:ext cx="22336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Saw tooth</a:t>
            </a:r>
          </a:p>
          <a:p>
            <a:r>
              <a:rPr lang="en-US" sz="2000"/>
              <a:t>behavior: probing</a:t>
            </a:r>
          </a:p>
          <a:p>
            <a:r>
              <a:rPr lang="en-US" sz="2000"/>
              <a:t>for bandwidth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46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78621962-646F-41E9-A711-A2BA77DB61ED}" type="slidenum">
              <a:rPr lang="en-US"/>
              <a:pPr/>
              <a:t>54</a:t>
            </a:fld>
            <a:endParaRPr lang="en-US"/>
          </a:p>
        </p:txBody>
      </p:sp>
      <p:sp>
        <p:nvSpPr>
          <p:cNvPr id="146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TCP Congestion Control: details</a:t>
            </a:r>
          </a:p>
        </p:txBody>
      </p:sp>
      <p:sp>
        <p:nvSpPr>
          <p:cNvPr id="1464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5029200" cy="3581400"/>
          </a:xfrm>
        </p:spPr>
        <p:txBody>
          <a:bodyPr/>
          <a:lstStyle/>
          <a:p>
            <a:r>
              <a:rPr lang="en-US" sz="2400" smtClean="0"/>
              <a:t>sender limits transmission:</a:t>
            </a:r>
          </a:p>
          <a:p>
            <a:pPr>
              <a:buFont typeface="ZapfDingbats" pitchFamily="82" charset="2"/>
              <a:buNone/>
            </a:pPr>
            <a:r>
              <a:rPr lang="en-US" sz="2000" b="1" smtClean="0">
                <a:solidFill>
                  <a:srgbClr val="FF0000"/>
                </a:solidFill>
                <a:latin typeface="Courier New" pitchFamily="-111" charset="0"/>
              </a:rPr>
              <a:t>  LastByteSent-LastByteAcked</a:t>
            </a:r>
          </a:p>
          <a:p>
            <a:pPr>
              <a:buFont typeface="ZapfDingbats" pitchFamily="82" charset="2"/>
              <a:buNone/>
            </a:pPr>
            <a:r>
              <a:rPr lang="en-US" sz="2000" b="1" smtClean="0">
                <a:solidFill>
                  <a:srgbClr val="FF0000"/>
                </a:solidFill>
                <a:latin typeface="Courier New" pitchFamily="-111" charset="0"/>
                <a:sym typeface="Symbol" pitchFamily="-111" charset="2"/>
              </a:rPr>
              <a:t>                    CongWin</a:t>
            </a:r>
          </a:p>
          <a:p>
            <a:r>
              <a:rPr lang="en-US" sz="2400" smtClean="0"/>
              <a:t>Roughly,</a:t>
            </a:r>
          </a:p>
          <a:p>
            <a:endParaRPr lang="en-US" sz="2400" smtClean="0"/>
          </a:p>
          <a:p>
            <a:endParaRPr lang="en-US" sz="2400" smtClean="0"/>
          </a:p>
          <a:p>
            <a:r>
              <a:rPr lang="en-US" sz="2400" b="1" smtClean="0">
                <a:latin typeface="Courier New" pitchFamily="-111" charset="0"/>
              </a:rPr>
              <a:t>CongWin</a:t>
            </a:r>
            <a:r>
              <a:rPr lang="en-US" sz="2400" smtClean="0"/>
              <a:t> is dynamic, function of perceived network congestion</a:t>
            </a:r>
          </a:p>
          <a:p>
            <a:endParaRPr lang="en-US" sz="2400" smtClean="0"/>
          </a:p>
        </p:txBody>
      </p:sp>
      <p:sp>
        <p:nvSpPr>
          <p:cNvPr id="1464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1600200"/>
            <a:ext cx="38100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How does  sender perceive congestion?</a:t>
            </a:r>
            <a:endParaRPr lang="en-US" sz="2400" smtClean="0"/>
          </a:p>
          <a:p>
            <a:r>
              <a:rPr lang="en-US" sz="2400" smtClean="0"/>
              <a:t>loss event = timeout </a:t>
            </a:r>
            <a:r>
              <a:rPr lang="en-US" sz="2400" i="1" smtClean="0"/>
              <a:t>or</a:t>
            </a:r>
            <a:r>
              <a:rPr lang="en-US" sz="2400" smtClean="0"/>
              <a:t> duplicate Acks</a:t>
            </a:r>
          </a:p>
          <a:p>
            <a:r>
              <a:rPr lang="en-US" sz="2400" smtClean="0"/>
              <a:t>TCP sender reduces rate (</a:t>
            </a:r>
            <a:r>
              <a:rPr lang="en-US" sz="2400" b="1" smtClean="0">
                <a:latin typeface="Courier New" pitchFamily="-111" charset="0"/>
              </a:rPr>
              <a:t>CongWin</a:t>
            </a:r>
            <a:r>
              <a:rPr lang="en-US" sz="2400" smtClean="0"/>
              <a:t>) after loss event</a:t>
            </a:r>
          </a:p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three mechanisms:</a:t>
            </a:r>
            <a:endParaRPr lang="en-US" sz="2400" smtClean="0"/>
          </a:p>
          <a:p>
            <a:pPr lvl="1"/>
            <a:r>
              <a:rPr lang="en-US" sz="2000" smtClean="0"/>
              <a:t>AIMD</a:t>
            </a:r>
          </a:p>
          <a:p>
            <a:pPr lvl="1"/>
            <a:r>
              <a:rPr lang="en-US" sz="2000" smtClean="0"/>
              <a:t>slow start</a:t>
            </a:r>
          </a:p>
          <a:p>
            <a:pPr lvl="1"/>
            <a:r>
              <a:rPr lang="en-US" sz="2000" smtClean="0"/>
              <a:t>conservative after timeout events</a:t>
            </a:r>
          </a:p>
        </p:txBody>
      </p:sp>
      <p:grpSp>
        <p:nvGrpSpPr>
          <p:cNvPr id="146439" name="Group 5"/>
          <p:cNvGrpSpPr>
            <a:grpSpLocks/>
          </p:cNvGrpSpPr>
          <p:nvPr/>
        </p:nvGrpSpPr>
        <p:grpSpPr bwMode="auto">
          <a:xfrm>
            <a:off x="457200" y="3276600"/>
            <a:ext cx="4410075" cy="762000"/>
            <a:chOff x="1104" y="3564"/>
            <a:chExt cx="2778" cy="510"/>
          </a:xfrm>
        </p:grpSpPr>
        <p:sp>
          <p:nvSpPr>
            <p:cNvPr id="146440" name="Text Box 6"/>
            <p:cNvSpPr txBox="1">
              <a:spLocks noChangeArrowheads="1"/>
            </p:cNvSpPr>
            <p:nvPr/>
          </p:nvSpPr>
          <p:spPr bwMode="auto">
            <a:xfrm>
              <a:off x="1363" y="3671"/>
              <a:ext cx="587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rate =</a:t>
              </a:r>
              <a:r>
                <a:rPr lang="en-US" sz="1000">
                  <a:latin typeface="Times New Roman" pitchFamily="-111" charset="0"/>
                </a:rPr>
                <a:t> </a:t>
              </a:r>
            </a:p>
          </p:txBody>
        </p:sp>
        <p:sp>
          <p:nvSpPr>
            <p:cNvPr id="146441" name="Text Box 7"/>
            <p:cNvSpPr txBox="1">
              <a:spLocks noChangeArrowheads="1"/>
            </p:cNvSpPr>
            <p:nvPr/>
          </p:nvSpPr>
          <p:spPr bwMode="auto">
            <a:xfrm>
              <a:off x="2216" y="3575"/>
              <a:ext cx="78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CongWin</a:t>
              </a:r>
              <a:r>
                <a:rPr lang="en-US" sz="1000">
                  <a:latin typeface="Times New Roman" pitchFamily="-111" charset="0"/>
                </a:rPr>
                <a:t> </a:t>
              </a:r>
            </a:p>
          </p:txBody>
        </p:sp>
        <p:sp>
          <p:nvSpPr>
            <p:cNvPr id="146442" name="Text Box 8"/>
            <p:cNvSpPr txBox="1">
              <a:spLocks noChangeArrowheads="1"/>
            </p:cNvSpPr>
            <p:nvPr/>
          </p:nvSpPr>
          <p:spPr bwMode="auto">
            <a:xfrm>
              <a:off x="2334" y="3797"/>
              <a:ext cx="454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RTT</a:t>
              </a:r>
              <a:r>
                <a:rPr lang="en-US" sz="1000">
                  <a:latin typeface="Times New Roman" pitchFamily="-111" charset="0"/>
                </a:rPr>
                <a:t> </a:t>
              </a:r>
            </a:p>
          </p:txBody>
        </p:sp>
        <p:sp>
          <p:nvSpPr>
            <p:cNvPr id="146443" name="Text Box 9"/>
            <p:cNvSpPr txBox="1">
              <a:spLocks noChangeArrowheads="1"/>
            </p:cNvSpPr>
            <p:nvPr/>
          </p:nvSpPr>
          <p:spPr bwMode="auto">
            <a:xfrm>
              <a:off x="2953" y="3695"/>
              <a:ext cx="871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Bytes/sec</a:t>
              </a:r>
              <a:endParaRPr lang="en-US" sz="1000">
                <a:latin typeface="Times New Roman" pitchFamily="-111" charset="0"/>
              </a:endParaRPr>
            </a:p>
          </p:txBody>
        </p:sp>
        <p:sp>
          <p:nvSpPr>
            <p:cNvPr id="146444" name="Line 10"/>
            <p:cNvSpPr>
              <a:spLocks noChangeShapeType="1"/>
            </p:cNvSpPr>
            <p:nvPr/>
          </p:nvSpPr>
          <p:spPr bwMode="auto">
            <a:xfrm flipV="1">
              <a:off x="2262" y="3804"/>
              <a:ext cx="6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45" name="Rectangle 11"/>
            <p:cNvSpPr>
              <a:spLocks noChangeArrowheads="1"/>
            </p:cNvSpPr>
            <p:nvPr/>
          </p:nvSpPr>
          <p:spPr bwMode="auto">
            <a:xfrm>
              <a:off x="1104" y="3564"/>
              <a:ext cx="2778" cy="51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48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470868E0-1770-4A70-83D2-D1FD66E9964C}" type="slidenum">
              <a:rPr lang="en-US"/>
              <a:pPr/>
              <a:t>55</a:t>
            </a:fld>
            <a:endParaRPr lang="en-US"/>
          </a:p>
        </p:txBody>
      </p:sp>
      <p:sp>
        <p:nvSpPr>
          <p:cNvPr id="148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TCP window management</a:t>
            </a:r>
          </a:p>
        </p:txBody>
      </p:sp>
      <p:sp>
        <p:nvSpPr>
          <p:cNvPr id="148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34350" cy="46482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mtClean="0"/>
              <a:t>At any time the allowed window (awnd): awnd=MIN[RcvWin, CongWin], </a:t>
            </a:r>
          </a:p>
          <a:p>
            <a:pPr>
              <a:buFontTx/>
              <a:buChar char="-"/>
            </a:pPr>
            <a:r>
              <a:rPr lang="en-US" smtClean="0"/>
              <a:t>where RcvWin is given by the receiver (i.e., Receive Window) and CongWin is the congestion window</a:t>
            </a:r>
          </a:p>
          <a:p>
            <a:pPr>
              <a:buFontTx/>
              <a:buChar char="-"/>
            </a:pPr>
            <a:r>
              <a:rPr lang="en-US" smtClean="0"/>
              <a:t>Slow-start algorithm:</a:t>
            </a:r>
          </a:p>
          <a:p>
            <a:pPr lvl="1">
              <a:buFontTx/>
              <a:buChar char="-"/>
            </a:pPr>
            <a:r>
              <a:rPr lang="en-US" smtClean="0"/>
              <a:t>start with CongWin=1, then CongWin=CongWin+1 with every ‘Ack’</a:t>
            </a:r>
          </a:p>
          <a:p>
            <a:pPr lvl="1">
              <a:buFontTx/>
              <a:buChar char="-"/>
            </a:pPr>
            <a:r>
              <a:rPr lang="en-US" smtClean="0"/>
              <a:t>This leads to ‘doubling’ of the CongWin with RTT; i.e., exponential increase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5053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85B671F0-0AF7-41CA-8E53-B4B7D54A3433}" type="slidenum">
              <a:rPr lang="en-US"/>
              <a:pPr/>
              <a:t>56</a:t>
            </a:fld>
            <a:endParaRPr lang="en-US"/>
          </a:p>
        </p:txBody>
      </p:sp>
      <p:sp>
        <p:nvSpPr>
          <p:cNvPr id="1505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TCP Slow Start (more)</a:t>
            </a:r>
          </a:p>
        </p:txBody>
      </p:sp>
      <p:sp>
        <p:nvSpPr>
          <p:cNvPr id="1505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smtClean="0"/>
              <a:t>When connection begins, increase rate exponentially until first loss event:</a:t>
            </a:r>
          </a:p>
          <a:p>
            <a:pPr lvl="1"/>
            <a:r>
              <a:rPr lang="en-US" sz="2000" smtClean="0"/>
              <a:t>double </a:t>
            </a:r>
            <a:r>
              <a:rPr lang="en-US" sz="2000" b="1" smtClean="0">
                <a:latin typeface="Courier New" pitchFamily="-111" charset="0"/>
              </a:rPr>
              <a:t>CongWin</a:t>
            </a:r>
            <a:r>
              <a:rPr lang="en-US" sz="2000" smtClean="0"/>
              <a:t> every RTT</a:t>
            </a:r>
          </a:p>
          <a:p>
            <a:pPr lvl="1"/>
            <a:r>
              <a:rPr lang="en-US" sz="2000" smtClean="0"/>
              <a:t>done by incrementing </a:t>
            </a:r>
            <a:r>
              <a:rPr lang="en-US" sz="2000" b="1" smtClean="0">
                <a:latin typeface="Courier New" pitchFamily="-111" charset="0"/>
              </a:rPr>
              <a:t>CongWin</a:t>
            </a:r>
            <a:r>
              <a:rPr lang="en-US" sz="2000" smtClean="0"/>
              <a:t> for every ACK received</a:t>
            </a:r>
          </a:p>
          <a:p>
            <a:r>
              <a:rPr lang="en-US" sz="2400" u="sng" smtClean="0">
                <a:solidFill>
                  <a:srgbClr val="FF0000"/>
                </a:solidFill>
              </a:rPr>
              <a:t>Summary:</a:t>
            </a:r>
            <a:r>
              <a:rPr lang="en-US" sz="2400" smtClean="0"/>
              <a:t> initial rate is slow but ramps up exponentially fast</a:t>
            </a:r>
          </a:p>
        </p:txBody>
      </p:sp>
      <p:sp>
        <p:nvSpPr>
          <p:cNvPr id="150536" name="Line 4"/>
          <p:cNvSpPr>
            <a:spLocks noChangeShapeType="1"/>
          </p:cNvSpPr>
          <p:nvPr/>
        </p:nvSpPr>
        <p:spPr bwMode="auto">
          <a:xfrm>
            <a:off x="5360988" y="2387600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0530" name="Object 2"/>
          <p:cNvGraphicFramePr>
            <a:graphicFrameLocks noChangeAspect="1"/>
          </p:cNvGraphicFramePr>
          <p:nvPr/>
        </p:nvGraphicFramePr>
        <p:xfrm>
          <a:off x="4953000" y="1752600"/>
          <a:ext cx="485775" cy="385763"/>
        </p:xfrm>
        <a:graphic>
          <a:graphicData uri="http://schemas.openxmlformats.org/presentationml/2006/ole">
            <p:oleObj spid="_x0000_s150530" name="Clip" r:id="rId4" imgW="1305000" imgH="1085760" progId="">
              <p:embed/>
            </p:oleObj>
          </a:graphicData>
        </a:graphic>
      </p:graphicFrame>
      <p:sp>
        <p:nvSpPr>
          <p:cNvPr id="150537" name="Text Box 6"/>
          <p:cNvSpPr txBox="1">
            <a:spLocks noChangeArrowheads="1"/>
          </p:cNvSpPr>
          <p:nvPr/>
        </p:nvSpPr>
        <p:spPr bwMode="auto">
          <a:xfrm>
            <a:off x="5362575" y="1752600"/>
            <a:ext cx="85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Host A</a:t>
            </a:r>
            <a:endParaRPr lang="en-US" sz="1000">
              <a:latin typeface="Times New Roman" pitchFamily="-111" charset="0"/>
            </a:endParaRPr>
          </a:p>
        </p:txBody>
      </p:sp>
      <p:sp>
        <p:nvSpPr>
          <p:cNvPr id="150538" name="Text Box 7"/>
          <p:cNvSpPr txBox="1">
            <a:spLocks noChangeArrowheads="1"/>
          </p:cNvSpPr>
          <p:nvPr/>
        </p:nvSpPr>
        <p:spPr bwMode="auto">
          <a:xfrm rot="408567">
            <a:off x="6365875" y="2354263"/>
            <a:ext cx="1212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one segment</a:t>
            </a:r>
            <a:endParaRPr lang="en-US" sz="1000">
              <a:latin typeface="Times New Roman" pitchFamily="-111" charset="0"/>
            </a:endParaRPr>
          </a:p>
        </p:txBody>
      </p:sp>
      <p:sp>
        <p:nvSpPr>
          <p:cNvPr id="150539" name="Text Box 8"/>
          <p:cNvSpPr txBox="1">
            <a:spLocks noChangeArrowheads="1"/>
          </p:cNvSpPr>
          <p:nvPr/>
        </p:nvSpPr>
        <p:spPr bwMode="auto">
          <a:xfrm rot="-5400000">
            <a:off x="4915693" y="2590007"/>
            <a:ext cx="538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RTT</a:t>
            </a:r>
            <a:endParaRPr lang="en-US" sz="1000">
              <a:latin typeface="Times New Roman" pitchFamily="-111" charset="0"/>
            </a:endParaRPr>
          </a:p>
        </p:txBody>
      </p:sp>
      <p:graphicFrame>
        <p:nvGraphicFramePr>
          <p:cNvPr id="150531" name="Object 3"/>
          <p:cNvGraphicFramePr>
            <a:graphicFrameLocks noChangeAspect="1"/>
          </p:cNvGraphicFramePr>
          <p:nvPr/>
        </p:nvGraphicFramePr>
        <p:xfrm>
          <a:off x="7610475" y="1762125"/>
          <a:ext cx="485775" cy="385763"/>
        </p:xfrm>
        <a:graphic>
          <a:graphicData uri="http://schemas.openxmlformats.org/presentationml/2006/ole">
            <p:oleObj spid="_x0000_s150531" name="Clip" r:id="rId5" imgW="1305000" imgH="1085760" progId="">
              <p:embed/>
            </p:oleObj>
          </a:graphicData>
        </a:graphic>
      </p:graphicFrame>
      <p:sp>
        <p:nvSpPr>
          <p:cNvPr id="150540" name="Text Box 10"/>
          <p:cNvSpPr txBox="1">
            <a:spLocks noChangeArrowheads="1"/>
          </p:cNvSpPr>
          <p:nvPr/>
        </p:nvSpPr>
        <p:spPr bwMode="auto">
          <a:xfrm>
            <a:off x="6886575" y="1771650"/>
            <a:ext cx="830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Host B</a:t>
            </a:r>
            <a:endParaRPr lang="en-US" sz="1000">
              <a:latin typeface="Times New Roman" pitchFamily="-111" charset="0"/>
            </a:endParaRPr>
          </a:p>
        </p:txBody>
      </p:sp>
      <p:sp>
        <p:nvSpPr>
          <p:cNvPr id="150541" name="Line 11"/>
          <p:cNvSpPr>
            <a:spLocks noChangeShapeType="1"/>
          </p:cNvSpPr>
          <p:nvPr/>
        </p:nvSpPr>
        <p:spPr bwMode="auto">
          <a:xfrm>
            <a:off x="5356225" y="2201863"/>
            <a:ext cx="0" cy="3848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42" name="Line 12"/>
          <p:cNvSpPr>
            <a:spLocks noChangeShapeType="1"/>
          </p:cNvSpPr>
          <p:nvPr/>
        </p:nvSpPr>
        <p:spPr bwMode="auto">
          <a:xfrm>
            <a:off x="7870825" y="2239963"/>
            <a:ext cx="0" cy="3848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43" name="Line 13"/>
          <p:cNvSpPr>
            <a:spLocks noChangeShapeType="1"/>
          </p:cNvSpPr>
          <p:nvPr/>
        </p:nvSpPr>
        <p:spPr bwMode="auto">
          <a:xfrm flipH="1" flipV="1">
            <a:off x="5175250" y="2373313"/>
            <a:ext cx="4763" cy="219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44" name="Line 14"/>
          <p:cNvSpPr>
            <a:spLocks noChangeShapeType="1"/>
          </p:cNvSpPr>
          <p:nvPr/>
        </p:nvSpPr>
        <p:spPr bwMode="auto">
          <a:xfrm>
            <a:off x="5184775" y="2935288"/>
            <a:ext cx="4763" cy="2238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45" name="Line 15"/>
          <p:cNvSpPr>
            <a:spLocks noChangeShapeType="1"/>
          </p:cNvSpPr>
          <p:nvPr/>
        </p:nvSpPr>
        <p:spPr bwMode="auto">
          <a:xfrm flipV="1">
            <a:off x="5337175" y="2792413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0546" name="Group 16"/>
          <p:cNvGrpSpPr>
            <a:grpSpLocks/>
          </p:cNvGrpSpPr>
          <p:nvPr/>
        </p:nvGrpSpPr>
        <p:grpSpPr bwMode="auto">
          <a:xfrm>
            <a:off x="7564438" y="5538788"/>
            <a:ext cx="658812" cy="366712"/>
            <a:chOff x="3304" y="3530"/>
            <a:chExt cx="415" cy="231"/>
          </a:xfrm>
        </p:grpSpPr>
        <p:sp>
          <p:nvSpPr>
            <p:cNvPr id="150563" name="Rectangle 17"/>
            <p:cNvSpPr>
              <a:spLocks noChangeArrowheads="1"/>
            </p:cNvSpPr>
            <p:nvPr/>
          </p:nvSpPr>
          <p:spPr bwMode="auto">
            <a:xfrm>
              <a:off x="3342" y="3576"/>
              <a:ext cx="324" cy="1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64" name="Text Box 18"/>
            <p:cNvSpPr txBox="1">
              <a:spLocks noChangeArrowheads="1"/>
            </p:cNvSpPr>
            <p:nvPr/>
          </p:nvSpPr>
          <p:spPr bwMode="auto">
            <a:xfrm>
              <a:off x="3304" y="3530"/>
              <a:ext cx="4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time</a:t>
              </a:r>
              <a:endParaRPr lang="en-US" sz="1000">
                <a:latin typeface="Times New Roman" pitchFamily="-111" charset="0"/>
              </a:endParaRPr>
            </a:p>
          </p:txBody>
        </p:sp>
      </p:grpSp>
      <p:sp>
        <p:nvSpPr>
          <p:cNvPr id="150547" name="Line 19"/>
          <p:cNvSpPr>
            <a:spLocks noChangeShapeType="1"/>
          </p:cNvSpPr>
          <p:nvPr/>
        </p:nvSpPr>
        <p:spPr bwMode="auto">
          <a:xfrm>
            <a:off x="5365750" y="3168650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48" name="Line 20"/>
          <p:cNvSpPr>
            <a:spLocks noChangeShapeType="1"/>
          </p:cNvSpPr>
          <p:nvPr/>
        </p:nvSpPr>
        <p:spPr bwMode="auto">
          <a:xfrm>
            <a:off x="5360988" y="3254375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49" name="Line 21"/>
          <p:cNvSpPr>
            <a:spLocks noChangeShapeType="1"/>
          </p:cNvSpPr>
          <p:nvPr/>
        </p:nvSpPr>
        <p:spPr bwMode="auto">
          <a:xfrm flipV="1">
            <a:off x="5360988" y="3778250"/>
            <a:ext cx="2528887" cy="3619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50" name="Line 22"/>
          <p:cNvSpPr>
            <a:spLocks noChangeShapeType="1"/>
          </p:cNvSpPr>
          <p:nvPr/>
        </p:nvSpPr>
        <p:spPr bwMode="auto">
          <a:xfrm flipV="1">
            <a:off x="5334000" y="4038600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51" name="Text Box 23"/>
          <p:cNvSpPr txBox="1">
            <a:spLocks noChangeArrowheads="1"/>
          </p:cNvSpPr>
          <p:nvPr/>
        </p:nvSpPr>
        <p:spPr bwMode="auto">
          <a:xfrm rot="408567">
            <a:off x="6364288" y="3140075"/>
            <a:ext cx="1281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two segments</a:t>
            </a:r>
            <a:endParaRPr lang="en-US" sz="1000">
              <a:latin typeface="Times New Roman" pitchFamily="-111" charset="0"/>
            </a:endParaRPr>
          </a:p>
        </p:txBody>
      </p:sp>
      <p:sp>
        <p:nvSpPr>
          <p:cNvPr id="150552" name="Text Box 24"/>
          <p:cNvSpPr txBox="1">
            <a:spLocks noChangeArrowheads="1"/>
          </p:cNvSpPr>
          <p:nvPr/>
        </p:nvSpPr>
        <p:spPr bwMode="auto">
          <a:xfrm rot="408567">
            <a:off x="6456363" y="4154488"/>
            <a:ext cx="1311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four segments</a:t>
            </a:r>
            <a:endParaRPr lang="en-US" sz="1000">
              <a:latin typeface="Times New Roman" pitchFamily="-111" charset="0"/>
            </a:endParaRPr>
          </a:p>
        </p:txBody>
      </p:sp>
      <p:grpSp>
        <p:nvGrpSpPr>
          <p:cNvPr id="150553" name="Group 25"/>
          <p:cNvGrpSpPr>
            <a:grpSpLocks/>
          </p:cNvGrpSpPr>
          <p:nvPr/>
        </p:nvGrpSpPr>
        <p:grpSpPr bwMode="auto">
          <a:xfrm>
            <a:off x="5356225" y="4173538"/>
            <a:ext cx="2519363" cy="652462"/>
            <a:chOff x="3954" y="2214"/>
            <a:chExt cx="1587" cy="411"/>
          </a:xfrm>
        </p:grpSpPr>
        <p:sp>
          <p:nvSpPr>
            <p:cNvPr id="150559" name="Line 26"/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60" name="Line 27"/>
            <p:cNvSpPr>
              <a:spLocks noChangeShapeType="1"/>
            </p:cNvSpPr>
            <p:nvPr/>
          </p:nvSpPr>
          <p:spPr bwMode="auto">
            <a:xfrm>
              <a:off x="3954" y="227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61" name="Line 28"/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62" name="Line 29"/>
            <p:cNvSpPr>
              <a:spLocks noChangeShapeType="1"/>
            </p:cNvSpPr>
            <p:nvPr/>
          </p:nvSpPr>
          <p:spPr bwMode="auto">
            <a:xfrm>
              <a:off x="3957" y="2403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0554" name="Group 30"/>
          <p:cNvGrpSpPr>
            <a:grpSpLocks/>
          </p:cNvGrpSpPr>
          <p:nvPr/>
        </p:nvGrpSpPr>
        <p:grpSpPr bwMode="auto">
          <a:xfrm flipV="1">
            <a:off x="5641975" y="4554538"/>
            <a:ext cx="2228850" cy="604837"/>
            <a:chOff x="3954" y="2214"/>
            <a:chExt cx="1587" cy="411"/>
          </a:xfrm>
        </p:grpSpPr>
        <p:sp>
          <p:nvSpPr>
            <p:cNvPr id="150555" name="Line 31"/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56" name="Line 32"/>
            <p:cNvSpPr>
              <a:spLocks noChangeShapeType="1"/>
            </p:cNvSpPr>
            <p:nvPr/>
          </p:nvSpPr>
          <p:spPr bwMode="auto">
            <a:xfrm>
              <a:off x="3954" y="227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57" name="Line 33"/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58" name="Line 34"/>
            <p:cNvSpPr>
              <a:spLocks noChangeShapeType="1"/>
            </p:cNvSpPr>
            <p:nvPr/>
          </p:nvSpPr>
          <p:spPr bwMode="auto">
            <a:xfrm>
              <a:off x="3957" y="2403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52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756A347D-1E90-46FE-8846-14887EF79B91}" type="slidenum">
              <a:rPr lang="en-US"/>
              <a:pPr/>
              <a:t>57</a:t>
            </a:fld>
            <a:endParaRPr lang="en-US"/>
          </a:p>
        </p:txBody>
      </p:sp>
      <p:sp>
        <p:nvSpPr>
          <p:cNvPr id="15258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smtClean="0"/>
              <a:t>TCP congestion control</a:t>
            </a:r>
          </a:p>
        </p:txBody>
      </p:sp>
      <p:sp>
        <p:nvSpPr>
          <p:cNvPr id="152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772400" cy="4114800"/>
          </a:xfrm>
        </p:spPr>
        <p:txBody>
          <a:bodyPr/>
          <a:lstStyle/>
          <a:p>
            <a:r>
              <a:rPr lang="en-US" smtClean="0"/>
              <a:t>Initially we use Slow start:</a:t>
            </a:r>
          </a:p>
          <a:p>
            <a:r>
              <a:rPr lang="en-US" smtClean="0"/>
              <a:t>	</a:t>
            </a:r>
            <a:r>
              <a:rPr lang="en-US" sz="2400" smtClean="0">
                <a:solidFill>
                  <a:srgbClr val="0099FF"/>
                </a:solidFill>
              </a:rPr>
              <a:t>CongWin = CongWin + 1</a:t>
            </a:r>
            <a:r>
              <a:rPr lang="en-US" sz="2400" smtClean="0"/>
              <a:t> with every Ack</a:t>
            </a:r>
          </a:p>
          <a:p>
            <a:r>
              <a:rPr lang="en-US" smtClean="0"/>
              <a:t>When timeout occurs we enter congestion avoidance:</a:t>
            </a:r>
          </a:p>
          <a:p>
            <a:pPr lvl="1">
              <a:buFontTx/>
              <a:buChar char="-"/>
            </a:pPr>
            <a:r>
              <a:rPr lang="en-US" smtClean="0"/>
              <a:t>ssthresh=CongWin/2, CongWin=1</a:t>
            </a:r>
          </a:p>
          <a:p>
            <a:pPr lvl="1">
              <a:buFontTx/>
              <a:buChar char="-"/>
            </a:pPr>
            <a:r>
              <a:rPr lang="en-US" smtClean="0"/>
              <a:t>slow start until ssthresh, then increase ‘linearly’</a:t>
            </a:r>
          </a:p>
          <a:p>
            <a:pPr lvl="1">
              <a:buFontTx/>
              <a:buChar char="-"/>
            </a:pPr>
            <a:r>
              <a:rPr lang="en-US" smtClean="0"/>
              <a:t>CongWin=CongWin+1 with every RTT, or</a:t>
            </a:r>
          </a:p>
          <a:p>
            <a:pPr lvl="1">
              <a:buFontTx/>
              <a:buChar char="-"/>
            </a:pPr>
            <a:r>
              <a:rPr lang="en-US" smtClean="0"/>
              <a:t>CongWin=CongWin+1/CongWin for every Ack</a:t>
            </a:r>
          </a:p>
          <a:p>
            <a:pPr>
              <a:buFontTx/>
              <a:buChar char="-"/>
            </a:pPr>
            <a:r>
              <a:rPr lang="en-US" smtClean="0"/>
              <a:t>additive increase, multiplicative decrease (AIMD)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54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A0445B02-558B-4D59-B9E8-37F073345C0F}" type="slidenum">
              <a:rPr lang="en-US"/>
              <a:pPr/>
              <a:t>58</a:t>
            </a:fld>
            <a:endParaRPr lang="en-US"/>
          </a:p>
        </p:txBody>
      </p:sp>
      <p:sp>
        <p:nvSpPr>
          <p:cNvPr id="154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546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5463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350" y="-152400"/>
            <a:ext cx="81153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31" name="Rectangle 5"/>
          <p:cNvSpPr>
            <a:spLocks noChangeArrowheads="1"/>
          </p:cNvSpPr>
          <p:nvPr/>
        </p:nvSpPr>
        <p:spPr bwMode="auto">
          <a:xfrm>
            <a:off x="8305800" y="0"/>
            <a:ext cx="381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632" name="Rectangle 6"/>
          <p:cNvSpPr>
            <a:spLocks noChangeArrowheads="1"/>
          </p:cNvSpPr>
          <p:nvPr/>
        </p:nvSpPr>
        <p:spPr bwMode="auto">
          <a:xfrm>
            <a:off x="1389063" y="6310313"/>
            <a:ext cx="1760537" cy="5476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56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3692C218-FAAD-49BE-8B50-5D4F2337051F}" type="slidenum">
              <a:rPr lang="en-US"/>
              <a:pPr/>
              <a:t>59</a:t>
            </a:fld>
            <a:endParaRPr lang="en-US"/>
          </a:p>
        </p:txBody>
      </p:sp>
      <p:sp>
        <p:nvSpPr>
          <p:cNvPr id="156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566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5667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50813"/>
            <a:ext cx="8305800" cy="63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79" name="Rectangle 5"/>
          <p:cNvSpPr>
            <a:spLocks noChangeArrowheads="1"/>
          </p:cNvSpPr>
          <p:nvPr/>
        </p:nvSpPr>
        <p:spPr bwMode="auto">
          <a:xfrm>
            <a:off x="8686800" y="0"/>
            <a:ext cx="228600" cy="6629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6680" name="Rectangle 6"/>
          <p:cNvSpPr>
            <a:spLocks noChangeArrowheads="1"/>
          </p:cNvSpPr>
          <p:nvPr/>
        </p:nvSpPr>
        <p:spPr bwMode="auto">
          <a:xfrm>
            <a:off x="701675" y="5938838"/>
            <a:ext cx="1760538" cy="5476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6681" name="Text Box 7"/>
          <p:cNvSpPr txBox="1">
            <a:spLocks noChangeArrowheads="1"/>
          </p:cNvSpPr>
          <p:nvPr/>
        </p:nvSpPr>
        <p:spPr bwMode="auto">
          <a:xfrm>
            <a:off x="1543050" y="493713"/>
            <a:ext cx="21351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Slow start</a:t>
            </a:r>
          </a:p>
          <a:p>
            <a:r>
              <a:rPr lang="en-US"/>
              <a:t>Exponential increase</a:t>
            </a:r>
          </a:p>
        </p:txBody>
      </p:sp>
      <p:sp>
        <p:nvSpPr>
          <p:cNvPr id="156682" name="Text Box 8"/>
          <p:cNvSpPr txBox="1">
            <a:spLocks noChangeArrowheads="1"/>
          </p:cNvSpPr>
          <p:nvPr/>
        </p:nvSpPr>
        <p:spPr bwMode="auto">
          <a:xfrm>
            <a:off x="5165725" y="544513"/>
            <a:ext cx="22209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Congestion Avoidance</a:t>
            </a:r>
          </a:p>
          <a:p>
            <a:r>
              <a:rPr lang="en-US"/>
              <a:t>Linear increase</a:t>
            </a:r>
          </a:p>
        </p:txBody>
      </p:sp>
      <p:sp>
        <p:nvSpPr>
          <p:cNvPr id="156683" name="Text Box 9"/>
          <p:cNvSpPr txBox="1">
            <a:spLocks noChangeArrowheads="1"/>
          </p:cNvSpPr>
          <p:nvPr/>
        </p:nvSpPr>
        <p:spPr bwMode="auto">
          <a:xfrm rot="10800000">
            <a:off x="725488" y="2409825"/>
            <a:ext cx="428625" cy="909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en-US"/>
              <a:t>CongWin</a:t>
            </a:r>
          </a:p>
        </p:txBody>
      </p:sp>
      <p:sp>
        <p:nvSpPr>
          <p:cNvPr id="156684" name="Text Box 10"/>
          <p:cNvSpPr txBox="1">
            <a:spLocks noChangeArrowheads="1"/>
          </p:cNvSpPr>
          <p:nvPr/>
        </p:nvSpPr>
        <p:spPr bwMode="auto">
          <a:xfrm>
            <a:off x="5507038" y="5318125"/>
            <a:ext cx="73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(RTT)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AD21DF3F-F6C9-42C0-B14D-AFDDA2339F2B}" type="slidenum">
              <a:rPr lang="en-US"/>
              <a:pPr/>
              <a:t>6</a:t>
            </a:fld>
            <a:endParaRPr lang="en-US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2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8932" y="239843"/>
            <a:ext cx="525780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48390" y="4553262"/>
            <a:ext cx="7772400" cy="1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buChar char="r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1" charset="-128"/>
                <a:cs typeface="+mn-cs"/>
              </a:rPr>
              <a:t>As 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1" charset="-128"/>
                <a:cs typeface="+mn-cs"/>
                <a:sym typeface="Symbol" pitchFamily="-111" charset="2"/>
              </a:rPr>
              <a:t>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1" charset="-128"/>
                <a:cs typeface="+mn-cs"/>
              </a:rPr>
              <a:t> increases, so do buffer requirements and delay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buChar char="r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1" charset="-128"/>
                <a:cs typeface="+mn-cs"/>
              </a:rPr>
              <a:t>The buffer size ‘q’ only depends on 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1" charset="-128"/>
                <a:cs typeface="+mn-cs"/>
                <a:sym typeface="Symbol" pitchFamily="-111" charset="2"/>
              </a:rPr>
              <a:t>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1" charset="-128"/>
              <a:cs typeface="+mn-cs"/>
              <a:sym typeface="Symbol" pitchFamily="-111" charset="2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58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615666E3-3EBE-4E39-A203-8980AC53B113}" type="slidenum">
              <a:rPr lang="en-US"/>
              <a:pPr/>
              <a:t>60</a:t>
            </a:fld>
            <a:endParaRPr lang="en-US"/>
          </a:p>
        </p:txBody>
      </p:sp>
      <p:sp>
        <p:nvSpPr>
          <p:cNvPr id="158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977900"/>
            <a:ext cx="8801100" cy="5614988"/>
          </a:xfrm>
        </p:spPr>
        <p:txBody>
          <a:bodyPr/>
          <a:lstStyle/>
          <a:p>
            <a:r>
              <a:rPr lang="en-US" smtClean="0"/>
              <a:t>Fast retransmit:</a:t>
            </a:r>
          </a:p>
          <a:p>
            <a:pPr lvl="1">
              <a:buFontTx/>
              <a:buChar char="-"/>
            </a:pPr>
            <a:r>
              <a:rPr lang="en-US" smtClean="0"/>
              <a:t>receiver sends Ack with last in-order segment for every out-of-order segment received</a:t>
            </a:r>
          </a:p>
          <a:p>
            <a:pPr lvl="1">
              <a:buFontTx/>
              <a:buChar char="-"/>
            </a:pPr>
            <a:r>
              <a:rPr lang="en-US" smtClean="0"/>
              <a:t>when sender receives 3 duplicate Acks it retransmits the missing/expected segment</a:t>
            </a:r>
          </a:p>
          <a:p>
            <a:r>
              <a:rPr lang="en-US" smtClean="0"/>
              <a:t>Fast recovery: when 3rd dup Ack arrives</a:t>
            </a:r>
          </a:p>
          <a:p>
            <a:pPr lvl="1">
              <a:buFontTx/>
              <a:buChar char="-"/>
            </a:pPr>
            <a:r>
              <a:rPr lang="en-US" smtClean="0"/>
              <a:t>ssthresh=CongWin/2</a:t>
            </a:r>
          </a:p>
          <a:p>
            <a:pPr lvl="1">
              <a:buFontTx/>
              <a:buChar char="-"/>
            </a:pPr>
            <a:r>
              <a:rPr lang="en-US" smtClean="0"/>
              <a:t>retransmit segment, set CongWin=ssthresh+3</a:t>
            </a:r>
          </a:p>
          <a:p>
            <a:pPr lvl="1">
              <a:buFontTx/>
              <a:buChar char="-"/>
            </a:pPr>
            <a:r>
              <a:rPr lang="en-US" smtClean="0"/>
              <a:t>for every duplicate Ack: </a:t>
            </a:r>
            <a:r>
              <a:rPr lang="en-US" smtClean="0">
                <a:solidFill>
                  <a:srgbClr val="0099FF"/>
                </a:solidFill>
              </a:rPr>
              <a:t>CongWin=CongWin+1</a:t>
            </a:r>
          </a:p>
          <a:p>
            <a:pPr lvl="1">
              <a:buFontTx/>
              <a:buNone/>
            </a:pPr>
            <a:r>
              <a:rPr lang="en-US" smtClean="0"/>
              <a:t>	(note: beginning of window is ‘frozen’)</a:t>
            </a:r>
          </a:p>
          <a:p>
            <a:pPr lvl="1">
              <a:buFontTx/>
              <a:buChar char="-"/>
            </a:pPr>
            <a:r>
              <a:rPr lang="en-US" smtClean="0"/>
              <a:t>after receiver gets cumulative Ack: CongWin=ssthresh</a:t>
            </a:r>
          </a:p>
          <a:p>
            <a:pPr lvl="1">
              <a:buFontTx/>
              <a:buNone/>
            </a:pPr>
            <a:r>
              <a:rPr lang="en-US" smtClean="0"/>
              <a:t>	(beginning of window advances to last Ack’ed segment)</a:t>
            </a:r>
          </a:p>
        </p:txBody>
      </p:sp>
      <p:sp>
        <p:nvSpPr>
          <p:cNvPr id="15872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85738"/>
            <a:ext cx="7772400" cy="750887"/>
          </a:xfrm>
          <a:noFill/>
        </p:spPr>
        <p:txBody>
          <a:bodyPr/>
          <a:lstStyle/>
          <a:p>
            <a:r>
              <a:rPr lang="en-US" smtClean="0"/>
              <a:t>Fast Retransmit &amp; Recovery</a:t>
            </a:r>
            <a:endParaRPr lang="en-US" u="none" smtClean="0"/>
          </a:p>
        </p:txBody>
      </p:sp>
      <p:sp>
        <p:nvSpPr>
          <p:cNvPr id="158726" name="Rectangle 4"/>
          <p:cNvSpPr>
            <a:spLocks noChangeArrowheads="1"/>
          </p:cNvSpPr>
          <p:nvPr/>
        </p:nvSpPr>
        <p:spPr bwMode="auto">
          <a:xfrm>
            <a:off x="7329488" y="3600450"/>
            <a:ext cx="1162050" cy="420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8727" name="Line 5"/>
          <p:cNvSpPr>
            <a:spLocks noChangeShapeType="1"/>
          </p:cNvSpPr>
          <p:nvPr/>
        </p:nvSpPr>
        <p:spPr bwMode="auto">
          <a:xfrm>
            <a:off x="7518400" y="3603625"/>
            <a:ext cx="0" cy="42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8728" name="Line 6"/>
          <p:cNvSpPr>
            <a:spLocks noChangeShapeType="1"/>
          </p:cNvSpPr>
          <p:nvPr/>
        </p:nvSpPr>
        <p:spPr bwMode="auto">
          <a:xfrm>
            <a:off x="7700963" y="3602038"/>
            <a:ext cx="0" cy="42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8729" name="Line 7"/>
          <p:cNvSpPr>
            <a:spLocks noChangeShapeType="1"/>
          </p:cNvSpPr>
          <p:nvPr/>
        </p:nvSpPr>
        <p:spPr bwMode="auto">
          <a:xfrm>
            <a:off x="7845425" y="3608388"/>
            <a:ext cx="0" cy="41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8730" name="Line 8"/>
          <p:cNvSpPr>
            <a:spLocks noChangeShapeType="1"/>
          </p:cNvSpPr>
          <p:nvPr/>
        </p:nvSpPr>
        <p:spPr bwMode="auto">
          <a:xfrm>
            <a:off x="8004175" y="3602038"/>
            <a:ext cx="0" cy="42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8731" name="Line 9"/>
          <p:cNvSpPr>
            <a:spLocks noChangeShapeType="1"/>
          </p:cNvSpPr>
          <p:nvPr/>
        </p:nvSpPr>
        <p:spPr bwMode="auto">
          <a:xfrm>
            <a:off x="8178800" y="3602038"/>
            <a:ext cx="0" cy="42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8732" name="Line 10"/>
          <p:cNvSpPr>
            <a:spLocks noChangeShapeType="1"/>
          </p:cNvSpPr>
          <p:nvPr/>
        </p:nvSpPr>
        <p:spPr bwMode="auto">
          <a:xfrm>
            <a:off x="8353425" y="3602038"/>
            <a:ext cx="0" cy="42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8733" name="Rectangle 11"/>
          <p:cNvSpPr>
            <a:spLocks noChangeArrowheads="1"/>
          </p:cNvSpPr>
          <p:nvPr/>
        </p:nvSpPr>
        <p:spPr bwMode="auto">
          <a:xfrm>
            <a:off x="7329488" y="3614738"/>
            <a:ext cx="88900" cy="406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165" name="Line 13"/>
          <p:cNvSpPr>
            <a:spLocks noChangeShapeType="1"/>
          </p:cNvSpPr>
          <p:nvPr/>
        </p:nvSpPr>
        <p:spPr bwMode="auto">
          <a:xfrm flipV="1">
            <a:off x="7388225" y="4005263"/>
            <a:ext cx="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7391400" y="4087813"/>
            <a:ext cx="1154113" cy="611187"/>
            <a:chOff x="4656" y="2575"/>
            <a:chExt cx="727" cy="385"/>
          </a:xfrm>
        </p:grpSpPr>
        <p:sp>
          <p:nvSpPr>
            <p:cNvPr id="158736" name="Text Box 14"/>
            <p:cNvSpPr txBox="1">
              <a:spLocks noChangeArrowheads="1"/>
            </p:cNvSpPr>
            <p:nvPr/>
          </p:nvSpPr>
          <p:spPr bwMode="auto">
            <a:xfrm>
              <a:off x="4752" y="2748"/>
              <a:ext cx="63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CongWin</a:t>
              </a:r>
            </a:p>
          </p:txBody>
        </p:sp>
        <p:sp>
          <p:nvSpPr>
            <p:cNvPr id="158737" name="AutoShape 15"/>
            <p:cNvSpPr>
              <a:spLocks/>
            </p:cNvSpPr>
            <p:nvPr/>
          </p:nvSpPr>
          <p:spPr bwMode="auto">
            <a:xfrm rot="-5400000">
              <a:off x="4901" y="2330"/>
              <a:ext cx="188" cy="678"/>
            </a:xfrm>
            <a:prstGeom prst="leftBrace">
              <a:avLst>
                <a:gd name="adj1" fmla="val 3005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6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6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60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FEBD5A8B-D904-426E-94C5-BB6CDF6B931A}" type="slidenum">
              <a:rPr lang="en-US"/>
              <a:pPr/>
              <a:t>61</a:t>
            </a:fld>
            <a:endParaRPr lang="en-US"/>
          </a:p>
        </p:txBody>
      </p:sp>
      <p:sp>
        <p:nvSpPr>
          <p:cNvPr id="160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607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6077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6038" y="0"/>
            <a:ext cx="49641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5" name="Rectangle 5"/>
          <p:cNvSpPr>
            <a:spLocks noChangeArrowheads="1"/>
          </p:cNvSpPr>
          <p:nvPr/>
        </p:nvSpPr>
        <p:spPr bwMode="auto">
          <a:xfrm>
            <a:off x="2155825" y="6592888"/>
            <a:ext cx="1603375" cy="265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6282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8D03D222-FC8B-474A-8CD2-3EC604B84113}" type="slidenum">
              <a:rPr lang="en-US"/>
              <a:pPr/>
              <a:t>62</a:t>
            </a:fld>
            <a:endParaRPr lang="en-US"/>
          </a:p>
        </p:txBody>
      </p:sp>
      <p:sp>
        <p:nvSpPr>
          <p:cNvPr id="16282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44513" y="1412875"/>
            <a:ext cx="7620000" cy="21907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Fairness goal:</a:t>
            </a:r>
            <a:r>
              <a:rPr lang="en-US" sz="2400" smtClean="0"/>
              <a:t> if K TCP sessions share same bottleneck link of bandwidth R, each should have average rate of R/K</a:t>
            </a:r>
          </a:p>
        </p:txBody>
      </p:sp>
      <p:grpSp>
        <p:nvGrpSpPr>
          <p:cNvPr id="162823" name="Group 44"/>
          <p:cNvGrpSpPr>
            <a:grpSpLocks/>
          </p:cNvGrpSpPr>
          <p:nvPr/>
        </p:nvGrpSpPr>
        <p:grpSpPr bwMode="auto">
          <a:xfrm>
            <a:off x="1676400" y="3048000"/>
            <a:ext cx="5016500" cy="2344738"/>
            <a:chOff x="2510" y="2444"/>
            <a:chExt cx="3160" cy="1477"/>
          </a:xfrm>
        </p:grpSpPr>
        <p:sp>
          <p:nvSpPr>
            <p:cNvPr id="162825" name="Line 2"/>
            <p:cNvSpPr>
              <a:spLocks noChangeShapeType="1"/>
            </p:cNvSpPr>
            <p:nvPr/>
          </p:nvSpPr>
          <p:spPr bwMode="auto">
            <a:xfrm>
              <a:off x="4422" y="3180"/>
              <a:ext cx="1218" cy="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62818" name="Object 2"/>
            <p:cNvGraphicFramePr>
              <a:graphicFrameLocks noChangeAspect="1"/>
            </p:cNvGraphicFramePr>
            <p:nvPr/>
          </p:nvGraphicFramePr>
          <p:xfrm>
            <a:off x="2846" y="3284"/>
            <a:ext cx="407" cy="336"/>
          </p:xfrm>
          <a:graphic>
            <a:graphicData uri="http://schemas.openxmlformats.org/presentationml/2006/ole">
              <p:oleObj spid="_x0000_s162818" name="Clip" r:id="rId4" imgW="1305000" imgH="1085760" progId="">
                <p:embed/>
              </p:oleObj>
            </a:graphicData>
          </a:graphic>
        </p:graphicFrame>
        <p:sp>
          <p:nvSpPr>
            <p:cNvPr id="162826" name="Oval 8"/>
            <p:cNvSpPr>
              <a:spLocks noChangeArrowheads="1"/>
            </p:cNvSpPr>
            <p:nvPr/>
          </p:nvSpPr>
          <p:spPr bwMode="auto">
            <a:xfrm>
              <a:off x="3670" y="3144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27" name="Rectangle 9"/>
            <p:cNvSpPr>
              <a:spLocks noChangeArrowheads="1"/>
            </p:cNvSpPr>
            <p:nvPr/>
          </p:nvSpPr>
          <p:spPr bwMode="auto">
            <a:xfrm>
              <a:off x="3670" y="3101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-111" charset="0"/>
              </a:endParaRPr>
            </a:p>
          </p:txBody>
        </p:sp>
        <p:sp>
          <p:nvSpPr>
            <p:cNvPr id="162828" name="Oval 10"/>
            <p:cNvSpPr>
              <a:spLocks noChangeArrowheads="1"/>
            </p:cNvSpPr>
            <p:nvPr/>
          </p:nvSpPr>
          <p:spPr bwMode="auto">
            <a:xfrm>
              <a:off x="3676" y="2957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2829" name="Group 11"/>
            <p:cNvGrpSpPr>
              <a:grpSpLocks/>
            </p:cNvGrpSpPr>
            <p:nvPr/>
          </p:nvGrpSpPr>
          <p:grpSpPr bwMode="auto">
            <a:xfrm>
              <a:off x="3894" y="2976"/>
              <a:ext cx="314" cy="75"/>
              <a:chOff x="2208" y="2184"/>
              <a:chExt cx="176" cy="69"/>
            </a:xfrm>
          </p:grpSpPr>
          <p:grpSp>
            <p:nvGrpSpPr>
              <p:cNvPr id="162852" name="Group 12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162857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2858" name="Line 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2859" name="Line 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2853" name="Group 16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162854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2855" name="Line 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2856" name="Line 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62830" name="Oval 20"/>
            <p:cNvSpPr>
              <a:spLocks noChangeArrowheads="1"/>
            </p:cNvSpPr>
            <p:nvPr/>
          </p:nvSpPr>
          <p:spPr bwMode="auto">
            <a:xfrm>
              <a:off x="4846" y="3150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31" name="Line 21"/>
            <p:cNvSpPr>
              <a:spLocks noChangeShapeType="1"/>
            </p:cNvSpPr>
            <p:nvPr/>
          </p:nvSpPr>
          <p:spPr bwMode="auto">
            <a:xfrm>
              <a:off x="4852" y="3137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32" name="Rectangle 22"/>
            <p:cNvSpPr>
              <a:spLocks noChangeArrowheads="1"/>
            </p:cNvSpPr>
            <p:nvPr/>
          </p:nvSpPr>
          <p:spPr bwMode="auto">
            <a:xfrm>
              <a:off x="4852" y="3113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-111" charset="0"/>
              </a:endParaRPr>
            </a:p>
          </p:txBody>
        </p:sp>
        <p:sp>
          <p:nvSpPr>
            <p:cNvPr id="162833" name="Oval 23"/>
            <p:cNvSpPr>
              <a:spLocks noChangeArrowheads="1"/>
            </p:cNvSpPr>
            <p:nvPr/>
          </p:nvSpPr>
          <p:spPr bwMode="auto">
            <a:xfrm>
              <a:off x="4858" y="2969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62819" name="Object 3"/>
            <p:cNvGraphicFramePr>
              <a:graphicFrameLocks noChangeAspect="1"/>
            </p:cNvGraphicFramePr>
            <p:nvPr/>
          </p:nvGraphicFramePr>
          <p:xfrm>
            <a:off x="2816" y="2660"/>
            <a:ext cx="407" cy="336"/>
          </p:xfrm>
          <a:graphic>
            <a:graphicData uri="http://schemas.openxmlformats.org/presentationml/2006/ole">
              <p:oleObj spid="_x0000_s162819" name="Clip" r:id="rId5" imgW="1305000" imgH="1085760" progId="">
                <p:embed/>
              </p:oleObj>
            </a:graphicData>
          </a:graphic>
        </p:graphicFrame>
        <p:sp>
          <p:nvSpPr>
            <p:cNvPr id="162834" name="Rectangle 25"/>
            <p:cNvSpPr>
              <a:spLocks noChangeArrowheads="1"/>
            </p:cNvSpPr>
            <p:nvPr/>
          </p:nvSpPr>
          <p:spPr bwMode="auto">
            <a:xfrm>
              <a:off x="4647" y="3060"/>
              <a:ext cx="93" cy="12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35" name="Rectangle 26"/>
            <p:cNvSpPr>
              <a:spLocks noChangeArrowheads="1"/>
            </p:cNvSpPr>
            <p:nvPr/>
          </p:nvSpPr>
          <p:spPr bwMode="auto">
            <a:xfrm>
              <a:off x="4212" y="3099"/>
              <a:ext cx="93" cy="12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36" name="Rectangle 27"/>
            <p:cNvSpPr>
              <a:spLocks noChangeArrowheads="1"/>
            </p:cNvSpPr>
            <p:nvPr/>
          </p:nvSpPr>
          <p:spPr bwMode="auto">
            <a:xfrm>
              <a:off x="4395" y="3060"/>
              <a:ext cx="93" cy="12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37" name="Text Box 28"/>
            <p:cNvSpPr txBox="1">
              <a:spLocks noChangeArrowheads="1"/>
            </p:cNvSpPr>
            <p:nvPr/>
          </p:nvSpPr>
          <p:spPr bwMode="auto">
            <a:xfrm>
              <a:off x="2798" y="2444"/>
              <a:ext cx="12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/>
                <a:t>TCP connection 1</a:t>
              </a:r>
              <a:endParaRPr lang="en-US" sz="1800">
                <a:latin typeface="Times New Roman" pitchFamily="-111" charset="0"/>
              </a:endParaRPr>
            </a:p>
          </p:txBody>
        </p:sp>
        <p:sp>
          <p:nvSpPr>
            <p:cNvPr id="162838" name="Text Box 29"/>
            <p:cNvSpPr txBox="1">
              <a:spLocks noChangeArrowheads="1"/>
            </p:cNvSpPr>
            <p:nvPr/>
          </p:nvSpPr>
          <p:spPr bwMode="auto">
            <a:xfrm>
              <a:off x="3653" y="3344"/>
              <a:ext cx="837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bottleneck</a:t>
              </a:r>
            </a:p>
            <a:p>
              <a:r>
                <a:rPr lang="en-US" sz="1800"/>
                <a:t>router</a:t>
              </a:r>
            </a:p>
            <a:p>
              <a:r>
                <a:rPr lang="en-US" sz="1800"/>
                <a:t>capacity R</a:t>
              </a:r>
              <a:endParaRPr lang="en-US" sz="1800">
                <a:latin typeface="Times New Roman" pitchFamily="-111" charset="0"/>
              </a:endParaRPr>
            </a:p>
          </p:txBody>
        </p:sp>
        <p:grpSp>
          <p:nvGrpSpPr>
            <p:cNvPr id="162839" name="Group 30"/>
            <p:cNvGrpSpPr>
              <a:grpSpLocks/>
            </p:cNvGrpSpPr>
            <p:nvPr/>
          </p:nvGrpSpPr>
          <p:grpSpPr bwMode="auto">
            <a:xfrm>
              <a:off x="5064" y="3006"/>
              <a:ext cx="314" cy="75"/>
              <a:chOff x="2208" y="2184"/>
              <a:chExt cx="176" cy="69"/>
            </a:xfrm>
          </p:grpSpPr>
          <p:grpSp>
            <p:nvGrpSpPr>
              <p:cNvPr id="162844" name="Group 31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162849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2850" name="Line 3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2851" name="Line 3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2845" name="Group 35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162846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2847" name="Line 3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2848" name="Line 3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62840" name="Text Box 39"/>
            <p:cNvSpPr txBox="1">
              <a:spLocks noChangeArrowheads="1"/>
            </p:cNvSpPr>
            <p:nvPr/>
          </p:nvSpPr>
          <p:spPr bwMode="auto">
            <a:xfrm>
              <a:off x="2510" y="3422"/>
              <a:ext cx="9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/>
                <a:t>TCP </a:t>
              </a:r>
            </a:p>
            <a:p>
              <a:pPr algn="l"/>
              <a:r>
                <a:rPr lang="en-US" sz="1800"/>
                <a:t>connection 2</a:t>
              </a:r>
              <a:endParaRPr lang="en-US" sz="1800">
                <a:latin typeface="Times New Roman" pitchFamily="-111" charset="0"/>
              </a:endParaRPr>
            </a:p>
          </p:txBody>
        </p:sp>
        <p:sp>
          <p:nvSpPr>
            <p:cNvPr id="162841" name="Freeform 40"/>
            <p:cNvSpPr>
              <a:spLocks/>
            </p:cNvSpPr>
            <p:nvPr/>
          </p:nvSpPr>
          <p:spPr bwMode="auto">
            <a:xfrm>
              <a:off x="3258" y="2730"/>
              <a:ext cx="2412" cy="453"/>
            </a:xfrm>
            <a:custGeom>
              <a:avLst/>
              <a:gdLst>
                <a:gd name="T0" fmla="*/ 0 w 2412"/>
                <a:gd name="T1" fmla="*/ 0 h 453"/>
                <a:gd name="T2" fmla="*/ 558 w 2412"/>
                <a:gd name="T3" fmla="*/ 390 h 453"/>
                <a:gd name="T4" fmla="*/ 2412 w 2412"/>
                <a:gd name="T5" fmla="*/ 432 h 453"/>
                <a:gd name="T6" fmla="*/ 0 60000 65536"/>
                <a:gd name="T7" fmla="*/ 0 60000 65536"/>
                <a:gd name="T8" fmla="*/ 0 60000 65536"/>
                <a:gd name="T9" fmla="*/ 0 w 2412"/>
                <a:gd name="T10" fmla="*/ 0 h 453"/>
                <a:gd name="T11" fmla="*/ 2412 w 2412"/>
                <a:gd name="T12" fmla="*/ 453 h 4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12" h="453">
                  <a:moveTo>
                    <a:pt x="0" y="0"/>
                  </a:moveTo>
                  <a:cubicBezTo>
                    <a:pt x="93" y="65"/>
                    <a:pt x="156" y="318"/>
                    <a:pt x="558" y="390"/>
                  </a:cubicBezTo>
                  <a:cubicBezTo>
                    <a:pt x="959" y="453"/>
                    <a:pt x="2026" y="423"/>
                    <a:pt x="2412" y="432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42" name="Rectangle 41"/>
            <p:cNvSpPr>
              <a:spLocks noChangeArrowheads="1"/>
            </p:cNvSpPr>
            <p:nvPr/>
          </p:nvSpPr>
          <p:spPr bwMode="auto">
            <a:xfrm>
              <a:off x="4314" y="3099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43" name="Freeform 42"/>
            <p:cNvSpPr>
              <a:spLocks/>
            </p:cNvSpPr>
            <p:nvPr/>
          </p:nvSpPr>
          <p:spPr bwMode="auto">
            <a:xfrm>
              <a:off x="3222" y="3193"/>
              <a:ext cx="2412" cy="453"/>
            </a:xfrm>
            <a:custGeom>
              <a:avLst/>
              <a:gdLst>
                <a:gd name="T0" fmla="*/ 0 w 2412"/>
                <a:gd name="T1" fmla="*/ 453 h 453"/>
                <a:gd name="T2" fmla="*/ 558 w 2412"/>
                <a:gd name="T3" fmla="*/ 63 h 453"/>
                <a:gd name="T4" fmla="*/ 2412 w 2412"/>
                <a:gd name="T5" fmla="*/ 29 h 453"/>
                <a:gd name="T6" fmla="*/ 0 60000 65536"/>
                <a:gd name="T7" fmla="*/ 0 60000 65536"/>
                <a:gd name="T8" fmla="*/ 0 60000 65536"/>
                <a:gd name="T9" fmla="*/ 0 w 2412"/>
                <a:gd name="T10" fmla="*/ 0 h 453"/>
                <a:gd name="T11" fmla="*/ 2412 w 2412"/>
                <a:gd name="T12" fmla="*/ 453 h 4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12" h="453">
                  <a:moveTo>
                    <a:pt x="0" y="453"/>
                  </a:moveTo>
                  <a:cubicBezTo>
                    <a:pt x="93" y="388"/>
                    <a:pt x="156" y="134"/>
                    <a:pt x="558" y="63"/>
                  </a:cubicBezTo>
                  <a:cubicBezTo>
                    <a:pt x="959" y="0"/>
                    <a:pt x="2026" y="36"/>
                    <a:pt x="2412" y="2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2824" name="Rectangle 4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mtClean="0"/>
              <a:t>TCP Fairness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648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1CD857F0-F745-425B-8D2C-406B9A640ADF}" type="slidenum">
              <a:rPr lang="en-US"/>
              <a:pPr/>
              <a:t>63</a:t>
            </a:fld>
            <a:endParaRPr lang="en-US"/>
          </a:p>
        </p:txBody>
      </p:sp>
      <p:sp>
        <p:nvSpPr>
          <p:cNvPr id="16486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smtClean="0"/>
              <a:t>Fairness (more)</a:t>
            </a:r>
          </a:p>
        </p:txBody>
      </p:sp>
      <p:sp>
        <p:nvSpPr>
          <p:cNvPr id="1648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38100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Fairness and UDP</a:t>
            </a: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smtClean="0"/>
              <a:t>Multimedia apps often do not use TCP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do not want rate throttled by congestion control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Instead use UDP: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pump audio/video at constant rate, tolerate packet loss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Research area: TCP friendly protocols!</a:t>
            </a:r>
          </a:p>
          <a:p>
            <a:pPr>
              <a:lnSpc>
                <a:spcPct val="90000"/>
              </a:lnSpc>
            </a:pPr>
            <a:endParaRPr lang="en-US" sz="2400" smtClean="0"/>
          </a:p>
        </p:txBody>
      </p:sp>
      <p:sp>
        <p:nvSpPr>
          <p:cNvPr id="16487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143000"/>
            <a:ext cx="43434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Fairness and parallel TCP connections</a:t>
            </a: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smtClean="0"/>
              <a:t>nothing prevents app from opening parallel connections between 2 hosts.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Web browsers do this 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Example: link of rate R supporting 9 connections; 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new app asks for 1 TCP, gets rate R/10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new app asks for 11 TCPs, gets R/2 !</a:t>
            </a:r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669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CFD54FE7-A0A4-4F94-B53D-3502CCD4BE2B}" type="slidenum">
              <a:rPr lang="en-US"/>
              <a:pPr/>
              <a:t>64</a:t>
            </a:fld>
            <a:endParaRPr lang="en-US"/>
          </a:p>
        </p:txBody>
      </p:sp>
      <p:sp>
        <p:nvSpPr>
          <p:cNvPr id="166916" name="Rectangle 2"/>
          <p:cNvSpPr>
            <a:spLocks noGrp="1" noChangeArrowheads="1"/>
          </p:cNvSpPr>
          <p:nvPr>
            <p:ph type="title"/>
          </p:nvPr>
        </p:nvSpPr>
        <p:spPr>
          <a:xfrm>
            <a:off x="311150" y="228600"/>
            <a:ext cx="8832850" cy="1143000"/>
          </a:xfrm>
        </p:spPr>
        <p:txBody>
          <a:bodyPr/>
          <a:lstStyle/>
          <a:p>
            <a:r>
              <a:rPr lang="en-US" sz="3200" smtClean="0"/>
              <a:t>Congestion Control with Explicit Notification</a:t>
            </a:r>
          </a:p>
        </p:txBody>
      </p:sp>
      <p:sp>
        <p:nvSpPr>
          <p:cNvPr id="166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135938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mtClean="0"/>
              <a:t>TCP uses implicit signaling</a:t>
            </a:r>
          </a:p>
          <a:p>
            <a:pPr>
              <a:buFontTx/>
              <a:buChar char="-"/>
            </a:pPr>
            <a:r>
              <a:rPr lang="en-US" smtClean="0"/>
              <a:t>ATM (ABR) uses explicit signaling using RM (resource management) cells</a:t>
            </a:r>
          </a:p>
          <a:p>
            <a:pPr>
              <a:buFontTx/>
              <a:buChar char="-"/>
            </a:pPr>
            <a:r>
              <a:rPr lang="en-US" sz="2000" smtClean="0"/>
              <a:t>ATM: Asynchronous Transfer Mode, ABR: Available Bit Rate</a:t>
            </a:r>
          </a:p>
          <a:p>
            <a:r>
              <a:rPr lang="en-US" smtClean="0"/>
              <a:t>ABR Congestion notification and congestion avoidance</a:t>
            </a:r>
          </a:p>
          <a:p>
            <a:pPr>
              <a:buFontTx/>
              <a:buChar char="-"/>
            </a:pPr>
            <a:r>
              <a:rPr lang="en-US" smtClean="0"/>
              <a:t>parameters: </a:t>
            </a:r>
          </a:p>
          <a:p>
            <a:pPr lvl="1">
              <a:buFontTx/>
              <a:buChar char="-"/>
            </a:pPr>
            <a:r>
              <a:rPr lang="en-US" smtClean="0"/>
              <a:t>peak cell rate (PCR)</a:t>
            </a:r>
          </a:p>
          <a:p>
            <a:pPr lvl="1">
              <a:buFontTx/>
              <a:buChar char="-"/>
            </a:pPr>
            <a:r>
              <a:rPr lang="en-US" smtClean="0"/>
              <a:t>minimum cell rate (MCR)</a:t>
            </a:r>
          </a:p>
          <a:p>
            <a:pPr lvl="1">
              <a:buFontTx/>
              <a:buChar char="-"/>
            </a:pPr>
            <a:r>
              <a:rPr lang="en-US" smtClean="0"/>
              <a:t>initial cell rate(ICR)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68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37DCFFC6-B7B9-4481-93AD-D7A6E54303CF}" type="slidenum">
              <a:rPr lang="en-US"/>
              <a:pPr/>
              <a:t>65</a:t>
            </a:fld>
            <a:endParaRPr lang="en-US"/>
          </a:p>
        </p:txBody>
      </p:sp>
      <p:sp>
        <p:nvSpPr>
          <p:cNvPr id="168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mtClean="0"/>
              <a:t>ABR uses </a:t>
            </a:r>
            <a:r>
              <a:rPr lang="en-US" i="1" smtClean="0"/>
              <a:t>resource management</a:t>
            </a:r>
            <a:r>
              <a:rPr lang="en-US" smtClean="0"/>
              <a:t> cell (RM cell) with fields:</a:t>
            </a:r>
          </a:p>
          <a:p>
            <a:pPr lvl="1">
              <a:buFontTx/>
              <a:buChar char="-"/>
            </a:pPr>
            <a:r>
              <a:rPr lang="en-US" smtClean="0"/>
              <a:t>CI (congestion indication)</a:t>
            </a:r>
          </a:p>
          <a:p>
            <a:pPr lvl="1">
              <a:buFontTx/>
              <a:buChar char="-"/>
            </a:pPr>
            <a:r>
              <a:rPr lang="en-US" smtClean="0"/>
              <a:t>NI (no increase)</a:t>
            </a:r>
          </a:p>
          <a:p>
            <a:pPr lvl="1">
              <a:buFontTx/>
              <a:buChar char="-"/>
            </a:pPr>
            <a:r>
              <a:rPr lang="en-US" smtClean="0"/>
              <a:t>ER (explicit rate)</a:t>
            </a:r>
          </a:p>
          <a:p>
            <a:r>
              <a:rPr lang="en-US" smtClean="0"/>
              <a:t>Types of RM cells: 	</a:t>
            </a:r>
          </a:p>
          <a:p>
            <a:pPr lvl="1">
              <a:buFontTx/>
              <a:buChar char="-"/>
            </a:pPr>
            <a:r>
              <a:rPr lang="en-US" smtClean="0"/>
              <a:t>Forward RM (FRM)</a:t>
            </a:r>
          </a:p>
          <a:p>
            <a:pPr lvl="1">
              <a:buFontTx/>
              <a:buChar char="-"/>
            </a:pPr>
            <a:r>
              <a:rPr lang="en-US" smtClean="0"/>
              <a:t>Backward RM (BRM)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5F334747-0BBD-4F4F-B1E6-D7B52B798D24}" type="slidenum">
              <a:rPr lang="en-US"/>
              <a:pPr/>
              <a:t>66</a:t>
            </a:fld>
            <a:endParaRPr lang="en-US"/>
          </a:p>
        </p:txBody>
      </p:sp>
      <p:graphicFrame>
        <p:nvGraphicFramePr>
          <p:cNvPr id="171010" name="Object 2"/>
          <p:cNvGraphicFramePr>
            <a:graphicFrameLocks noChangeAspect="1"/>
          </p:cNvGraphicFramePr>
          <p:nvPr/>
        </p:nvGraphicFramePr>
        <p:xfrm>
          <a:off x="0" y="-103188"/>
          <a:ext cx="9144000" cy="7064376"/>
        </p:xfrm>
        <a:graphic>
          <a:graphicData uri="http://schemas.openxmlformats.org/presentationml/2006/ole">
            <p:oleObj spid="_x0000_s171010" name="Acrobat Document" r:id="rId4" imgW="7517520" imgH="5823360" progId="AcroExch.Document.7">
              <p:embed/>
            </p:oleObj>
          </a:graphicData>
        </a:graphic>
      </p:graphicFrame>
      <p:sp>
        <p:nvSpPr>
          <p:cNvPr id="171013" name="Rectangle 3"/>
          <p:cNvSpPr>
            <a:spLocks noChangeArrowheads="1"/>
          </p:cNvSpPr>
          <p:nvPr/>
        </p:nvSpPr>
        <p:spPr bwMode="auto">
          <a:xfrm>
            <a:off x="1419225" y="5053013"/>
            <a:ext cx="1335088" cy="4333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73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F94F856C-A863-4A0F-A711-186874EE2B87}" type="slidenum">
              <a:rPr lang="en-US"/>
              <a:pPr/>
              <a:t>67</a:t>
            </a:fld>
            <a:endParaRPr lang="en-US"/>
          </a:p>
        </p:txBody>
      </p:sp>
      <p:sp>
        <p:nvSpPr>
          <p:cNvPr id="1730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Congestion Control in ABR</a:t>
            </a:r>
          </a:p>
        </p:txBody>
      </p:sp>
      <p:sp>
        <p:nvSpPr>
          <p:cNvPr id="173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mtClean="0"/>
              <a:t>The source reacts to congestion notification by decreasing its rate (rate-based vs. window-based for TCP)</a:t>
            </a:r>
          </a:p>
          <a:p>
            <a:pPr>
              <a:buFontTx/>
              <a:buChar char="-"/>
            </a:pPr>
            <a:r>
              <a:rPr lang="en-US" smtClean="0"/>
              <a:t>Rate adaptation algorithm:</a:t>
            </a:r>
          </a:p>
          <a:p>
            <a:pPr lvl="1">
              <a:buFontTx/>
              <a:buChar char="-"/>
            </a:pPr>
            <a:r>
              <a:rPr lang="en-US" smtClean="0"/>
              <a:t>If CI=0,NI=0</a:t>
            </a:r>
          </a:p>
          <a:p>
            <a:pPr lvl="2">
              <a:buFontTx/>
              <a:buChar char="-"/>
            </a:pPr>
            <a:r>
              <a:rPr lang="en-US" smtClean="0"/>
              <a:t>Rate increase by factor ‘RIF’ (e.g., 1/16)</a:t>
            </a:r>
          </a:p>
          <a:p>
            <a:pPr lvl="2">
              <a:buFontTx/>
              <a:buChar char="-"/>
            </a:pPr>
            <a:r>
              <a:rPr lang="en-US" smtClean="0"/>
              <a:t>Rate = Rate + PCR/16</a:t>
            </a:r>
          </a:p>
          <a:p>
            <a:pPr lvl="1">
              <a:buFontTx/>
              <a:buChar char="-"/>
            </a:pPr>
            <a:r>
              <a:rPr lang="en-US" smtClean="0"/>
              <a:t>Else If CI=1	</a:t>
            </a:r>
          </a:p>
          <a:p>
            <a:pPr lvl="2">
              <a:buFontTx/>
              <a:buChar char="-"/>
            </a:pPr>
            <a:r>
              <a:rPr lang="en-US" smtClean="0"/>
              <a:t>Rate decrease by factor ‘RDF’ (e.g., 1/4)</a:t>
            </a:r>
          </a:p>
          <a:p>
            <a:pPr lvl="2">
              <a:buFontTx/>
              <a:buChar char="-"/>
            </a:pPr>
            <a:r>
              <a:rPr lang="en-US" smtClean="0"/>
              <a:t>Rate=Rate-Rate*1/4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A02BF761-3764-4E2B-85D6-FFB5C8BF99EA}" type="slidenum">
              <a:rPr lang="en-US"/>
              <a:pPr/>
              <a:t>68</a:t>
            </a:fld>
            <a:endParaRPr lang="en-US"/>
          </a:p>
        </p:txBody>
      </p:sp>
      <p:graphicFrame>
        <p:nvGraphicFramePr>
          <p:cNvPr id="175106" name="Object 2"/>
          <p:cNvGraphicFramePr>
            <a:graphicFrameLocks noChangeAspect="1"/>
          </p:cNvGraphicFramePr>
          <p:nvPr/>
        </p:nvGraphicFramePr>
        <p:xfrm>
          <a:off x="0" y="-103188"/>
          <a:ext cx="9144000" cy="7064376"/>
        </p:xfrm>
        <a:graphic>
          <a:graphicData uri="http://schemas.openxmlformats.org/presentationml/2006/ole">
            <p:oleObj spid="_x0000_s175106" name="Acrobat Document" r:id="rId4" imgW="7517520" imgH="5823360" progId="AcroExch.Document.7">
              <p:embed/>
            </p:oleObj>
          </a:graphicData>
        </a:graphic>
      </p:graphicFrame>
      <p:sp>
        <p:nvSpPr>
          <p:cNvPr id="175109" name="Rectangle 3"/>
          <p:cNvSpPr>
            <a:spLocks noChangeArrowheads="1"/>
          </p:cNvSpPr>
          <p:nvPr/>
        </p:nvSpPr>
        <p:spPr bwMode="auto">
          <a:xfrm>
            <a:off x="1558925" y="6143625"/>
            <a:ext cx="1289050" cy="3508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4834CB32-20A7-4A25-80CD-C3B18406E57B}" type="slidenum">
              <a:rPr lang="en-US"/>
              <a:pPr/>
              <a:t>7</a:t>
            </a:fld>
            <a:endParaRPr lang="en-US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mtClean="0"/>
              <a:t>Queuing Example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772400" cy="4114800"/>
          </a:xfrm>
        </p:spPr>
        <p:txBody>
          <a:bodyPr/>
          <a:lstStyle/>
          <a:p>
            <a:r>
              <a:rPr lang="en-US" smtClean="0"/>
              <a:t>If N=10, R=100, </a:t>
            </a:r>
            <a:r>
              <a:rPr lang="en-US" smtClean="0">
                <a:sym typeface="Symbol" pitchFamily="-111" charset="2"/>
              </a:rPr>
              <a:t></a:t>
            </a:r>
            <a:r>
              <a:rPr lang="en-US" smtClean="0"/>
              <a:t>=0.4, M=500</a:t>
            </a:r>
          </a:p>
          <a:p>
            <a:r>
              <a:rPr lang="en-US" smtClean="0"/>
              <a:t>Or N=100, M=5000</a:t>
            </a:r>
          </a:p>
          <a:p>
            <a:r>
              <a:rPr lang="en-US" smtClean="0">
                <a:sym typeface="Symbol" pitchFamily="-111" charset="2"/>
              </a:rPr>
              <a:t></a:t>
            </a:r>
            <a:r>
              <a:rPr lang="en-US" smtClean="0"/>
              <a:t>=</a:t>
            </a:r>
            <a:r>
              <a:rPr lang="en-US" smtClean="0">
                <a:sym typeface="Symbol" pitchFamily="-111" charset="2"/>
              </a:rPr>
              <a:t></a:t>
            </a:r>
            <a:r>
              <a:rPr lang="en-US" smtClean="0"/>
              <a:t>.N.R/M=0.8, q=2.4</a:t>
            </a:r>
          </a:p>
          <a:p>
            <a:pPr>
              <a:buFontTx/>
              <a:buChar char="-"/>
            </a:pPr>
            <a:r>
              <a:rPr lang="en-US" smtClean="0"/>
              <a:t>a smaller amount of buffer space per source is needed to handle larger number of sources</a:t>
            </a:r>
          </a:p>
          <a:p>
            <a:pPr>
              <a:buFontTx/>
              <a:buChar char="-"/>
            </a:pPr>
            <a:r>
              <a:rPr lang="en-US" smtClean="0"/>
              <a:t>variance of q increases with </a:t>
            </a:r>
            <a:r>
              <a:rPr lang="en-US" smtClean="0">
                <a:sym typeface="Symbol" pitchFamily="-111" charset="2"/>
              </a:rPr>
              <a:t></a:t>
            </a:r>
            <a:endParaRPr lang="en-US" smtClean="0"/>
          </a:p>
          <a:p>
            <a:pPr>
              <a:buFontTx/>
              <a:buChar char="-"/>
            </a:pPr>
            <a:r>
              <a:rPr lang="en-US" smtClean="0"/>
              <a:t>For a finite buffer: probability of loss increases with utilization </a:t>
            </a:r>
            <a:r>
              <a:rPr lang="en-US" smtClean="0">
                <a:sym typeface="Symbol" pitchFamily="-111" charset="2"/>
              </a:rPr>
              <a:t></a:t>
            </a:r>
            <a:r>
              <a:rPr lang="en-US" smtClean="0"/>
              <a:t>&gt;0.8 undesirable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929B4666-5BDC-4D65-B084-6EAE6493816E}" type="slidenum">
              <a:rPr lang="en-US"/>
              <a:pPr/>
              <a:t>8</a:t>
            </a:fld>
            <a:endParaRPr lang="en-US"/>
          </a:p>
        </p:txBody>
      </p:sp>
      <p:sp>
        <p:nvSpPr>
          <p:cNvPr id="336898" name="Rectangle 2"/>
          <p:cNvSpPr>
            <a:spLocks noChangeArrowheads="1"/>
          </p:cNvSpPr>
          <p:nvPr/>
        </p:nvSpPr>
        <p:spPr bwMode="auto">
          <a:xfrm>
            <a:off x="382588" y="493713"/>
            <a:ext cx="3098031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4000" dirty="0">
                <a:solidFill>
                  <a:schemeClr val="accent2"/>
                </a:solidFill>
              </a:rPr>
              <a:t>Chapter 3</a:t>
            </a:r>
            <a:br>
              <a:rPr lang="en-US" sz="4000" dirty="0">
                <a:solidFill>
                  <a:schemeClr val="accent2"/>
                </a:solidFill>
              </a:rPr>
            </a:br>
            <a:r>
              <a:rPr lang="en-US" sz="4000" dirty="0">
                <a:solidFill>
                  <a:schemeClr val="accent2"/>
                </a:solidFill>
              </a:rPr>
              <a:t>Transport Layer</a:t>
            </a:r>
          </a:p>
        </p:txBody>
      </p:sp>
      <p:sp>
        <p:nvSpPr>
          <p:cNvPr id="336899" name="Rectangle 3"/>
          <p:cNvSpPr>
            <a:spLocks noChangeArrowheads="1"/>
          </p:cNvSpPr>
          <p:nvPr/>
        </p:nvSpPr>
        <p:spPr bwMode="auto">
          <a:xfrm>
            <a:off x="6229350" y="3486150"/>
            <a:ext cx="27305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1800" i="1">
                <a:solidFill>
                  <a:schemeClr val="accent2"/>
                </a:solidFill>
              </a:rPr>
              <a:t>Computer Networking: A Top Down Approach </a:t>
            </a:r>
            <a:r>
              <a:rPr lang="en-US" sz="1800">
                <a:solidFill>
                  <a:schemeClr val="accent2"/>
                </a:solidFill>
              </a:rPr>
              <a:t/>
            </a:r>
            <a:br>
              <a:rPr lang="en-US" sz="1800">
                <a:solidFill>
                  <a:schemeClr val="accent2"/>
                </a:solidFill>
              </a:rPr>
            </a:br>
            <a:r>
              <a:rPr lang="en-US" sz="1800">
                <a:solidFill>
                  <a:schemeClr val="accent2"/>
                </a:solidFill>
              </a:rPr>
              <a:t>4</a:t>
            </a:r>
            <a:r>
              <a:rPr lang="en-US" sz="1800" baseline="30000">
                <a:solidFill>
                  <a:schemeClr val="accent2"/>
                </a:solidFill>
              </a:rPr>
              <a:t>th</a:t>
            </a:r>
            <a:r>
              <a:rPr lang="en-US" sz="1800">
                <a:solidFill>
                  <a:schemeClr val="accent2"/>
                </a:solidFill>
              </a:rPr>
              <a:t> edition. </a:t>
            </a:r>
            <a:br>
              <a:rPr lang="en-US" sz="1800">
                <a:solidFill>
                  <a:schemeClr val="accent2"/>
                </a:solidFill>
              </a:rPr>
            </a:br>
            <a:r>
              <a:rPr lang="en-US" sz="1800">
                <a:solidFill>
                  <a:schemeClr val="accent2"/>
                </a:solidFill>
              </a:rPr>
              <a:t>Jim Kurose, Keith Ross</a:t>
            </a:r>
            <a:br>
              <a:rPr lang="en-US" sz="1800">
                <a:solidFill>
                  <a:schemeClr val="accent2"/>
                </a:solidFill>
              </a:rPr>
            </a:br>
            <a:r>
              <a:rPr lang="en-US" sz="1800">
                <a:solidFill>
                  <a:schemeClr val="accent2"/>
                </a:solidFill>
              </a:rPr>
              <a:t>Addison-Wesley, July 2007. </a:t>
            </a:r>
            <a:br>
              <a:rPr lang="en-US" sz="1800">
                <a:solidFill>
                  <a:schemeClr val="accent2"/>
                </a:solidFill>
              </a:rPr>
            </a:br>
            <a:endParaRPr lang="en-US" sz="1800">
              <a:solidFill>
                <a:schemeClr val="accent2"/>
              </a:solidFill>
            </a:endParaRPr>
          </a:p>
        </p:txBody>
      </p:sp>
      <p:pic>
        <p:nvPicPr>
          <p:cNvPr id="3369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7750" y="561975"/>
            <a:ext cx="2597150" cy="3214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333750" y="3567793"/>
            <a:ext cx="27305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solidFill>
                  <a:srgbClr val="000099"/>
                </a:solidFill>
              </a:rPr>
              <a:t>Computer Networking: A Top Down Approach</a:t>
            </a:r>
            <a:r>
              <a:rPr lang="en-US" sz="1800">
                <a:solidFill>
                  <a:srgbClr val="000099"/>
                </a:solidFill>
              </a:rPr>
              <a:t>, </a:t>
            </a:r>
            <a:br>
              <a:rPr lang="en-US" sz="1800">
                <a:solidFill>
                  <a:srgbClr val="000099"/>
                </a:solidFill>
              </a:rPr>
            </a:br>
            <a:r>
              <a:rPr lang="en-US" sz="1800">
                <a:solidFill>
                  <a:srgbClr val="000099"/>
                </a:solidFill>
              </a:rPr>
              <a:t>5</a:t>
            </a:r>
            <a:r>
              <a:rPr lang="en-US" sz="1800" baseline="30000">
                <a:solidFill>
                  <a:srgbClr val="000099"/>
                </a:solidFill>
              </a:rPr>
              <a:t>th</a:t>
            </a:r>
            <a:r>
              <a:rPr lang="en-US" sz="1800">
                <a:solidFill>
                  <a:srgbClr val="000099"/>
                </a:solidFill>
              </a:rPr>
              <a:t> edition. </a:t>
            </a:r>
            <a:br>
              <a:rPr lang="en-US" sz="1800">
                <a:solidFill>
                  <a:srgbClr val="000099"/>
                </a:solidFill>
              </a:rPr>
            </a:br>
            <a:r>
              <a:rPr lang="en-US" sz="1800">
                <a:solidFill>
                  <a:srgbClr val="000099"/>
                </a:solidFill>
              </a:rPr>
              <a:t>Jim Kurose, Keith Ross</a:t>
            </a:r>
            <a:br>
              <a:rPr lang="en-US" sz="1800">
                <a:solidFill>
                  <a:srgbClr val="000099"/>
                </a:solidFill>
              </a:rPr>
            </a:br>
            <a:r>
              <a:rPr lang="en-US" sz="1800">
                <a:solidFill>
                  <a:srgbClr val="000099"/>
                </a:solidFill>
              </a:rPr>
              <a:t>Addison-Wesley, April 2009. </a:t>
            </a:r>
            <a:br>
              <a:rPr lang="en-US" sz="1800">
                <a:solidFill>
                  <a:srgbClr val="000099"/>
                </a:solidFill>
              </a:rPr>
            </a:br>
            <a:endParaRPr lang="en-US" sz="1800">
              <a:solidFill>
                <a:srgbClr val="000099"/>
              </a:solidFill>
            </a:endParaRPr>
          </a:p>
        </p:txBody>
      </p:sp>
      <p:pic>
        <p:nvPicPr>
          <p:cNvPr id="8" name="Picture 8" descr="0136079679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2175" y="472168"/>
            <a:ext cx="2425700" cy="299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8A805824-9EFD-4007-A1C6-FE7E100C077B}" type="slidenum">
              <a:rPr lang="en-US"/>
              <a:pPr/>
              <a:t>9</a:t>
            </a:fld>
            <a:endParaRPr 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0"/>
            <a:ext cx="8566150" cy="1143000"/>
          </a:xfrm>
        </p:spPr>
        <p:txBody>
          <a:bodyPr/>
          <a:lstStyle/>
          <a:p>
            <a:r>
              <a:rPr lang="en-US"/>
              <a:t>Internet transport-layer protocols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8150" y="1400175"/>
            <a:ext cx="3971925" cy="5114925"/>
          </a:xfrm>
        </p:spPr>
        <p:txBody>
          <a:bodyPr/>
          <a:lstStyle/>
          <a:p>
            <a:r>
              <a:rPr lang="en-US" sz="2400"/>
              <a:t>reliable, in-order delivery to app: TCP</a:t>
            </a:r>
          </a:p>
          <a:p>
            <a:pPr lvl="1"/>
            <a:r>
              <a:rPr lang="en-US" sz="2000"/>
              <a:t>congestion control </a:t>
            </a:r>
          </a:p>
          <a:p>
            <a:pPr lvl="1"/>
            <a:r>
              <a:rPr lang="en-US" sz="2000"/>
              <a:t>flow control</a:t>
            </a:r>
          </a:p>
          <a:p>
            <a:pPr lvl="1"/>
            <a:r>
              <a:rPr lang="en-US" sz="2000"/>
              <a:t>connection setup</a:t>
            </a:r>
            <a:endParaRPr lang="en-US"/>
          </a:p>
          <a:p>
            <a:r>
              <a:rPr lang="en-US" sz="2400"/>
              <a:t>unreliable, unordered delivery to app: UDP</a:t>
            </a:r>
          </a:p>
          <a:p>
            <a:pPr lvl="1"/>
            <a:r>
              <a:rPr lang="en-US" sz="2000"/>
              <a:t>no-frills extension of “best-effort” IP</a:t>
            </a:r>
          </a:p>
          <a:p>
            <a:r>
              <a:rPr lang="en-US" sz="2400"/>
              <a:t>services not available: </a:t>
            </a:r>
          </a:p>
          <a:p>
            <a:pPr lvl="1"/>
            <a:r>
              <a:rPr lang="en-US" sz="2000"/>
              <a:t>delay guarantees</a:t>
            </a:r>
          </a:p>
          <a:p>
            <a:pPr lvl="1"/>
            <a:r>
              <a:rPr lang="en-US" sz="2000"/>
              <a:t>bandwidth guarantees</a:t>
            </a:r>
          </a:p>
        </p:txBody>
      </p:sp>
      <p:sp>
        <p:nvSpPr>
          <p:cNvPr id="69907" name="Freeform 275"/>
          <p:cNvSpPr>
            <a:spLocks/>
          </p:cNvSpPr>
          <p:nvPr/>
        </p:nvSpPr>
        <p:spPr bwMode="auto">
          <a:xfrm>
            <a:off x="6737350" y="3430588"/>
            <a:ext cx="1314450" cy="674687"/>
          </a:xfrm>
          <a:custGeom>
            <a:avLst/>
            <a:gdLst/>
            <a:ahLst/>
            <a:cxnLst>
              <a:cxn ang="0">
                <a:pos x="382" y="30"/>
              </a:cxn>
              <a:cxn ang="0">
                <a:pos x="370" y="30"/>
              </a:cxn>
              <a:cxn ang="0">
                <a:pos x="126" y="32"/>
              </a:cxn>
              <a:cxn ang="0">
                <a:pos x="6" y="126"/>
              </a:cxn>
              <a:cxn ang="0">
                <a:pos x="92" y="274"/>
              </a:cxn>
              <a:cxn ang="0">
                <a:pos x="292" y="384"/>
              </a:cxn>
              <a:cxn ang="0">
                <a:pos x="540" y="416"/>
              </a:cxn>
              <a:cxn ang="0">
                <a:pos x="698" y="330"/>
              </a:cxn>
              <a:cxn ang="0">
                <a:pos x="776" y="170"/>
              </a:cxn>
              <a:cxn ang="0">
                <a:pos x="792" y="22"/>
              </a:cxn>
              <a:cxn ang="0">
                <a:pos x="560" y="38"/>
              </a:cxn>
              <a:cxn ang="0">
                <a:pos x="382" y="30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908" name="Freeform 276"/>
          <p:cNvSpPr>
            <a:spLocks/>
          </p:cNvSpPr>
          <p:nvPr/>
        </p:nvSpPr>
        <p:spPr bwMode="auto">
          <a:xfrm>
            <a:off x="6756400" y="1905000"/>
            <a:ext cx="1730375" cy="1044575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288" y="70"/>
              </a:cxn>
              <a:cxn ang="0">
                <a:pos x="96" y="100"/>
              </a:cxn>
              <a:cxn ang="0">
                <a:pos x="14" y="336"/>
              </a:cxn>
              <a:cxn ang="0">
                <a:pos x="180" y="444"/>
              </a:cxn>
              <a:cxn ang="0">
                <a:pos x="346" y="426"/>
              </a:cxn>
              <a:cxn ang="0">
                <a:pos x="584" y="444"/>
              </a:cxn>
              <a:cxn ang="0">
                <a:pos x="698" y="434"/>
              </a:cxn>
              <a:cxn ang="0">
                <a:pos x="752" y="372"/>
              </a:cxn>
              <a:cxn ang="0">
                <a:pos x="750" y="158"/>
              </a:cxn>
              <a:cxn ang="0">
                <a:pos x="662" y="34"/>
              </a:cxn>
              <a:cxn ang="0">
                <a:pos x="424" y="10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909" name="Freeform 277"/>
          <p:cNvSpPr>
            <a:spLocks/>
          </p:cNvSpPr>
          <p:nvPr/>
        </p:nvSpPr>
        <p:spPr bwMode="auto">
          <a:xfrm>
            <a:off x="5016500" y="1612900"/>
            <a:ext cx="1644650" cy="1071563"/>
          </a:xfrm>
          <a:custGeom>
            <a:avLst/>
            <a:gdLst/>
            <a:ahLst/>
            <a:cxnLst>
              <a:cxn ang="0">
                <a:pos x="648" y="11"/>
              </a:cxn>
              <a:cxn ang="0">
                <a:pos x="390" y="53"/>
              </a:cxn>
              <a:cxn ang="0">
                <a:pos x="206" y="129"/>
              </a:cxn>
              <a:cxn ang="0">
                <a:pos x="152" y="229"/>
              </a:cxn>
              <a:cxn ang="0">
                <a:pos x="22" y="297"/>
              </a:cxn>
              <a:cxn ang="0">
                <a:pos x="18" y="459"/>
              </a:cxn>
              <a:cxn ang="0">
                <a:pos x="132" y="489"/>
              </a:cxn>
              <a:cxn ang="0">
                <a:pos x="458" y="489"/>
              </a:cxn>
              <a:cxn ang="0">
                <a:pos x="598" y="555"/>
              </a:cxn>
              <a:cxn ang="0">
                <a:pos x="752" y="657"/>
              </a:cxn>
              <a:cxn ang="0">
                <a:pos x="870" y="661"/>
              </a:cxn>
              <a:cxn ang="0">
                <a:pos x="952" y="603"/>
              </a:cxn>
              <a:cxn ang="0">
                <a:pos x="992" y="445"/>
              </a:cxn>
              <a:cxn ang="0">
                <a:pos x="1018" y="291"/>
              </a:cxn>
              <a:cxn ang="0">
                <a:pos x="1022" y="107"/>
              </a:cxn>
              <a:cxn ang="0">
                <a:pos x="934" y="17"/>
              </a:cxn>
              <a:cxn ang="0">
                <a:pos x="776" y="3"/>
              </a:cxn>
              <a:cxn ang="0">
                <a:pos x="648" y="11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278"/>
          <p:cNvGrpSpPr>
            <a:grpSpLocks/>
          </p:cNvGrpSpPr>
          <p:nvPr/>
        </p:nvGrpSpPr>
        <p:grpSpPr bwMode="auto">
          <a:xfrm>
            <a:off x="5103813" y="2947988"/>
            <a:ext cx="1458912" cy="933450"/>
            <a:chOff x="2889" y="1631"/>
            <a:chExt cx="980" cy="743"/>
          </a:xfrm>
        </p:grpSpPr>
        <p:sp>
          <p:nvSpPr>
            <p:cNvPr id="69911" name="Rectangle 279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12" name="AutoShape 280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00CC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281"/>
          <p:cNvGrpSpPr>
            <a:grpSpLocks/>
          </p:cNvGrpSpPr>
          <p:nvPr/>
        </p:nvGrpSpPr>
        <p:grpSpPr bwMode="auto">
          <a:xfrm>
            <a:off x="5805488" y="1804988"/>
            <a:ext cx="336550" cy="531812"/>
            <a:chOff x="3796" y="1043"/>
            <a:chExt cx="865" cy="1237"/>
          </a:xfrm>
        </p:grpSpPr>
        <p:sp>
          <p:nvSpPr>
            <p:cNvPr id="69914" name="Line 282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15" name="Line 283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16" name="Line 284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17" name="Line 285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18" name="Line 286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19" name="Line 287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20" name="Line 288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21" name="Line 289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22" name="Line 290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23" name="Line 291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24" name="Line 292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25" name="Line 293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26" name="Line 294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27" name="Line 295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28" name="Line 296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" name="Group 297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69930" name="Line 298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9931" name="Line 299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9932" name="Line 300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9933" name="Line 301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" name="Group 302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69935" name="Line 303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9936" name="Line 304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9937" name="Line 305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9938" name="Line 306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" name="Group 307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69940" name="Line 308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9941" name="Line 309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9942" name="Line 310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9943" name="Line 311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69944" name="Oval 312"/>
          <p:cNvSpPr>
            <a:spLocks noChangeArrowheads="1"/>
          </p:cNvSpPr>
          <p:nvPr/>
        </p:nvSpPr>
        <p:spPr bwMode="auto">
          <a:xfrm>
            <a:off x="6862763" y="36258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45" name="Line 313"/>
          <p:cNvSpPr>
            <a:spLocks noChangeShapeType="1"/>
          </p:cNvSpPr>
          <p:nvPr/>
        </p:nvSpPr>
        <p:spPr bwMode="auto">
          <a:xfrm>
            <a:off x="6862763" y="3617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46" name="Line 314"/>
          <p:cNvSpPr>
            <a:spLocks noChangeShapeType="1"/>
          </p:cNvSpPr>
          <p:nvPr/>
        </p:nvSpPr>
        <p:spPr bwMode="auto">
          <a:xfrm>
            <a:off x="7221538" y="3617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47" name="Rectangle 315"/>
          <p:cNvSpPr>
            <a:spLocks noChangeArrowheads="1"/>
          </p:cNvSpPr>
          <p:nvPr/>
        </p:nvSpPr>
        <p:spPr bwMode="auto">
          <a:xfrm>
            <a:off x="6862763" y="36179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69948" name="Oval 316"/>
          <p:cNvSpPr>
            <a:spLocks noChangeArrowheads="1"/>
          </p:cNvSpPr>
          <p:nvPr/>
        </p:nvSpPr>
        <p:spPr bwMode="auto">
          <a:xfrm>
            <a:off x="6859588" y="35496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317"/>
          <p:cNvGrpSpPr>
            <a:grpSpLocks/>
          </p:cNvGrpSpPr>
          <p:nvPr/>
        </p:nvGrpSpPr>
        <p:grpSpPr bwMode="auto">
          <a:xfrm>
            <a:off x="6945313" y="3573463"/>
            <a:ext cx="179387" cy="65087"/>
            <a:chOff x="2848" y="848"/>
            <a:chExt cx="140" cy="98"/>
          </a:xfrm>
        </p:grpSpPr>
        <p:sp>
          <p:nvSpPr>
            <p:cNvPr id="69950" name="Line 31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1" name="Line 31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2" name="Line 32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321"/>
          <p:cNvGrpSpPr>
            <a:grpSpLocks/>
          </p:cNvGrpSpPr>
          <p:nvPr/>
        </p:nvGrpSpPr>
        <p:grpSpPr bwMode="auto">
          <a:xfrm flipV="1">
            <a:off x="6945313" y="3573463"/>
            <a:ext cx="179387" cy="65087"/>
            <a:chOff x="2848" y="848"/>
            <a:chExt cx="140" cy="98"/>
          </a:xfrm>
        </p:grpSpPr>
        <p:sp>
          <p:nvSpPr>
            <p:cNvPr id="69954" name="Line 32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5" name="Line 32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6" name="Line 32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957" name="Oval 325"/>
          <p:cNvSpPr>
            <a:spLocks noChangeArrowheads="1"/>
          </p:cNvSpPr>
          <p:nvPr/>
        </p:nvSpPr>
        <p:spPr bwMode="auto">
          <a:xfrm>
            <a:off x="7218363" y="39052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58" name="Line 326"/>
          <p:cNvSpPr>
            <a:spLocks noChangeShapeType="1"/>
          </p:cNvSpPr>
          <p:nvPr/>
        </p:nvSpPr>
        <p:spPr bwMode="auto">
          <a:xfrm>
            <a:off x="7218363" y="38973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59" name="Line 327"/>
          <p:cNvSpPr>
            <a:spLocks noChangeShapeType="1"/>
          </p:cNvSpPr>
          <p:nvPr/>
        </p:nvSpPr>
        <p:spPr bwMode="auto">
          <a:xfrm>
            <a:off x="7577138" y="38973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60" name="Rectangle 328"/>
          <p:cNvSpPr>
            <a:spLocks noChangeArrowheads="1"/>
          </p:cNvSpPr>
          <p:nvPr/>
        </p:nvSpPr>
        <p:spPr bwMode="auto">
          <a:xfrm>
            <a:off x="7218363" y="38973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69961" name="Oval 329"/>
          <p:cNvSpPr>
            <a:spLocks noChangeArrowheads="1"/>
          </p:cNvSpPr>
          <p:nvPr/>
        </p:nvSpPr>
        <p:spPr bwMode="auto">
          <a:xfrm>
            <a:off x="7215188" y="38290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330"/>
          <p:cNvGrpSpPr>
            <a:grpSpLocks/>
          </p:cNvGrpSpPr>
          <p:nvPr/>
        </p:nvGrpSpPr>
        <p:grpSpPr bwMode="auto">
          <a:xfrm>
            <a:off x="7300913" y="3852863"/>
            <a:ext cx="179387" cy="65087"/>
            <a:chOff x="2848" y="848"/>
            <a:chExt cx="140" cy="98"/>
          </a:xfrm>
        </p:grpSpPr>
        <p:sp>
          <p:nvSpPr>
            <p:cNvPr id="69963" name="Line 33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64" name="Line 33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65" name="Line 33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334"/>
          <p:cNvGrpSpPr>
            <a:grpSpLocks/>
          </p:cNvGrpSpPr>
          <p:nvPr/>
        </p:nvGrpSpPr>
        <p:grpSpPr bwMode="auto">
          <a:xfrm flipV="1">
            <a:off x="7300913" y="3852863"/>
            <a:ext cx="179387" cy="65087"/>
            <a:chOff x="2848" y="848"/>
            <a:chExt cx="140" cy="98"/>
          </a:xfrm>
        </p:grpSpPr>
        <p:sp>
          <p:nvSpPr>
            <p:cNvPr id="69967" name="Line 33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68" name="Line 33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69" name="Line 33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970" name="Oval 338"/>
          <p:cNvSpPr>
            <a:spLocks noChangeArrowheads="1"/>
          </p:cNvSpPr>
          <p:nvPr/>
        </p:nvSpPr>
        <p:spPr bwMode="auto">
          <a:xfrm>
            <a:off x="7497763" y="36385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71" name="Line 339"/>
          <p:cNvSpPr>
            <a:spLocks noChangeShapeType="1"/>
          </p:cNvSpPr>
          <p:nvPr/>
        </p:nvSpPr>
        <p:spPr bwMode="auto">
          <a:xfrm>
            <a:off x="7497763" y="36306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72" name="Line 340"/>
          <p:cNvSpPr>
            <a:spLocks noChangeShapeType="1"/>
          </p:cNvSpPr>
          <p:nvPr/>
        </p:nvSpPr>
        <p:spPr bwMode="auto">
          <a:xfrm>
            <a:off x="7856538" y="36306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73" name="Rectangle 341"/>
          <p:cNvSpPr>
            <a:spLocks noChangeArrowheads="1"/>
          </p:cNvSpPr>
          <p:nvPr/>
        </p:nvSpPr>
        <p:spPr bwMode="auto">
          <a:xfrm>
            <a:off x="7497763" y="36306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69974" name="Oval 342"/>
          <p:cNvSpPr>
            <a:spLocks noChangeArrowheads="1"/>
          </p:cNvSpPr>
          <p:nvPr/>
        </p:nvSpPr>
        <p:spPr bwMode="auto">
          <a:xfrm>
            <a:off x="7494588" y="35623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343"/>
          <p:cNvGrpSpPr>
            <a:grpSpLocks/>
          </p:cNvGrpSpPr>
          <p:nvPr/>
        </p:nvGrpSpPr>
        <p:grpSpPr bwMode="auto">
          <a:xfrm>
            <a:off x="7580313" y="3586163"/>
            <a:ext cx="179387" cy="65087"/>
            <a:chOff x="2848" y="848"/>
            <a:chExt cx="140" cy="98"/>
          </a:xfrm>
        </p:grpSpPr>
        <p:sp>
          <p:nvSpPr>
            <p:cNvPr id="69976" name="Line 34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77" name="Line 34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78" name="Line 34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347"/>
          <p:cNvGrpSpPr>
            <a:grpSpLocks/>
          </p:cNvGrpSpPr>
          <p:nvPr/>
        </p:nvGrpSpPr>
        <p:grpSpPr bwMode="auto">
          <a:xfrm flipV="1">
            <a:off x="7580313" y="3586163"/>
            <a:ext cx="179387" cy="65087"/>
            <a:chOff x="2848" y="848"/>
            <a:chExt cx="140" cy="98"/>
          </a:xfrm>
        </p:grpSpPr>
        <p:sp>
          <p:nvSpPr>
            <p:cNvPr id="69980" name="Line 34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81" name="Line 34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82" name="Line 35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983" name="Oval 351"/>
          <p:cNvSpPr>
            <a:spLocks noChangeArrowheads="1"/>
          </p:cNvSpPr>
          <p:nvPr/>
        </p:nvSpPr>
        <p:spPr bwMode="auto">
          <a:xfrm>
            <a:off x="6962775" y="2476500"/>
            <a:ext cx="347663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84" name="Line 352"/>
          <p:cNvSpPr>
            <a:spLocks noChangeShapeType="1"/>
          </p:cNvSpPr>
          <p:nvPr/>
        </p:nvSpPr>
        <p:spPr bwMode="auto">
          <a:xfrm>
            <a:off x="6962775" y="2468563"/>
            <a:ext cx="0" cy="555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85" name="Line 353"/>
          <p:cNvSpPr>
            <a:spLocks noChangeShapeType="1"/>
          </p:cNvSpPr>
          <p:nvPr/>
        </p:nvSpPr>
        <p:spPr bwMode="auto">
          <a:xfrm>
            <a:off x="7310438" y="2468563"/>
            <a:ext cx="0" cy="555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86" name="Rectangle 354"/>
          <p:cNvSpPr>
            <a:spLocks noChangeArrowheads="1"/>
          </p:cNvSpPr>
          <p:nvPr/>
        </p:nvSpPr>
        <p:spPr bwMode="auto">
          <a:xfrm>
            <a:off x="6962775" y="2468563"/>
            <a:ext cx="344488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69987" name="Oval 355"/>
          <p:cNvSpPr>
            <a:spLocks noChangeArrowheads="1"/>
          </p:cNvSpPr>
          <p:nvPr/>
        </p:nvSpPr>
        <p:spPr bwMode="auto">
          <a:xfrm>
            <a:off x="6959600" y="2405063"/>
            <a:ext cx="347663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356"/>
          <p:cNvGrpSpPr>
            <a:grpSpLocks/>
          </p:cNvGrpSpPr>
          <p:nvPr/>
        </p:nvGrpSpPr>
        <p:grpSpPr bwMode="auto">
          <a:xfrm>
            <a:off x="7043738" y="2427288"/>
            <a:ext cx="171450" cy="61912"/>
            <a:chOff x="2848" y="848"/>
            <a:chExt cx="140" cy="98"/>
          </a:xfrm>
        </p:grpSpPr>
        <p:sp>
          <p:nvSpPr>
            <p:cNvPr id="69989" name="Line 35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90" name="Line 35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91" name="Line 35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360"/>
          <p:cNvGrpSpPr>
            <a:grpSpLocks/>
          </p:cNvGrpSpPr>
          <p:nvPr/>
        </p:nvGrpSpPr>
        <p:grpSpPr bwMode="auto">
          <a:xfrm flipV="1">
            <a:off x="7043738" y="2427288"/>
            <a:ext cx="171450" cy="60325"/>
            <a:chOff x="2848" y="848"/>
            <a:chExt cx="140" cy="98"/>
          </a:xfrm>
        </p:grpSpPr>
        <p:sp>
          <p:nvSpPr>
            <p:cNvPr id="69993" name="Line 36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94" name="Line 36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95" name="Line 36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996" name="Oval 364"/>
          <p:cNvSpPr>
            <a:spLocks noChangeArrowheads="1"/>
          </p:cNvSpPr>
          <p:nvPr/>
        </p:nvSpPr>
        <p:spPr bwMode="auto">
          <a:xfrm>
            <a:off x="6961188" y="27368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97" name="Line 365"/>
          <p:cNvSpPr>
            <a:spLocks noChangeShapeType="1"/>
          </p:cNvSpPr>
          <p:nvPr/>
        </p:nvSpPr>
        <p:spPr bwMode="auto">
          <a:xfrm>
            <a:off x="6961188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98" name="Line 366"/>
          <p:cNvSpPr>
            <a:spLocks noChangeShapeType="1"/>
          </p:cNvSpPr>
          <p:nvPr/>
        </p:nvSpPr>
        <p:spPr bwMode="auto">
          <a:xfrm>
            <a:off x="7319963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99" name="Rectangle 367"/>
          <p:cNvSpPr>
            <a:spLocks noChangeArrowheads="1"/>
          </p:cNvSpPr>
          <p:nvPr/>
        </p:nvSpPr>
        <p:spPr bwMode="auto">
          <a:xfrm>
            <a:off x="6961188" y="27289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70000" name="Oval 368"/>
          <p:cNvSpPr>
            <a:spLocks noChangeArrowheads="1"/>
          </p:cNvSpPr>
          <p:nvPr/>
        </p:nvSpPr>
        <p:spPr bwMode="auto">
          <a:xfrm>
            <a:off x="6958013" y="26606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369"/>
          <p:cNvGrpSpPr>
            <a:grpSpLocks/>
          </p:cNvGrpSpPr>
          <p:nvPr/>
        </p:nvGrpSpPr>
        <p:grpSpPr bwMode="auto">
          <a:xfrm>
            <a:off x="7043738" y="2684463"/>
            <a:ext cx="179387" cy="65087"/>
            <a:chOff x="2848" y="848"/>
            <a:chExt cx="140" cy="98"/>
          </a:xfrm>
        </p:grpSpPr>
        <p:sp>
          <p:nvSpPr>
            <p:cNvPr id="70002" name="Line 37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03" name="Line 37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04" name="Line 37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373"/>
          <p:cNvGrpSpPr>
            <a:grpSpLocks/>
          </p:cNvGrpSpPr>
          <p:nvPr/>
        </p:nvGrpSpPr>
        <p:grpSpPr bwMode="auto">
          <a:xfrm flipV="1">
            <a:off x="7043738" y="2684463"/>
            <a:ext cx="179387" cy="65087"/>
            <a:chOff x="2848" y="848"/>
            <a:chExt cx="140" cy="98"/>
          </a:xfrm>
        </p:grpSpPr>
        <p:sp>
          <p:nvSpPr>
            <p:cNvPr id="70006" name="Line 37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07" name="Line 37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08" name="Line 37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009" name="Oval 377"/>
          <p:cNvSpPr>
            <a:spLocks noChangeArrowheads="1"/>
          </p:cNvSpPr>
          <p:nvPr/>
        </p:nvSpPr>
        <p:spPr bwMode="auto">
          <a:xfrm>
            <a:off x="7437438" y="2378075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10" name="Line 378"/>
          <p:cNvSpPr>
            <a:spLocks noChangeShapeType="1"/>
          </p:cNvSpPr>
          <p:nvPr/>
        </p:nvSpPr>
        <p:spPr bwMode="auto">
          <a:xfrm>
            <a:off x="7437438" y="2371725"/>
            <a:ext cx="0" cy="523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11" name="Line 379"/>
          <p:cNvSpPr>
            <a:spLocks noChangeShapeType="1"/>
          </p:cNvSpPr>
          <p:nvPr/>
        </p:nvSpPr>
        <p:spPr bwMode="auto">
          <a:xfrm>
            <a:off x="7767638" y="2371725"/>
            <a:ext cx="0" cy="523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12" name="Rectangle 380"/>
          <p:cNvSpPr>
            <a:spLocks noChangeArrowheads="1"/>
          </p:cNvSpPr>
          <p:nvPr/>
        </p:nvSpPr>
        <p:spPr bwMode="auto">
          <a:xfrm>
            <a:off x="7437438" y="2371725"/>
            <a:ext cx="327025" cy="5238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70013" name="Oval 381"/>
          <p:cNvSpPr>
            <a:spLocks noChangeArrowheads="1"/>
          </p:cNvSpPr>
          <p:nvPr/>
        </p:nvSpPr>
        <p:spPr bwMode="auto">
          <a:xfrm>
            <a:off x="7434263" y="2309813"/>
            <a:ext cx="330200" cy="1000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382"/>
          <p:cNvGrpSpPr>
            <a:grpSpLocks/>
          </p:cNvGrpSpPr>
          <p:nvPr/>
        </p:nvGrpSpPr>
        <p:grpSpPr bwMode="auto">
          <a:xfrm>
            <a:off x="7513638" y="2332038"/>
            <a:ext cx="163512" cy="57150"/>
            <a:chOff x="2848" y="848"/>
            <a:chExt cx="140" cy="98"/>
          </a:xfrm>
        </p:grpSpPr>
        <p:sp>
          <p:nvSpPr>
            <p:cNvPr id="70015" name="Line 38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16" name="Line 38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17" name="Line 38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386"/>
          <p:cNvGrpSpPr>
            <a:grpSpLocks/>
          </p:cNvGrpSpPr>
          <p:nvPr/>
        </p:nvGrpSpPr>
        <p:grpSpPr bwMode="auto">
          <a:xfrm flipV="1">
            <a:off x="7513638" y="2330450"/>
            <a:ext cx="163512" cy="58738"/>
            <a:chOff x="2848" y="848"/>
            <a:chExt cx="140" cy="98"/>
          </a:xfrm>
        </p:grpSpPr>
        <p:sp>
          <p:nvSpPr>
            <p:cNvPr id="70019" name="Line 38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20" name="Line 38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21" name="Line 38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022" name="Oval 390"/>
          <p:cNvSpPr>
            <a:spLocks noChangeArrowheads="1"/>
          </p:cNvSpPr>
          <p:nvPr/>
        </p:nvSpPr>
        <p:spPr bwMode="auto">
          <a:xfrm>
            <a:off x="7523163" y="27368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23" name="Line 391"/>
          <p:cNvSpPr>
            <a:spLocks noChangeShapeType="1"/>
          </p:cNvSpPr>
          <p:nvPr/>
        </p:nvSpPr>
        <p:spPr bwMode="auto">
          <a:xfrm>
            <a:off x="7523163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24" name="Line 392"/>
          <p:cNvSpPr>
            <a:spLocks noChangeShapeType="1"/>
          </p:cNvSpPr>
          <p:nvPr/>
        </p:nvSpPr>
        <p:spPr bwMode="auto">
          <a:xfrm>
            <a:off x="7881938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25" name="Rectangle 393"/>
          <p:cNvSpPr>
            <a:spLocks noChangeArrowheads="1"/>
          </p:cNvSpPr>
          <p:nvPr/>
        </p:nvSpPr>
        <p:spPr bwMode="auto">
          <a:xfrm>
            <a:off x="7523163" y="27289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70026" name="Oval 394"/>
          <p:cNvSpPr>
            <a:spLocks noChangeArrowheads="1"/>
          </p:cNvSpPr>
          <p:nvPr/>
        </p:nvSpPr>
        <p:spPr bwMode="auto">
          <a:xfrm>
            <a:off x="7519988" y="26606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395"/>
          <p:cNvGrpSpPr>
            <a:grpSpLocks/>
          </p:cNvGrpSpPr>
          <p:nvPr/>
        </p:nvGrpSpPr>
        <p:grpSpPr bwMode="auto">
          <a:xfrm>
            <a:off x="7605713" y="2684463"/>
            <a:ext cx="179387" cy="65087"/>
            <a:chOff x="2848" y="848"/>
            <a:chExt cx="140" cy="98"/>
          </a:xfrm>
        </p:grpSpPr>
        <p:sp>
          <p:nvSpPr>
            <p:cNvPr id="70028" name="Line 39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29" name="Line 39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30" name="Line 39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399"/>
          <p:cNvGrpSpPr>
            <a:grpSpLocks/>
          </p:cNvGrpSpPr>
          <p:nvPr/>
        </p:nvGrpSpPr>
        <p:grpSpPr bwMode="auto">
          <a:xfrm flipV="1">
            <a:off x="7605713" y="2684463"/>
            <a:ext cx="179387" cy="65087"/>
            <a:chOff x="2848" y="848"/>
            <a:chExt cx="140" cy="98"/>
          </a:xfrm>
        </p:grpSpPr>
        <p:sp>
          <p:nvSpPr>
            <p:cNvPr id="70032" name="Line 40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33" name="Line 40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34" name="Line 40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035" name="Oval 403"/>
          <p:cNvSpPr>
            <a:spLocks noChangeArrowheads="1"/>
          </p:cNvSpPr>
          <p:nvPr/>
        </p:nvSpPr>
        <p:spPr bwMode="auto">
          <a:xfrm>
            <a:off x="6113463" y="2471738"/>
            <a:ext cx="346075" cy="873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36" name="Line 404"/>
          <p:cNvSpPr>
            <a:spLocks noChangeShapeType="1"/>
          </p:cNvSpPr>
          <p:nvPr/>
        </p:nvSpPr>
        <p:spPr bwMode="auto">
          <a:xfrm>
            <a:off x="6113463" y="246380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37" name="Line 405"/>
          <p:cNvSpPr>
            <a:spLocks noChangeShapeType="1"/>
          </p:cNvSpPr>
          <p:nvPr/>
        </p:nvSpPr>
        <p:spPr bwMode="auto">
          <a:xfrm>
            <a:off x="6459538" y="246380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38" name="Rectangle 406"/>
          <p:cNvSpPr>
            <a:spLocks noChangeArrowheads="1"/>
          </p:cNvSpPr>
          <p:nvPr/>
        </p:nvSpPr>
        <p:spPr bwMode="auto">
          <a:xfrm>
            <a:off x="6113463" y="2463800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70039" name="Oval 407"/>
          <p:cNvSpPr>
            <a:spLocks noChangeArrowheads="1"/>
          </p:cNvSpPr>
          <p:nvPr/>
        </p:nvSpPr>
        <p:spPr bwMode="auto">
          <a:xfrm>
            <a:off x="6110288" y="2400300"/>
            <a:ext cx="346075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Group 408"/>
          <p:cNvGrpSpPr>
            <a:grpSpLocks/>
          </p:cNvGrpSpPr>
          <p:nvPr/>
        </p:nvGrpSpPr>
        <p:grpSpPr bwMode="auto">
          <a:xfrm>
            <a:off x="6194425" y="2422525"/>
            <a:ext cx="171450" cy="60325"/>
            <a:chOff x="2848" y="848"/>
            <a:chExt cx="140" cy="98"/>
          </a:xfrm>
        </p:grpSpPr>
        <p:sp>
          <p:nvSpPr>
            <p:cNvPr id="70041" name="Line 40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42" name="Line 41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43" name="Line 41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412"/>
          <p:cNvGrpSpPr>
            <a:grpSpLocks/>
          </p:cNvGrpSpPr>
          <p:nvPr/>
        </p:nvGrpSpPr>
        <p:grpSpPr bwMode="auto">
          <a:xfrm flipV="1">
            <a:off x="6194425" y="2422525"/>
            <a:ext cx="171450" cy="58738"/>
            <a:chOff x="2848" y="848"/>
            <a:chExt cx="140" cy="98"/>
          </a:xfrm>
        </p:grpSpPr>
        <p:sp>
          <p:nvSpPr>
            <p:cNvPr id="70045" name="Line 41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46" name="Line 41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47" name="Line 41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048" name="Oval 416"/>
          <p:cNvSpPr>
            <a:spLocks noChangeArrowheads="1"/>
          </p:cNvSpPr>
          <p:nvPr/>
        </p:nvSpPr>
        <p:spPr bwMode="auto">
          <a:xfrm>
            <a:off x="5807075" y="3621088"/>
            <a:ext cx="346075" cy="873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49" name="Line 417"/>
          <p:cNvSpPr>
            <a:spLocks noChangeShapeType="1"/>
          </p:cNvSpPr>
          <p:nvPr/>
        </p:nvSpPr>
        <p:spPr bwMode="auto">
          <a:xfrm>
            <a:off x="5807075" y="361315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50" name="Line 418"/>
          <p:cNvSpPr>
            <a:spLocks noChangeShapeType="1"/>
          </p:cNvSpPr>
          <p:nvPr/>
        </p:nvSpPr>
        <p:spPr bwMode="auto">
          <a:xfrm>
            <a:off x="6153150" y="361315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51" name="Rectangle 419"/>
          <p:cNvSpPr>
            <a:spLocks noChangeArrowheads="1"/>
          </p:cNvSpPr>
          <p:nvPr/>
        </p:nvSpPr>
        <p:spPr bwMode="auto">
          <a:xfrm>
            <a:off x="5807075" y="3613150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70052" name="Oval 420"/>
          <p:cNvSpPr>
            <a:spLocks noChangeArrowheads="1"/>
          </p:cNvSpPr>
          <p:nvPr/>
        </p:nvSpPr>
        <p:spPr bwMode="auto">
          <a:xfrm>
            <a:off x="5803900" y="3549650"/>
            <a:ext cx="346075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421"/>
          <p:cNvGrpSpPr>
            <a:grpSpLocks/>
          </p:cNvGrpSpPr>
          <p:nvPr/>
        </p:nvGrpSpPr>
        <p:grpSpPr bwMode="auto">
          <a:xfrm>
            <a:off x="5888038" y="3571875"/>
            <a:ext cx="171450" cy="60325"/>
            <a:chOff x="2848" y="848"/>
            <a:chExt cx="140" cy="98"/>
          </a:xfrm>
        </p:grpSpPr>
        <p:sp>
          <p:nvSpPr>
            <p:cNvPr id="70054" name="Line 42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55" name="Line 42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56" name="Line 42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" name="Group 425"/>
          <p:cNvGrpSpPr>
            <a:grpSpLocks/>
          </p:cNvGrpSpPr>
          <p:nvPr/>
        </p:nvGrpSpPr>
        <p:grpSpPr bwMode="auto">
          <a:xfrm flipV="1">
            <a:off x="5888038" y="3571875"/>
            <a:ext cx="171450" cy="58738"/>
            <a:chOff x="2848" y="848"/>
            <a:chExt cx="140" cy="98"/>
          </a:xfrm>
        </p:grpSpPr>
        <p:sp>
          <p:nvSpPr>
            <p:cNvPr id="70058" name="Line 42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59" name="Line 42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60" name="Line 42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061" name="Line 429"/>
          <p:cNvSpPr>
            <a:spLocks noChangeShapeType="1"/>
          </p:cNvSpPr>
          <p:nvPr/>
        </p:nvSpPr>
        <p:spPr bwMode="auto">
          <a:xfrm flipV="1">
            <a:off x="7005638" y="3978275"/>
            <a:ext cx="227012" cy="4365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062" name="Line 430"/>
          <p:cNvSpPr>
            <a:spLocks noChangeShapeType="1"/>
          </p:cNvSpPr>
          <p:nvPr/>
        </p:nvSpPr>
        <p:spPr bwMode="auto">
          <a:xfrm>
            <a:off x="7129463" y="3716338"/>
            <a:ext cx="163512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063" name="Line 431"/>
          <p:cNvSpPr>
            <a:spLocks noChangeShapeType="1"/>
          </p:cNvSpPr>
          <p:nvPr/>
        </p:nvSpPr>
        <p:spPr bwMode="auto">
          <a:xfrm>
            <a:off x="7226300" y="3636963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064" name="Line 432"/>
          <p:cNvSpPr>
            <a:spLocks noChangeShapeType="1"/>
          </p:cNvSpPr>
          <p:nvPr/>
        </p:nvSpPr>
        <p:spPr bwMode="auto">
          <a:xfrm flipV="1">
            <a:off x="7462838" y="3722688"/>
            <a:ext cx="134937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065" name="Line 433"/>
          <p:cNvSpPr>
            <a:spLocks noChangeShapeType="1"/>
          </p:cNvSpPr>
          <p:nvPr/>
        </p:nvSpPr>
        <p:spPr bwMode="auto">
          <a:xfrm>
            <a:off x="6161088" y="3643313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066" name="Line 434"/>
          <p:cNvSpPr>
            <a:spLocks noChangeShapeType="1"/>
          </p:cNvSpPr>
          <p:nvPr/>
        </p:nvSpPr>
        <p:spPr bwMode="auto">
          <a:xfrm>
            <a:off x="6456363" y="2490788"/>
            <a:ext cx="509587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067" name="Line 435"/>
          <p:cNvSpPr>
            <a:spLocks noChangeShapeType="1"/>
          </p:cNvSpPr>
          <p:nvPr/>
        </p:nvSpPr>
        <p:spPr bwMode="auto">
          <a:xfrm>
            <a:off x="6022975" y="2319338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068" name="Freeform 436"/>
          <p:cNvSpPr>
            <a:spLocks/>
          </p:cNvSpPr>
          <p:nvPr/>
        </p:nvSpPr>
        <p:spPr bwMode="auto">
          <a:xfrm>
            <a:off x="5343525" y="4325938"/>
            <a:ext cx="2979738" cy="1455737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069" name="Line 437"/>
          <p:cNvSpPr>
            <a:spLocks noChangeShapeType="1"/>
          </p:cNvSpPr>
          <p:nvPr/>
        </p:nvSpPr>
        <p:spPr bwMode="auto">
          <a:xfrm rot="-5400000">
            <a:off x="7578725" y="5062538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70" name="Line 438"/>
          <p:cNvSpPr>
            <a:spLocks noChangeShapeType="1"/>
          </p:cNvSpPr>
          <p:nvPr/>
        </p:nvSpPr>
        <p:spPr bwMode="auto">
          <a:xfrm rot="5400000" flipV="1">
            <a:off x="7724775" y="5343525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71" name="Line 439"/>
          <p:cNvSpPr>
            <a:spLocks noChangeShapeType="1"/>
          </p:cNvSpPr>
          <p:nvPr/>
        </p:nvSpPr>
        <p:spPr bwMode="auto">
          <a:xfrm rot="-5400000">
            <a:off x="7910513" y="5019675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" name="Group 440"/>
          <p:cNvGrpSpPr>
            <a:grpSpLocks/>
          </p:cNvGrpSpPr>
          <p:nvPr/>
        </p:nvGrpSpPr>
        <p:grpSpPr bwMode="auto">
          <a:xfrm>
            <a:off x="7489825" y="4729163"/>
            <a:ext cx="501650" cy="234950"/>
            <a:chOff x="4701" y="2996"/>
            <a:chExt cx="316" cy="148"/>
          </a:xfrm>
        </p:grpSpPr>
        <p:sp>
          <p:nvSpPr>
            <p:cNvPr id="70073" name="Oval 441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74" name="Line 442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75" name="Line 443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76" name="Rectangle 444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0077" name="Oval 445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" name="Group 446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70079" name="Line 44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80" name="Line 44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81" name="Line 44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" name="Group 450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70083" name="Line 45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84" name="Line 45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85" name="Line 45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" name="Group 454"/>
          <p:cNvGrpSpPr>
            <a:grpSpLocks/>
          </p:cNvGrpSpPr>
          <p:nvPr/>
        </p:nvGrpSpPr>
        <p:grpSpPr bwMode="auto">
          <a:xfrm>
            <a:off x="6673850" y="4452938"/>
            <a:ext cx="501650" cy="234950"/>
            <a:chOff x="3600" y="219"/>
            <a:chExt cx="360" cy="175"/>
          </a:xfrm>
        </p:grpSpPr>
        <p:sp>
          <p:nvSpPr>
            <p:cNvPr id="70087" name="Oval 45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88" name="Line 45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89" name="Line 45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90" name="Rectangle 45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0091" name="Oval 45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" name="Group 46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70093" name="Line 46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94" name="Line 46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95" name="Line 46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" name="Group 46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70097" name="Line 4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98" name="Line 4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99" name="Line 46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1" name="Group 468"/>
          <p:cNvGrpSpPr>
            <a:grpSpLocks/>
          </p:cNvGrpSpPr>
          <p:nvPr/>
        </p:nvGrpSpPr>
        <p:grpSpPr bwMode="auto">
          <a:xfrm>
            <a:off x="6008688" y="4757738"/>
            <a:ext cx="501650" cy="234950"/>
            <a:chOff x="3600" y="219"/>
            <a:chExt cx="360" cy="175"/>
          </a:xfrm>
        </p:grpSpPr>
        <p:sp>
          <p:nvSpPr>
            <p:cNvPr id="70101" name="Oval 46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02" name="Line 47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03" name="Line 47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04" name="Rectangle 47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0105" name="Oval 47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9929" name="Group 47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70107" name="Line 4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08" name="Line 4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09" name="Line 4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934" name="Group 47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70111" name="Line 4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12" name="Line 4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13" name="Line 4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0114" name="Line 482"/>
          <p:cNvSpPr>
            <a:spLocks noChangeShapeType="1"/>
          </p:cNvSpPr>
          <p:nvPr/>
        </p:nvSpPr>
        <p:spPr bwMode="auto">
          <a:xfrm>
            <a:off x="7123113" y="4664075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15" name="Line 483"/>
          <p:cNvSpPr>
            <a:spLocks noChangeShapeType="1"/>
          </p:cNvSpPr>
          <p:nvPr/>
        </p:nvSpPr>
        <p:spPr bwMode="auto">
          <a:xfrm flipV="1">
            <a:off x="6470650" y="4676775"/>
            <a:ext cx="277813" cy="1095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16" name="Line 484"/>
          <p:cNvSpPr>
            <a:spLocks noChangeShapeType="1"/>
          </p:cNvSpPr>
          <p:nvPr/>
        </p:nvSpPr>
        <p:spPr bwMode="auto">
          <a:xfrm flipV="1">
            <a:off x="6513513" y="4879975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17" name="Line 485"/>
          <p:cNvSpPr>
            <a:spLocks noChangeShapeType="1"/>
          </p:cNvSpPr>
          <p:nvPr/>
        </p:nvSpPr>
        <p:spPr bwMode="auto">
          <a:xfrm flipH="1">
            <a:off x="5808663" y="4625975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18" name="Line 486"/>
          <p:cNvSpPr>
            <a:spLocks noChangeShapeType="1"/>
          </p:cNvSpPr>
          <p:nvPr/>
        </p:nvSpPr>
        <p:spPr bwMode="auto">
          <a:xfrm>
            <a:off x="5834063" y="4676775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19" name="Line 487"/>
          <p:cNvSpPr>
            <a:spLocks noChangeShapeType="1"/>
          </p:cNvSpPr>
          <p:nvPr/>
        </p:nvSpPr>
        <p:spPr bwMode="auto">
          <a:xfrm>
            <a:off x="5694363" y="5013325"/>
            <a:ext cx="15398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20" name="Line 488"/>
          <p:cNvSpPr>
            <a:spLocks noChangeShapeType="1"/>
          </p:cNvSpPr>
          <p:nvPr/>
        </p:nvSpPr>
        <p:spPr bwMode="auto">
          <a:xfrm>
            <a:off x="5946775" y="5092700"/>
            <a:ext cx="49053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21" name="Line 489"/>
          <p:cNvSpPr>
            <a:spLocks noChangeShapeType="1"/>
          </p:cNvSpPr>
          <p:nvPr/>
        </p:nvSpPr>
        <p:spPr bwMode="auto">
          <a:xfrm flipH="1">
            <a:off x="6186488" y="5000625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22" name="Line 490"/>
          <p:cNvSpPr>
            <a:spLocks noChangeShapeType="1"/>
          </p:cNvSpPr>
          <p:nvPr/>
        </p:nvSpPr>
        <p:spPr bwMode="auto">
          <a:xfrm>
            <a:off x="5999163" y="5089525"/>
            <a:ext cx="1587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23" name="Line 491"/>
          <p:cNvSpPr>
            <a:spLocks noChangeShapeType="1"/>
          </p:cNvSpPr>
          <p:nvPr/>
        </p:nvSpPr>
        <p:spPr bwMode="auto">
          <a:xfrm flipH="1" flipV="1">
            <a:off x="6396038" y="5097463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24" name="Line 492"/>
          <p:cNvSpPr>
            <a:spLocks noChangeShapeType="1"/>
          </p:cNvSpPr>
          <p:nvPr/>
        </p:nvSpPr>
        <p:spPr bwMode="auto">
          <a:xfrm>
            <a:off x="6477000" y="4956175"/>
            <a:ext cx="503238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25" name="Line 493"/>
          <p:cNvSpPr>
            <a:spLocks noChangeShapeType="1"/>
          </p:cNvSpPr>
          <p:nvPr/>
        </p:nvSpPr>
        <p:spPr bwMode="auto">
          <a:xfrm>
            <a:off x="5926138" y="4891088"/>
            <a:ext cx="809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69939" name="Group 494"/>
          <p:cNvGrpSpPr>
            <a:grpSpLocks/>
          </p:cNvGrpSpPr>
          <p:nvPr/>
        </p:nvGrpSpPr>
        <p:grpSpPr bwMode="auto">
          <a:xfrm>
            <a:off x="5111750" y="1651000"/>
            <a:ext cx="3021013" cy="3981450"/>
            <a:chOff x="-1203" y="1352"/>
            <a:chExt cx="1903" cy="2508"/>
          </a:xfrm>
        </p:grpSpPr>
        <p:grpSp>
          <p:nvGrpSpPr>
            <p:cNvPr id="69949" name="Group 495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70128" name="Picture 496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70129" name="Line 497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130" name="Line 498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0131" name="Picture 499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69953" name="Group 500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70133" name="Object 50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93549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70134" name="Object 50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93550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69962" name="Group 503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70136" name="Object 50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93547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70137" name="Object 50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93548" name="Clip" r:id="rId9" imgW="1266840" imgH="1200240" progId="">
                  <p:embed/>
                </p:oleObj>
              </a:graphicData>
            </a:graphic>
          </p:graphicFrame>
        </p:grpSp>
        <p:graphicFrame>
          <p:nvGraphicFramePr>
            <p:cNvPr id="70138" name="Object 506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p:oleObj spid="_x0000_s193538" name="Clip" r:id="rId10" imgW="1305000" imgH="1085760" progId="">
                <p:embed/>
              </p:oleObj>
            </a:graphicData>
          </a:graphic>
        </p:graphicFrame>
        <p:grpSp>
          <p:nvGrpSpPr>
            <p:cNvPr id="69966" name="Group 507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70140" name="AutoShape 508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41" name="Rectangle 509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42" name="Rectangle 510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43" name="AutoShape 511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44" name="Line 512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45" name="Line 513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46" name="Rectangle 514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47" name="Rectangle 515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70148" name="Object 516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p:oleObj spid="_x0000_s193539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70149" name="Object 517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p:oleObj spid="_x0000_s193540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70150" name="Object 518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p:oleObj spid="_x0000_s193541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70151" name="Object 519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p:oleObj spid="_x0000_s193542" name="Clip" r:id="rId14" imgW="1305000" imgH="1085760" progId="">
                <p:embed/>
              </p:oleObj>
            </a:graphicData>
          </a:graphic>
        </p:graphicFrame>
        <p:grpSp>
          <p:nvGrpSpPr>
            <p:cNvPr id="69975" name="Group 520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70153" name="Object 52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93545" name="Clip" r:id="rId15" imgW="819000" imgH="847800" progId="">
                  <p:embed/>
                </p:oleObj>
              </a:graphicData>
            </a:graphic>
          </p:graphicFrame>
          <p:graphicFrame>
            <p:nvGraphicFramePr>
              <p:cNvPr id="70154" name="Object 52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93546" name="Clip" r:id="rId16" imgW="1266840" imgH="1200240" progId="">
                  <p:embed/>
                </p:oleObj>
              </a:graphicData>
            </a:graphic>
          </p:graphicFrame>
        </p:grpSp>
        <p:grpSp>
          <p:nvGrpSpPr>
            <p:cNvPr id="69979" name="Group 523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70156" name="Object 52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93543" name="Clip" r:id="rId17" imgW="819000" imgH="847800" progId="">
                  <p:embed/>
                </p:oleObj>
              </a:graphicData>
            </a:graphic>
          </p:graphicFrame>
          <p:graphicFrame>
            <p:nvGraphicFramePr>
              <p:cNvPr id="70157" name="Object 52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93544" name="Clip" r:id="rId18" imgW="1266840" imgH="1200240" progId="">
                  <p:embed/>
                </p:oleObj>
              </a:graphicData>
            </a:graphic>
          </p:graphicFrame>
        </p:grpSp>
        <p:grpSp>
          <p:nvGrpSpPr>
            <p:cNvPr id="69988" name="Group 526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70159" name="AutoShape 52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60" name="Rectangle 52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61" name="Rectangle 52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62" name="AutoShape 53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63" name="Line 53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64" name="Line 53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65" name="Rectangle 53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66" name="Rectangle 53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0167" name="Line 535"/>
          <p:cNvSpPr>
            <a:spLocks noChangeShapeType="1"/>
          </p:cNvSpPr>
          <p:nvPr/>
        </p:nvSpPr>
        <p:spPr bwMode="auto">
          <a:xfrm flipH="1">
            <a:off x="6015038" y="3413125"/>
            <a:ext cx="3175" cy="144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68" name="Line 536"/>
          <p:cNvSpPr>
            <a:spLocks noChangeShapeType="1"/>
          </p:cNvSpPr>
          <p:nvPr/>
        </p:nvSpPr>
        <p:spPr bwMode="auto">
          <a:xfrm flipV="1">
            <a:off x="7312025" y="2395538"/>
            <a:ext cx="123825" cy="873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69" name="Line 537"/>
          <p:cNvSpPr>
            <a:spLocks noChangeShapeType="1"/>
          </p:cNvSpPr>
          <p:nvPr/>
        </p:nvSpPr>
        <p:spPr bwMode="auto">
          <a:xfrm>
            <a:off x="7138988" y="2568575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70" name="Line 538"/>
          <p:cNvSpPr>
            <a:spLocks noChangeShapeType="1"/>
          </p:cNvSpPr>
          <p:nvPr/>
        </p:nvSpPr>
        <p:spPr bwMode="auto">
          <a:xfrm flipV="1">
            <a:off x="7310438" y="2465388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71" name="Line 539"/>
          <p:cNvSpPr>
            <a:spLocks noChangeShapeType="1"/>
          </p:cNvSpPr>
          <p:nvPr/>
        </p:nvSpPr>
        <p:spPr bwMode="auto">
          <a:xfrm>
            <a:off x="7675563" y="2463800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72" name="Line 540"/>
          <p:cNvSpPr>
            <a:spLocks noChangeShapeType="1"/>
          </p:cNvSpPr>
          <p:nvPr/>
        </p:nvSpPr>
        <p:spPr bwMode="auto">
          <a:xfrm>
            <a:off x="7329488" y="2770188"/>
            <a:ext cx="1889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73" name="Line 541"/>
          <p:cNvSpPr>
            <a:spLocks noChangeShapeType="1"/>
          </p:cNvSpPr>
          <p:nvPr/>
        </p:nvSpPr>
        <p:spPr bwMode="auto">
          <a:xfrm flipV="1">
            <a:off x="5624513" y="3636963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74" name="Line 542"/>
          <p:cNvSpPr>
            <a:spLocks noChangeShapeType="1"/>
          </p:cNvSpPr>
          <p:nvPr/>
        </p:nvSpPr>
        <p:spPr bwMode="auto">
          <a:xfrm flipV="1">
            <a:off x="7743825" y="2163763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75" name="Line 543"/>
          <p:cNvSpPr>
            <a:spLocks noChangeShapeType="1"/>
          </p:cNvSpPr>
          <p:nvPr/>
        </p:nvSpPr>
        <p:spPr bwMode="auto">
          <a:xfrm>
            <a:off x="7883525" y="2760663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76" name="Line 544"/>
          <p:cNvSpPr>
            <a:spLocks noChangeShapeType="1"/>
          </p:cNvSpPr>
          <p:nvPr/>
        </p:nvSpPr>
        <p:spPr bwMode="auto">
          <a:xfrm flipH="1">
            <a:off x="7029450" y="2836863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177" name="Line 545"/>
          <p:cNvSpPr>
            <a:spLocks noChangeShapeType="1"/>
          </p:cNvSpPr>
          <p:nvPr/>
        </p:nvSpPr>
        <p:spPr bwMode="auto">
          <a:xfrm flipH="1">
            <a:off x="7620000" y="2836863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69992" name="Group 546"/>
          <p:cNvGrpSpPr>
            <a:grpSpLocks/>
          </p:cNvGrpSpPr>
          <p:nvPr/>
        </p:nvGrpSpPr>
        <p:grpSpPr bwMode="auto">
          <a:xfrm>
            <a:off x="6672263" y="4454525"/>
            <a:ext cx="501650" cy="234950"/>
            <a:chOff x="4701" y="2996"/>
            <a:chExt cx="316" cy="148"/>
          </a:xfrm>
        </p:grpSpPr>
        <p:sp>
          <p:nvSpPr>
            <p:cNvPr id="70179" name="Oval 547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80" name="Line 548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81" name="Line 549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82" name="Rectangle 550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0183" name="Oval 551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001" name="Group 552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70185" name="Line 5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86" name="Line 5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87" name="Line 5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0005" name="Group 556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70189" name="Line 55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90" name="Line 55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91" name="Line 55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0014" name="Group 560"/>
          <p:cNvGrpSpPr>
            <a:grpSpLocks/>
          </p:cNvGrpSpPr>
          <p:nvPr/>
        </p:nvGrpSpPr>
        <p:grpSpPr bwMode="auto">
          <a:xfrm>
            <a:off x="6007100" y="4756150"/>
            <a:ext cx="501650" cy="234950"/>
            <a:chOff x="4701" y="2996"/>
            <a:chExt cx="316" cy="148"/>
          </a:xfrm>
        </p:grpSpPr>
        <p:sp>
          <p:nvSpPr>
            <p:cNvPr id="70193" name="Oval 561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94" name="Line 562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95" name="Line 563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96" name="Rectangle 564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0197" name="Oval 565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018" name="Group 566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70199" name="Line 5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200" name="Line 5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201" name="Line 5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0027" name="Group 570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70203" name="Line 57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204" name="Line 57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205" name="Line 57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0031" name="Group 574"/>
          <p:cNvGrpSpPr>
            <a:grpSpLocks/>
          </p:cNvGrpSpPr>
          <p:nvPr/>
        </p:nvGrpSpPr>
        <p:grpSpPr bwMode="auto">
          <a:xfrm>
            <a:off x="6837363" y="4941888"/>
            <a:ext cx="290512" cy="404812"/>
            <a:chOff x="4290" y="3130"/>
            <a:chExt cx="183" cy="255"/>
          </a:xfrm>
        </p:grpSpPr>
        <p:pic>
          <p:nvPicPr>
            <p:cNvPr id="70207" name="Picture 575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70208" name="Freeform 576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09" name="Freeform 577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10" name="Freeform 578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11" name="Freeform 579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12" name="Freeform 580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13" name="Freeform 581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14" name="Freeform 582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15" name="Freeform 583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16" name="Freeform 584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17" name="Freeform 585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18" name="Freeform 586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19" name="Freeform 587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20" name="Freeform 588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21" name="Freeform 589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22" name="Freeform 590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23" name="Freeform 591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24" name="Freeform 592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040" name="Group 593"/>
          <p:cNvGrpSpPr>
            <a:grpSpLocks/>
          </p:cNvGrpSpPr>
          <p:nvPr/>
        </p:nvGrpSpPr>
        <p:grpSpPr bwMode="auto">
          <a:xfrm>
            <a:off x="5394325" y="3403600"/>
            <a:ext cx="290513" cy="404813"/>
            <a:chOff x="4290" y="3130"/>
            <a:chExt cx="183" cy="255"/>
          </a:xfrm>
        </p:grpSpPr>
        <p:pic>
          <p:nvPicPr>
            <p:cNvPr id="70226" name="Picture 594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70227" name="Freeform 595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28" name="Freeform 596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29" name="Freeform 597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30" name="Freeform 598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31" name="Freeform 599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32" name="Freeform 600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33" name="Freeform 601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34" name="Freeform 602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35" name="Freeform 603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36" name="Freeform 604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37" name="Freeform 605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38" name="Freeform 606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39" name="Freeform 607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40" name="Freeform 608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41" name="Freeform 609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42" name="Freeform 610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43" name="Freeform 611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044" name="Group 613"/>
          <p:cNvGrpSpPr>
            <a:grpSpLocks/>
          </p:cNvGrpSpPr>
          <p:nvPr/>
        </p:nvGrpSpPr>
        <p:grpSpPr bwMode="auto">
          <a:xfrm>
            <a:off x="5214938" y="1423988"/>
            <a:ext cx="814387" cy="854075"/>
            <a:chOff x="4180" y="744"/>
            <a:chExt cx="513" cy="538"/>
          </a:xfrm>
        </p:grpSpPr>
        <p:sp>
          <p:nvSpPr>
            <p:cNvPr id="70246" name="Rectangle 614"/>
            <p:cNvSpPr>
              <a:spLocks noChangeArrowheads="1"/>
            </p:cNvSpPr>
            <p:nvPr/>
          </p:nvSpPr>
          <p:spPr bwMode="auto">
            <a:xfrm>
              <a:off x="4242" y="747"/>
              <a:ext cx="426" cy="4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47" name="Rectangle 615"/>
            <p:cNvSpPr>
              <a:spLocks noChangeArrowheads="1"/>
            </p:cNvSpPr>
            <p:nvPr/>
          </p:nvSpPr>
          <p:spPr bwMode="auto">
            <a:xfrm>
              <a:off x="4221" y="762"/>
              <a:ext cx="435" cy="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48" name="Rectangle 616"/>
            <p:cNvSpPr>
              <a:spLocks noChangeArrowheads="1"/>
            </p:cNvSpPr>
            <p:nvPr/>
          </p:nvSpPr>
          <p:spPr bwMode="auto">
            <a:xfrm>
              <a:off x="4224" y="873"/>
              <a:ext cx="426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49" name="Text Box 617"/>
            <p:cNvSpPr txBox="1">
              <a:spLocks noChangeArrowheads="1"/>
            </p:cNvSpPr>
            <p:nvPr/>
          </p:nvSpPr>
          <p:spPr bwMode="auto">
            <a:xfrm>
              <a:off x="4180" y="744"/>
              <a:ext cx="513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00"/>
                <a:t>application</a:t>
              </a:r>
            </a:p>
            <a:p>
              <a:r>
                <a:rPr lang="en-US" sz="1000">
                  <a:solidFill>
                    <a:schemeClr val="bg1"/>
                  </a:solidFill>
                </a:rPr>
                <a:t>transport</a:t>
              </a:r>
              <a:endParaRPr lang="en-US" sz="1000"/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0250" name="Line 618"/>
            <p:cNvSpPr>
              <a:spLocks noChangeShapeType="1"/>
            </p:cNvSpPr>
            <p:nvPr/>
          </p:nvSpPr>
          <p:spPr bwMode="auto">
            <a:xfrm>
              <a:off x="4221" y="978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51" name="Line 619"/>
            <p:cNvSpPr>
              <a:spLocks noChangeShapeType="1"/>
            </p:cNvSpPr>
            <p:nvPr/>
          </p:nvSpPr>
          <p:spPr bwMode="auto">
            <a:xfrm>
              <a:off x="4227" y="1065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52" name="Line 620"/>
            <p:cNvSpPr>
              <a:spLocks noChangeShapeType="1"/>
            </p:cNvSpPr>
            <p:nvPr/>
          </p:nvSpPr>
          <p:spPr bwMode="auto">
            <a:xfrm>
              <a:off x="4227" y="1152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053" name="Group 245"/>
          <p:cNvGrpSpPr>
            <a:grpSpLocks/>
          </p:cNvGrpSpPr>
          <p:nvPr/>
        </p:nvGrpSpPr>
        <p:grpSpPr bwMode="auto">
          <a:xfrm>
            <a:off x="5961063" y="1987550"/>
            <a:ext cx="814387" cy="701675"/>
            <a:chOff x="2923" y="3345"/>
            <a:chExt cx="513" cy="442"/>
          </a:xfrm>
        </p:grpSpPr>
        <p:sp>
          <p:nvSpPr>
            <p:cNvPr id="69878" name="Rectangle 246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879" name="Rectangle 247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880" name="Text Box 248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1000"/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9881" name="Line 249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882" name="Line 250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057" name="Group 637"/>
          <p:cNvGrpSpPr>
            <a:grpSpLocks/>
          </p:cNvGrpSpPr>
          <p:nvPr/>
        </p:nvGrpSpPr>
        <p:grpSpPr bwMode="auto">
          <a:xfrm>
            <a:off x="7132638" y="4359275"/>
            <a:ext cx="814387" cy="701675"/>
            <a:chOff x="2923" y="3345"/>
            <a:chExt cx="513" cy="442"/>
          </a:xfrm>
        </p:grpSpPr>
        <p:sp>
          <p:nvSpPr>
            <p:cNvPr id="70270" name="Rectangle 638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71" name="Rectangle 639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72" name="Text Box 640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1000"/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0273" name="Line 641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74" name="Line 642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072" name="Group 643"/>
          <p:cNvGrpSpPr>
            <a:grpSpLocks/>
          </p:cNvGrpSpPr>
          <p:nvPr/>
        </p:nvGrpSpPr>
        <p:grpSpPr bwMode="auto">
          <a:xfrm>
            <a:off x="6400800" y="4011613"/>
            <a:ext cx="814388" cy="701675"/>
            <a:chOff x="2923" y="3345"/>
            <a:chExt cx="513" cy="442"/>
          </a:xfrm>
        </p:grpSpPr>
        <p:sp>
          <p:nvSpPr>
            <p:cNvPr id="70276" name="Rectangle 644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77" name="Rectangle 645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78" name="Text Box 646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1000"/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0279" name="Line 647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80" name="Line 648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078" name="Group 649"/>
          <p:cNvGrpSpPr>
            <a:grpSpLocks/>
          </p:cNvGrpSpPr>
          <p:nvPr/>
        </p:nvGrpSpPr>
        <p:grpSpPr bwMode="auto">
          <a:xfrm>
            <a:off x="6942138" y="3538538"/>
            <a:ext cx="814387" cy="701675"/>
            <a:chOff x="2923" y="3345"/>
            <a:chExt cx="513" cy="442"/>
          </a:xfrm>
        </p:grpSpPr>
        <p:sp>
          <p:nvSpPr>
            <p:cNvPr id="70282" name="Rectangle 650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83" name="Rectangle 651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84" name="Text Box 652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1000"/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0285" name="Line 653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86" name="Line 654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082" name="Group 655"/>
          <p:cNvGrpSpPr>
            <a:grpSpLocks/>
          </p:cNvGrpSpPr>
          <p:nvPr/>
        </p:nvGrpSpPr>
        <p:grpSpPr bwMode="auto">
          <a:xfrm>
            <a:off x="6494463" y="3176588"/>
            <a:ext cx="814387" cy="701675"/>
            <a:chOff x="2923" y="3345"/>
            <a:chExt cx="513" cy="442"/>
          </a:xfrm>
        </p:grpSpPr>
        <p:sp>
          <p:nvSpPr>
            <p:cNvPr id="70288" name="Rectangle 656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89" name="Rectangle 657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90" name="Text Box 658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1000"/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0291" name="Line 659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92" name="Line 660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086" name="Group 661"/>
          <p:cNvGrpSpPr>
            <a:grpSpLocks/>
          </p:cNvGrpSpPr>
          <p:nvPr/>
        </p:nvGrpSpPr>
        <p:grpSpPr bwMode="auto">
          <a:xfrm>
            <a:off x="6775450" y="2228850"/>
            <a:ext cx="814388" cy="701675"/>
            <a:chOff x="2923" y="3345"/>
            <a:chExt cx="513" cy="442"/>
          </a:xfrm>
        </p:grpSpPr>
        <p:sp>
          <p:nvSpPr>
            <p:cNvPr id="70294" name="Rectangle 662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95" name="Rectangle 663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96" name="Text Box 664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1000"/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0297" name="Line 665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98" name="Line 666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092" name="Group 623"/>
          <p:cNvGrpSpPr>
            <a:grpSpLocks/>
          </p:cNvGrpSpPr>
          <p:nvPr/>
        </p:nvGrpSpPr>
        <p:grpSpPr bwMode="auto">
          <a:xfrm>
            <a:off x="7972425" y="4392613"/>
            <a:ext cx="814388" cy="854075"/>
            <a:chOff x="4180" y="744"/>
            <a:chExt cx="513" cy="538"/>
          </a:xfrm>
        </p:grpSpPr>
        <p:sp>
          <p:nvSpPr>
            <p:cNvPr id="70256" name="Rectangle 624"/>
            <p:cNvSpPr>
              <a:spLocks noChangeArrowheads="1"/>
            </p:cNvSpPr>
            <p:nvPr/>
          </p:nvSpPr>
          <p:spPr bwMode="auto">
            <a:xfrm>
              <a:off x="4242" y="747"/>
              <a:ext cx="426" cy="4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57" name="Rectangle 625"/>
            <p:cNvSpPr>
              <a:spLocks noChangeArrowheads="1"/>
            </p:cNvSpPr>
            <p:nvPr/>
          </p:nvSpPr>
          <p:spPr bwMode="auto">
            <a:xfrm>
              <a:off x="4221" y="762"/>
              <a:ext cx="435" cy="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58" name="Rectangle 626"/>
            <p:cNvSpPr>
              <a:spLocks noChangeArrowheads="1"/>
            </p:cNvSpPr>
            <p:nvPr/>
          </p:nvSpPr>
          <p:spPr bwMode="auto">
            <a:xfrm>
              <a:off x="4224" y="873"/>
              <a:ext cx="426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59" name="Text Box 627"/>
            <p:cNvSpPr txBox="1">
              <a:spLocks noChangeArrowheads="1"/>
            </p:cNvSpPr>
            <p:nvPr/>
          </p:nvSpPr>
          <p:spPr bwMode="auto">
            <a:xfrm>
              <a:off x="4180" y="744"/>
              <a:ext cx="513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00"/>
                <a:t>application</a:t>
              </a:r>
            </a:p>
            <a:p>
              <a:r>
                <a:rPr lang="en-US" sz="1000">
                  <a:solidFill>
                    <a:schemeClr val="bg1"/>
                  </a:solidFill>
                </a:rPr>
                <a:t>transport</a:t>
              </a:r>
              <a:endParaRPr lang="en-US" sz="1000"/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0260" name="Line 628"/>
            <p:cNvSpPr>
              <a:spLocks noChangeShapeType="1"/>
            </p:cNvSpPr>
            <p:nvPr/>
          </p:nvSpPr>
          <p:spPr bwMode="auto">
            <a:xfrm>
              <a:off x="4221" y="978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61" name="Line 629"/>
            <p:cNvSpPr>
              <a:spLocks noChangeShapeType="1"/>
            </p:cNvSpPr>
            <p:nvPr/>
          </p:nvSpPr>
          <p:spPr bwMode="auto">
            <a:xfrm>
              <a:off x="4227" y="1065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62" name="Line 630"/>
            <p:cNvSpPr>
              <a:spLocks noChangeShapeType="1"/>
            </p:cNvSpPr>
            <p:nvPr/>
          </p:nvSpPr>
          <p:spPr bwMode="auto">
            <a:xfrm>
              <a:off x="4227" y="1152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096" name="Group 632"/>
          <p:cNvGrpSpPr>
            <a:grpSpLocks/>
          </p:cNvGrpSpPr>
          <p:nvPr/>
        </p:nvGrpSpPr>
        <p:grpSpPr bwMode="auto">
          <a:xfrm rot="2937887">
            <a:off x="5241925" y="2987675"/>
            <a:ext cx="3781425" cy="434975"/>
            <a:chOff x="2937" y="3579"/>
            <a:chExt cx="2382" cy="274"/>
          </a:xfrm>
        </p:grpSpPr>
        <p:sp>
          <p:nvSpPr>
            <p:cNvPr id="70265" name="Rectangle 633"/>
            <p:cNvSpPr>
              <a:spLocks noChangeArrowheads="1"/>
            </p:cNvSpPr>
            <p:nvPr/>
          </p:nvSpPr>
          <p:spPr bwMode="auto">
            <a:xfrm>
              <a:off x="3168" y="3630"/>
              <a:ext cx="1920" cy="17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66" name="Text Box 634"/>
            <p:cNvSpPr txBox="1">
              <a:spLocks noChangeArrowheads="1"/>
            </p:cNvSpPr>
            <p:nvPr/>
          </p:nvSpPr>
          <p:spPr bwMode="auto">
            <a:xfrm>
              <a:off x="3343" y="3617"/>
              <a:ext cx="16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logical end-end transport</a:t>
              </a:r>
              <a:endParaRPr lang="en-US"/>
            </a:p>
          </p:txBody>
        </p:sp>
        <p:sp>
          <p:nvSpPr>
            <p:cNvPr id="70267" name="Freeform 635"/>
            <p:cNvSpPr>
              <a:spLocks/>
            </p:cNvSpPr>
            <p:nvPr/>
          </p:nvSpPr>
          <p:spPr bwMode="auto">
            <a:xfrm>
              <a:off x="2937" y="3579"/>
              <a:ext cx="282" cy="264"/>
            </a:xfrm>
            <a:custGeom>
              <a:avLst/>
              <a:gdLst/>
              <a:ahLst/>
              <a:cxnLst>
                <a:cxn ang="0">
                  <a:pos x="282" y="0"/>
                </a:cxn>
                <a:cxn ang="0">
                  <a:pos x="282" y="264"/>
                </a:cxn>
                <a:cxn ang="0">
                  <a:pos x="0" y="129"/>
                </a:cxn>
                <a:cxn ang="0">
                  <a:pos x="282" y="0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68" name="Freeform 636"/>
            <p:cNvSpPr>
              <a:spLocks/>
            </p:cNvSpPr>
            <p:nvPr/>
          </p:nvSpPr>
          <p:spPr bwMode="auto">
            <a:xfrm flipH="1">
              <a:off x="5037" y="3589"/>
              <a:ext cx="282" cy="264"/>
            </a:xfrm>
            <a:custGeom>
              <a:avLst/>
              <a:gdLst/>
              <a:ahLst/>
              <a:cxnLst>
                <a:cxn ang="0">
                  <a:pos x="282" y="0"/>
                </a:cxn>
                <a:cxn ang="0">
                  <a:pos x="282" y="264"/>
                </a:cxn>
                <a:cxn ang="0">
                  <a:pos x="0" y="129"/>
                </a:cxn>
                <a:cxn ang="0">
                  <a:pos x="282" y="0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1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18930</TotalTime>
  <Words>3038</Words>
  <Application>Microsoft Office PowerPoint</Application>
  <PresentationFormat>On-screen Show (4:3)</PresentationFormat>
  <Paragraphs>781</Paragraphs>
  <Slides>68</Slides>
  <Notes>59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68</vt:i4>
      </vt:variant>
    </vt:vector>
  </HeadingPairs>
  <TitlesOfParts>
    <vt:vector size="74" baseType="lpstr">
      <vt:lpstr>Default Design</vt:lpstr>
      <vt:lpstr>Clip</vt:lpstr>
      <vt:lpstr>Picture</vt:lpstr>
      <vt:lpstr>VISIO</vt:lpstr>
      <vt:lpstr>Worksheet</vt:lpstr>
      <vt:lpstr>Acrobat Document</vt:lpstr>
      <vt:lpstr>Modeling using queuing theory</vt:lpstr>
      <vt:lpstr>Queuing system for single server</vt:lpstr>
      <vt:lpstr>Inputs/Outputs of Queuing Theory</vt:lpstr>
      <vt:lpstr>Slide 4</vt:lpstr>
      <vt:lpstr>Slide 5</vt:lpstr>
      <vt:lpstr>Slide 6</vt:lpstr>
      <vt:lpstr>Queuing Example</vt:lpstr>
      <vt:lpstr>Slide 8</vt:lpstr>
      <vt:lpstr>Internet transport-layer protocols</vt:lpstr>
      <vt:lpstr>Connectionless demultiplexing</vt:lpstr>
      <vt:lpstr>Connectionless demux (cont)</vt:lpstr>
      <vt:lpstr>Connection-oriented demux</vt:lpstr>
      <vt:lpstr>Connection-oriented demux (cont)</vt:lpstr>
      <vt:lpstr>Principles of Reliable data transfer</vt:lpstr>
      <vt:lpstr>Reliable data transfer: getting started</vt:lpstr>
      <vt:lpstr>Hop-by-hop flow control</vt:lpstr>
      <vt:lpstr>Stop-and-wait: reliable transfer over a reliable channel</vt:lpstr>
      <vt:lpstr>channel with bit errors</vt:lpstr>
      <vt:lpstr>Stop-and-wait with lost packet/frame</vt:lpstr>
      <vt:lpstr>Slide 20</vt:lpstr>
      <vt:lpstr>Slide 21</vt:lpstr>
      <vt:lpstr>Pipelined (sliding window) protocols</vt:lpstr>
      <vt:lpstr>Pipelining: increased utilization</vt:lpstr>
      <vt:lpstr>Go-Back-N</vt:lpstr>
      <vt:lpstr>GBN in action</vt:lpstr>
      <vt:lpstr>Selective Repeat</vt:lpstr>
      <vt:lpstr>Selective repeat: sender, receiver windows</vt:lpstr>
      <vt:lpstr>Selective repeat in action</vt:lpstr>
      <vt:lpstr>Slide 29</vt:lpstr>
      <vt:lpstr>TCP: Overview   RFCs: 793, 1122, 1323, 2018, 2581</vt:lpstr>
      <vt:lpstr>TCP segment structure</vt:lpstr>
      <vt:lpstr>Reliability in TCP</vt:lpstr>
      <vt:lpstr>TCP Round Trip Time and Timeout</vt:lpstr>
      <vt:lpstr>Example RTT estimation:</vt:lpstr>
      <vt:lpstr>TCP Round Trip Time and Timeout</vt:lpstr>
      <vt:lpstr>TCP reliable data transfer</vt:lpstr>
      <vt:lpstr>TCP: retransmission scenarios</vt:lpstr>
      <vt:lpstr>TCP retransmission scenarios (more)</vt:lpstr>
      <vt:lpstr>Fast  Retransmit</vt:lpstr>
      <vt:lpstr>Slide 40</vt:lpstr>
      <vt:lpstr>TCP Flow Control</vt:lpstr>
      <vt:lpstr>Principles of Congestion Control</vt:lpstr>
      <vt:lpstr>Network Congestion</vt:lpstr>
      <vt:lpstr>Using the fluid flow model to reason about relative flow delays in the Internet</vt:lpstr>
      <vt:lpstr>Slide 45</vt:lpstr>
      <vt:lpstr>congestion phases and effects</vt:lpstr>
      <vt:lpstr>practical case: finite buffers, loss</vt:lpstr>
      <vt:lpstr>Slide 48</vt:lpstr>
      <vt:lpstr>Congestion Control (CC)</vt:lpstr>
      <vt:lpstr>Congestion Control (CC) (contd.)</vt:lpstr>
      <vt:lpstr>Congestion Control (CC) (contd.)</vt:lpstr>
      <vt:lpstr>Slide 52</vt:lpstr>
      <vt:lpstr>TCP congestion control: additive increase, multiplicative decrease</vt:lpstr>
      <vt:lpstr>TCP Congestion Control: details</vt:lpstr>
      <vt:lpstr>TCP window management</vt:lpstr>
      <vt:lpstr>TCP Slow Start (more)</vt:lpstr>
      <vt:lpstr>TCP congestion control</vt:lpstr>
      <vt:lpstr>Slide 58</vt:lpstr>
      <vt:lpstr>Slide 59</vt:lpstr>
      <vt:lpstr>Fast Retransmit &amp; Recovery</vt:lpstr>
      <vt:lpstr>Slide 61</vt:lpstr>
      <vt:lpstr>TCP Fairness</vt:lpstr>
      <vt:lpstr>Fairness (more)</vt:lpstr>
      <vt:lpstr>Congestion Control with Explicit Notification</vt:lpstr>
      <vt:lpstr>Slide 65</vt:lpstr>
      <vt:lpstr>Slide 66</vt:lpstr>
      <vt:lpstr>Congestion Control in ABR</vt:lpstr>
      <vt:lpstr>Slide 68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3</dc:title>
  <dc:creator>Jim Kurose &amp; Keith Ross</dc:creator>
  <cp:lastModifiedBy>helmy</cp:lastModifiedBy>
  <cp:revision>200</cp:revision>
  <cp:lastPrinted>2000-04-27T09:23:27Z</cp:lastPrinted>
  <dcterms:created xsi:type="dcterms:W3CDTF">2009-09-22T21:43:52Z</dcterms:created>
  <dcterms:modified xsi:type="dcterms:W3CDTF">2012-10-16T17:39:57Z</dcterms:modified>
</cp:coreProperties>
</file>