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40" r:id="rId2"/>
    <p:sldId id="257" r:id="rId3"/>
    <p:sldId id="260" r:id="rId4"/>
    <p:sldId id="261" r:id="rId5"/>
    <p:sldId id="373" r:id="rId6"/>
    <p:sldId id="265" r:id="rId7"/>
    <p:sldId id="375" r:id="rId8"/>
    <p:sldId id="462" r:id="rId9"/>
    <p:sldId id="384" r:id="rId10"/>
    <p:sldId id="385" r:id="rId11"/>
    <p:sldId id="463" r:id="rId12"/>
    <p:sldId id="467" r:id="rId13"/>
    <p:sldId id="468" r:id="rId14"/>
    <p:sldId id="415" r:id="rId15"/>
    <p:sldId id="469" r:id="rId16"/>
    <p:sldId id="422" r:id="rId17"/>
    <p:sldId id="423" r:id="rId18"/>
    <p:sldId id="424" r:id="rId19"/>
    <p:sldId id="425" r:id="rId20"/>
    <p:sldId id="426" r:id="rId21"/>
    <p:sldId id="446" r:id="rId22"/>
    <p:sldId id="447" r:id="rId23"/>
    <p:sldId id="448" r:id="rId24"/>
    <p:sldId id="449" r:id="rId25"/>
    <p:sldId id="442" r:id="rId26"/>
    <p:sldId id="428" r:id="rId27"/>
    <p:sldId id="429" r:id="rId28"/>
    <p:sldId id="430" r:id="rId29"/>
    <p:sldId id="431" r:id="rId30"/>
    <p:sldId id="488" r:id="rId31"/>
    <p:sldId id="433" r:id="rId32"/>
    <p:sldId id="434" r:id="rId33"/>
    <p:sldId id="435" r:id="rId34"/>
    <p:sldId id="436" r:id="rId35"/>
    <p:sldId id="437" r:id="rId36"/>
    <p:sldId id="283" r:id="rId37"/>
    <p:sldId id="330" r:id="rId38"/>
    <p:sldId id="284" r:id="rId39"/>
    <p:sldId id="339" r:id="rId40"/>
    <p:sldId id="470" r:id="rId41"/>
    <p:sldId id="331" r:id="rId42"/>
    <p:sldId id="340" r:id="rId43"/>
    <p:sldId id="391" r:id="rId44"/>
    <p:sldId id="392" r:id="rId45"/>
    <p:sldId id="473" r:id="rId46"/>
    <p:sldId id="475" r:id="rId47"/>
    <p:sldId id="476" r:id="rId48"/>
    <p:sldId id="477" r:id="rId49"/>
    <p:sldId id="478" r:id="rId50"/>
    <p:sldId id="479" r:id="rId51"/>
    <p:sldId id="483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35" d="100"/>
          <a:sy n="35" d="100"/>
        </p:scale>
        <p:origin x="-72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90E0-BD6F-4EF9-BCBC-61A5A497EB2C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11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12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13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14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16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18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19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20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21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22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23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24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25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26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27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28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29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31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32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33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34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35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36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37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38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39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40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84CD-CAD4-48EE-8B51-49439722B34A}" type="slidenum">
              <a:rPr lang="en-US"/>
              <a:pPr/>
              <a:t>41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42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6988-01C4-40D3-99A3-6F47D104C949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43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44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51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EBCA-C965-4943-BCDA-AA98D58F2B82}" type="slidenum">
              <a:rPr lang="en-US"/>
              <a:pPr/>
              <a:t>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69CA0-56B9-4842-BA9F-E91AA8CC8874}" type="slidenum">
              <a:rPr lang="en-US"/>
              <a:pPr/>
              <a:t>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C5F-D4B1-4200-8FA1-0ACC05C86082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87C3-F9A6-4534-95A3-DAB9AE5FB996}" type="slidenum">
              <a:rPr lang="en-US"/>
              <a:pPr/>
              <a:t>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4E44-BF5B-48B5-9348-7CD5B3C58550}" type="slidenum">
              <a:rPr lang="en-US"/>
              <a:pPr/>
              <a:t>10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70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9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8.bin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7.bin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AABD9B0-B914-4A0F-B33E-AC83331ABD7D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CNT 5106C Computer Networks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Ahmed Helmy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Computer &amp; Information Science &amp; Engineering (CISE) Dept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http://www.cise.ufl.edu/~helmy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86A209-CEB4-492D-B146-79502EA7E7C5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13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14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16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17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18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19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20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23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24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25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26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28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29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31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32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33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35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36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37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38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39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D64080-91C6-40C3-8A92-FD5F1AA2D552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6DF2C-66E7-452D-A44A-CBD51E468D8A}" type="slidenum">
              <a:rPr lang="en-US"/>
              <a:pPr/>
              <a:t>41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42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43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44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45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48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49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26B82-D53E-4C2E-9241-058D960BEAC3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End systems (hosts):</a:t>
            </a:r>
            <a:endParaRPr lang="en-US" sz="2400"/>
          </a:p>
          <a:p>
            <a:pPr lvl="1"/>
            <a:r>
              <a:rPr lang="en-US" sz="2000"/>
              <a:t>run application programs</a:t>
            </a:r>
          </a:p>
          <a:p>
            <a:pPr lvl="1"/>
            <a:r>
              <a:rPr lang="en-US" sz="2000"/>
              <a:t>e.g. Web, email</a:t>
            </a:r>
          </a:p>
          <a:p>
            <a:pPr lvl="1"/>
            <a:r>
              <a:rPr lang="en-US" sz="200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Client-server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Peer-to-peer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</a:t>
            </a:r>
            <a:r>
              <a:rPr lang="en-US" sz="2000" dirty="0" smtClean="0">
                <a:latin typeface="Comic Sans MS" pitchFamily="66" charset="0"/>
              </a:rPr>
              <a:t>. 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51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47D1C1F-AC27-463C-9302-CA5A3F77FA37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A100B8-01B8-427E-8EE3-34F2B1F44AD1}" type="slidenum">
              <a:rPr lang="en-US"/>
              <a:pPr/>
              <a:t>7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2291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2291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22916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33C385-A732-4537-9B2B-4C3E05676DD1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10’s</a:t>
            </a:r>
            <a:r>
              <a:rPr lang="en-US" sz="2000" dirty="0"/>
              <a:t> Mbps) over wide </a:t>
            </a:r>
            <a:r>
              <a:rPr lang="en-US" sz="2000" dirty="0" smtClean="0"/>
              <a:t>area</a:t>
            </a:r>
            <a:endParaRPr lang="en-US" sz="2000" dirty="0"/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13220</TotalTime>
  <Words>2940</Words>
  <Application>Microsoft Office PowerPoint</Application>
  <PresentationFormat>On-screen Show (4:3)</PresentationFormat>
  <Paragraphs>768</Paragraphs>
  <Slides>51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Default Design</vt:lpstr>
      <vt:lpstr>Clip</vt:lpstr>
      <vt:lpstr>Picture</vt:lpstr>
      <vt:lpstr>Equation</vt:lpstr>
      <vt:lpstr>ClipArt</vt:lpstr>
      <vt:lpstr>CNT 5106C Computer Networks</vt:lpstr>
      <vt:lpstr>What’s the Internet: “nuts and bolts” view</vt:lpstr>
      <vt:lpstr>What’s a protocol?</vt:lpstr>
      <vt:lpstr>What’s a protocol?</vt:lpstr>
      <vt:lpstr>The network edge:</vt:lpstr>
      <vt:lpstr>Network edge: best effort (unreliable) data transfer service</vt:lpstr>
      <vt:lpstr>Access networks and physical media</vt:lpstr>
      <vt:lpstr>Ethernet Internet access</vt:lpstr>
      <vt:lpstr>Wireless access networks</vt:lpstr>
      <vt:lpstr>Home networks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Protocol “Layers”</vt:lpstr>
      <vt:lpstr>Why layering?</vt:lpstr>
      <vt:lpstr>Internet protocol stack</vt:lpstr>
      <vt:lpstr>ISO/OSI reference model</vt:lpstr>
      <vt:lpstr>Encapsulation</vt:lpstr>
      <vt:lpstr>Slide 21</vt:lpstr>
      <vt:lpstr>Slide 22</vt:lpstr>
      <vt:lpstr>Slide 23</vt:lpstr>
      <vt:lpstr>Slide 24</vt:lpstr>
      <vt:lpstr>Layering &amp; protocol stacks: (the protocol hour glass – thin waste)</vt:lpstr>
      <vt:lpstr>The Network Core</vt:lpstr>
      <vt:lpstr>Network Core: Circuit Switching</vt:lpstr>
      <vt:lpstr>Network Core: Circuit Switching</vt:lpstr>
      <vt:lpstr>Circuit Switching: FDM and TDM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“Real” Internet delays and routes</vt:lpstr>
      <vt:lpstr>Packet loss</vt:lpstr>
      <vt:lpstr>Throughput</vt:lpstr>
      <vt:lpstr>Throughput (more)</vt:lpstr>
      <vt:lpstr>Network Security</vt:lpstr>
      <vt:lpstr>Slide 46</vt:lpstr>
      <vt:lpstr>Slide 47</vt:lpstr>
      <vt:lpstr>The bad guys can sniff packets</vt:lpstr>
      <vt:lpstr>The bad guys can use false source addresses</vt:lpstr>
      <vt:lpstr>The bad guys can record and playback</vt:lpstr>
      <vt:lpstr>Internet History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helmy</cp:lastModifiedBy>
  <cp:revision>171</cp:revision>
  <dcterms:created xsi:type="dcterms:W3CDTF">1999-10-08T19:08:27Z</dcterms:created>
  <dcterms:modified xsi:type="dcterms:W3CDTF">2012-10-16T05:08:02Z</dcterms:modified>
</cp:coreProperties>
</file>