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1"/>
  </p:notesMasterIdLst>
  <p:sldIdLst>
    <p:sldId id="266" r:id="rId2"/>
    <p:sldId id="256" r:id="rId3"/>
    <p:sldId id="269" r:id="rId4"/>
    <p:sldId id="270" r:id="rId5"/>
    <p:sldId id="258" r:id="rId6"/>
    <p:sldId id="267" r:id="rId7"/>
    <p:sldId id="264" r:id="rId8"/>
    <p:sldId id="265" r:id="rId9"/>
    <p:sldId id="268" r:id="rId10"/>
    <p:sldId id="372" r:id="rId11"/>
    <p:sldId id="371" r:id="rId12"/>
    <p:sldId id="370" r:id="rId13"/>
    <p:sldId id="373" r:id="rId14"/>
    <p:sldId id="320" r:id="rId15"/>
    <p:sldId id="329" r:id="rId16"/>
    <p:sldId id="323" r:id="rId17"/>
    <p:sldId id="324" r:id="rId18"/>
    <p:sldId id="325" r:id="rId19"/>
    <p:sldId id="350" r:id="rId20"/>
    <p:sldId id="342" r:id="rId21"/>
    <p:sldId id="343" r:id="rId22"/>
    <p:sldId id="347" r:id="rId23"/>
    <p:sldId id="348" r:id="rId24"/>
    <p:sldId id="349" r:id="rId25"/>
    <p:sldId id="344" r:id="rId26"/>
    <p:sldId id="345" r:id="rId27"/>
    <p:sldId id="413" r:id="rId28"/>
    <p:sldId id="414" r:id="rId29"/>
    <p:sldId id="346" r:id="rId30"/>
    <p:sldId id="351" r:id="rId31"/>
    <p:sldId id="352" r:id="rId32"/>
    <p:sldId id="353" r:id="rId33"/>
    <p:sldId id="415" r:id="rId34"/>
    <p:sldId id="416" r:id="rId35"/>
    <p:sldId id="417" r:id="rId36"/>
    <p:sldId id="418" r:id="rId37"/>
    <p:sldId id="419" r:id="rId38"/>
    <p:sldId id="420" r:id="rId39"/>
    <p:sldId id="422" r:id="rId40"/>
    <p:sldId id="423" r:id="rId41"/>
    <p:sldId id="424" r:id="rId42"/>
    <p:sldId id="425" r:id="rId43"/>
    <p:sldId id="426" r:id="rId44"/>
    <p:sldId id="427" r:id="rId45"/>
    <p:sldId id="428" r:id="rId46"/>
    <p:sldId id="429" r:id="rId47"/>
    <p:sldId id="335" r:id="rId48"/>
    <p:sldId id="338" r:id="rId49"/>
    <p:sldId id="339" r:id="rId50"/>
    <p:sldId id="341" r:id="rId51"/>
    <p:sldId id="397" r:id="rId52"/>
    <p:sldId id="398" r:id="rId53"/>
    <p:sldId id="399" r:id="rId54"/>
    <p:sldId id="400" r:id="rId55"/>
    <p:sldId id="401" r:id="rId56"/>
    <p:sldId id="411" r:id="rId57"/>
    <p:sldId id="403" r:id="rId58"/>
    <p:sldId id="421" r:id="rId59"/>
    <p:sldId id="407" r:id="rId60"/>
  </p:sldIdLst>
  <p:sldSz cx="12192000" cy="6858000"/>
  <p:notesSz cx="6858000" cy="9144000"/>
  <p:embeddedFontLst>
    <p:embeddedFont>
      <p:font typeface="Verdana" panose="020B060403050404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E26"/>
    <a:srgbClr val="F43838"/>
    <a:srgbClr val="0E1E41"/>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65" autoAdjust="0"/>
    <p:restoredTop sz="93826" autoAdjust="0"/>
  </p:normalViewPr>
  <p:slideViewPr>
    <p:cSldViewPr snapToGrid="0">
      <p:cViewPr varScale="1">
        <p:scale>
          <a:sx n="101" d="100"/>
          <a:sy n="101" d="100"/>
        </p:scale>
        <p:origin x="102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E62A08-5147-4741-B1FF-181DB2CEFFF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649DE959-B702-4D2A-9C71-766ED9D524E0}">
      <dgm:prSet phldrT="[Text]" phldr="0"/>
      <dgm:spPr/>
      <dgm:t>
        <a:bodyPr/>
        <a:lstStyle/>
        <a:p>
          <a:r>
            <a:rPr lang="en-US" dirty="0"/>
            <a:t>Student Services Introduction and Overview</a:t>
          </a:r>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5A4B3D4D-649B-4E8E-AD6D-3CAA20C9535C}" type="parTrans" cxnId="{A3FDF5F5-2257-485B-82F2-54B768AD6781}">
      <dgm:prSet/>
      <dgm:spPr/>
      <dgm:t>
        <a:bodyPr/>
        <a:lstStyle/>
        <a:p>
          <a:endParaRPr lang="en-US"/>
        </a:p>
      </dgm:t>
    </dgm:pt>
    <dgm:pt modelId="{C36C1C49-4B8F-41D3-A6EB-E759FFE6A5AB}" type="sibTrans" cxnId="{A3FDF5F5-2257-485B-82F2-54B768AD6781}">
      <dgm:prSet/>
      <dgm:spPr/>
      <dgm:t>
        <a:bodyPr/>
        <a:lstStyle/>
        <a:p>
          <a:endParaRPr lang="en-US"/>
        </a:p>
      </dgm:t>
    </dgm:pt>
    <dgm:pt modelId="{2EE35825-DA25-43EA-BBC8-5B21E1025D73}">
      <dgm:prSet phldrT="[Text]" phldr="0"/>
      <dgm:spPr/>
      <dgm:t>
        <a:bodyPr/>
        <a:lstStyle/>
        <a:p>
          <a:r>
            <a:rPr lang="en-US" dirty="0"/>
            <a:t>Program Overview</a:t>
          </a:r>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092E0403-8920-41FC-876A-4D8AF929F13A}" type="sibTrans" cxnId="{F5BA43D9-D0A8-49C3-9BFE-9727651C9699}">
      <dgm:prSet/>
      <dgm:spPr/>
      <dgm:t>
        <a:bodyPr/>
        <a:lstStyle/>
        <a:p>
          <a:endParaRPr lang="en-US"/>
        </a:p>
      </dgm:t>
    </dgm:pt>
    <dgm:pt modelId="{E562B5A9-1108-45DB-8B04-2D37C36B0191}" type="parTrans" cxnId="{F5BA43D9-D0A8-49C3-9BFE-9727651C9699}">
      <dgm:prSet/>
      <dgm:spPr/>
      <dgm:t>
        <a:bodyPr/>
        <a:lstStyle/>
        <a:p>
          <a:endParaRPr lang="en-US"/>
        </a:p>
      </dgm:t>
    </dgm:pt>
    <dgm:pt modelId="{73751B13-449C-4EF7-9FB3-FBFF78F3A4ED}">
      <dgm:prSet phldrT="[Text]" phldr="0"/>
      <dgm:spPr/>
      <dgm:t>
        <a:bodyPr/>
        <a:lstStyle/>
        <a:p>
          <a:r>
            <a:rPr lang="en-US" b="1" dirty="0"/>
            <a:t>Individual Development Plan (IDP) &amp; Supervisory Committees</a:t>
          </a:r>
          <a:endParaRPr lang="en-US" dirty="0"/>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63B39C7E-9EA5-4D22-9842-6CD6B7252105}" type="sibTrans" cxnId="{FA078860-B6D3-45F6-85F3-D46871B9335B}">
      <dgm:prSet/>
      <dgm:spPr/>
      <dgm:t>
        <a:bodyPr/>
        <a:lstStyle/>
        <a:p>
          <a:endParaRPr lang="en-US"/>
        </a:p>
      </dgm:t>
    </dgm:pt>
    <dgm:pt modelId="{F475281F-3FAD-46E7-8350-61ED9F5FB884}" type="parTrans" cxnId="{FA078860-B6D3-45F6-85F3-D46871B9335B}">
      <dgm:prSet/>
      <dgm:spPr/>
      <dgm:t>
        <a:bodyPr/>
        <a:lstStyle/>
        <a:p>
          <a:endParaRPr lang="en-US"/>
        </a:p>
      </dgm:t>
    </dgm:pt>
    <dgm:pt modelId="{FDE659C7-FD2F-4119-8332-E633E5D17FA7}">
      <dgm:prSet phldrT="[Text]" phldr="0"/>
      <dgm:spPr/>
      <dgm:t>
        <a:bodyPr/>
        <a:lstStyle/>
        <a:p>
          <a:r>
            <a:rPr lang="en-US" b="1" dirty="0"/>
            <a:t>Academics &amp; Registration</a:t>
          </a:r>
          <a:endParaRPr lang="en-US" dirty="0"/>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110C31B6-CF93-4598-9817-1540456A5DF4}" type="sibTrans" cxnId="{9A8FAFA6-69BA-4285-AD16-23BD5887B2FA}">
      <dgm:prSet/>
      <dgm:spPr/>
      <dgm:t>
        <a:bodyPr/>
        <a:lstStyle/>
        <a:p>
          <a:endParaRPr lang="en-US"/>
        </a:p>
      </dgm:t>
    </dgm:pt>
    <dgm:pt modelId="{FAD39297-F84C-453E-A38A-5BE544573A99}" type="parTrans" cxnId="{9A8FAFA6-69BA-4285-AD16-23BD5887B2FA}">
      <dgm:prSet/>
      <dgm:spPr/>
      <dgm:t>
        <a:bodyPr/>
        <a:lstStyle/>
        <a:p>
          <a:endParaRPr lang="en-US"/>
        </a:p>
      </dgm:t>
    </dgm:pt>
    <dgm:pt modelId="{F3815D04-3D2F-4982-8032-8E2FA361156F}">
      <dgm:prSet phldrT="[Text]" phldr="0"/>
      <dgm:spPr/>
      <dgm:t>
        <a:bodyPr/>
        <a:lstStyle/>
        <a:p>
          <a:r>
            <a:rPr lang="en-US" b="1" dirty="0"/>
            <a:t>Dissertation, Qualifying Exam, &amp; Admission to Candidacy</a:t>
          </a:r>
          <a:r>
            <a:rPr lang="en-US" dirty="0"/>
            <a:t> </a:t>
          </a:r>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8DFF131C-75F0-494E-AB39-89164662F437}" type="sibTrans" cxnId="{E9DFC51E-B215-4590-A8C5-53E8BA9AEA44}">
      <dgm:prSet/>
      <dgm:spPr/>
      <dgm:t>
        <a:bodyPr/>
        <a:lstStyle/>
        <a:p>
          <a:endParaRPr lang="en-US"/>
        </a:p>
      </dgm:t>
    </dgm:pt>
    <dgm:pt modelId="{9B6D1467-4D94-4375-B5AD-C77040F7DAFB}" type="parTrans" cxnId="{E9DFC51E-B215-4590-A8C5-53E8BA9AEA44}">
      <dgm:prSet/>
      <dgm:spPr/>
      <dgm:t>
        <a:bodyPr/>
        <a:lstStyle/>
        <a:p>
          <a:endParaRPr lang="en-US"/>
        </a:p>
      </dgm:t>
    </dgm:pt>
    <dgm:pt modelId="{860305FB-5BB8-43D1-9C9E-0FCD5CFB3C97}">
      <dgm:prSet phldrT="[Text]" phldr="0"/>
      <dgm:spPr/>
      <dgm:t>
        <a:bodyPr/>
        <a:lstStyle/>
        <a:p>
          <a:r>
            <a:rPr lang="en-US" b="1" dirty="0"/>
            <a:t>CISE Career Fair</a:t>
          </a:r>
          <a:endParaRPr lang="en-US" dirty="0"/>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F32B159D-0272-4CC3-BF99-C50190F1F74F}" type="sibTrans" cxnId="{DFFAEE77-95CD-4C20-A0A5-0C50129A79E5}">
      <dgm:prSet/>
      <dgm:spPr/>
      <dgm:t>
        <a:bodyPr/>
        <a:lstStyle/>
        <a:p>
          <a:endParaRPr lang="en-US"/>
        </a:p>
      </dgm:t>
    </dgm:pt>
    <dgm:pt modelId="{29885CCE-E185-4F53-8A28-2A90B53D7AFB}" type="parTrans" cxnId="{DFFAEE77-95CD-4C20-A0A5-0C50129A79E5}">
      <dgm:prSet/>
      <dgm:spPr/>
      <dgm:t>
        <a:bodyPr/>
        <a:lstStyle/>
        <a:p>
          <a:endParaRPr lang="en-US"/>
        </a:p>
      </dgm:t>
    </dgm:pt>
    <dgm:pt modelId="{92882077-71F2-4D63-B03A-625C333F820F}">
      <dgm:prSet phldrT="[Text]" phldr="0"/>
      <dgm:spPr/>
      <dgm:t>
        <a:bodyPr/>
        <a:lstStyle/>
        <a:p>
          <a:r>
            <a:rPr lang="en-US" b="1" dirty="0"/>
            <a:t>Campus Resources</a:t>
          </a:r>
          <a:endParaRPr lang="en-US" dirty="0"/>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848C893C-7A3A-4A8D-BC15-6F57EA0B4F04}" type="sibTrans" cxnId="{F5ECA3FC-3691-437A-837F-9A510632D96C}">
      <dgm:prSet/>
      <dgm:spPr/>
      <dgm:t>
        <a:bodyPr/>
        <a:lstStyle/>
        <a:p>
          <a:endParaRPr lang="en-US"/>
        </a:p>
      </dgm:t>
    </dgm:pt>
    <dgm:pt modelId="{7CF50E77-125C-48AD-BF90-634D7CF854D6}" type="parTrans" cxnId="{F5ECA3FC-3691-437A-837F-9A510632D96C}">
      <dgm:prSet/>
      <dgm:spPr/>
      <dgm:t>
        <a:bodyPr/>
        <a:lstStyle/>
        <a:p>
          <a:endParaRPr lang="en-US"/>
        </a:p>
      </dgm:t>
    </dgm:pt>
    <dgm:pt modelId="{513F473D-B4A0-46E6-A55E-B6AF764F8769}">
      <dgm:prSet phldrT="[Text]" phldr="0"/>
      <dgm:spPr/>
      <dgm:t>
        <a:bodyPr/>
        <a:lstStyle/>
        <a:p>
          <a:r>
            <a:rPr lang="en-US" b="1" dirty="0"/>
            <a:t>Important Dates</a:t>
          </a:r>
          <a:endParaRPr lang="en-US" dirty="0"/>
        </a:p>
      </dgm:t>
      <dgm:extLst>
        <a:ext uri="{E40237B7-FDA0-4F09-8148-C483321AD2D9}">
          <dgm14:cNvPr xmlns:dgm14="http://schemas.microsoft.com/office/drawing/2010/diagram" id="0" name="" descr="Student Services Introduction and Overview&#10;Program Overview&#10;Individual Development Plan (IDP) &amp; Supervisory Committees&#10;Academics &amp; Registration&#10;Dissertation, Qualifying Exam, &amp; Admission to Candidacy &#10;CISE Career Fair&#10;Campus Resources&#10;Important Dates&#10;"/>
        </a:ext>
      </dgm:extLst>
    </dgm:pt>
    <dgm:pt modelId="{1CA2A700-B799-43BE-B546-2D833C2CF916}" type="sibTrans" cxnId="{493D55F8-453E-4367-81D8-D1FB57F792FE}">
      <dgm:prSet/>
      <dgm:spPr/>
      <dgm:t>
        <a:bodyPr/>
        <a:lstStyle/>
        <a:p>
          <a:endParaRPr lang="en-US"/>
        </a:p>
      </dgm:t>
    </dgm:pt>
    <dgm:pt modelId="{5A5055EA-4D46-4A41-B34B-CD59514E4C78}" type="parTrans" cxnId="{493D55F8-453E-4367-81D8-D1FB57F792FE}">
      <dgm:prSet/>
      <dgm:spPr/>
      <dgm:t>
        <a:bodyPr/>
        <a:lstStyle/>
        <a:p>
          <a:endParaRPr lang="en-US"/>
        </a:p>
      </dgm:t>
    </dgm:pt>
    <dgm:pt modelId="{E345C242-C23C-40D6-9223-0726239EE92E}" type="pres">
      <dgm:prSet presAssocID="{C1E62A08-5147-4741-B1FF-181DB2CEFFFA}" presName="Name0" presStyleCnt="0">
        <dgm:presLayoutVars>
          <dgm:dir/>
          <dgm:resizeHandles val="exact"/>
        </dgm:presLayoutVars>
      </dgm:prSet>
      <dgm:spPr/>
    </dgm:pt>
    <dgm:pt modelId="{3F08B501-E54D-4E15-A128-EBA969EF1E01}" type="pres">
      <dgm:prSet presAssocID="{649DE959-B702-4D2A-9C71-766ED9D524E0}" presName="node" presStyleLbl="node1" presStyleIdx="0" presStyleCnt="8">
        <dgm:presLayoutVars>
          <dgm:bulletEnabled val="1"/>
        </dgm:presLayoutVars>
      </dgm:prSet>
      <dgm:spPr/>
    </dgm:pt>
    <dgm:pt modelId="{ADCD5730-1ABD-4E5F-AB51-022DB1350ACB}" type="pres">
      <dgm:prSet presAssocID="{C36C1C49-4B8F-41D3-A6EB-E759FFE6A5AB}" presName="sibTrans" presStyleLbl="sibTrans1D1" presStyleIdx="0" presStyleCnt="7"/>
      <dgm:spPr/>
    </dgm:pt>
    <dgm:pt modelId="{22ED645F-1F44-4D2A-98EB-4C602A1FC9A5}" type="pres">
      <dgm:prSet presAssocID="{C36C1C49-4B8F-41D3-A6EB-E759FFE6A5AB}" presName="connectorText" presStyleLbl="sibTrans1D1" presStyleIdx="0" presStyleCnt="7"/>
      <dgm:spPr/>
    </dgm:pt>
    <dgm:pt modelId="{E4516678-B763-4A11-93F0-7EA0A0DB4C7B}" type="pres">
      <dgm:prSet presAssocID="{2EE35825-DA25-43EA-BBC8-5B21E1025D73}" presName="node" presStyleLbl="node1" presStyleIdx="1" presStyleCnt="8">
        <dgm:presLayoutVars>
          <dgm:bulletEnabled val="1"/>
        </dgm:presLayoutVars>
      </dgm:prSet>
      <dgm:spPr/>
    </dgm:pt>
    <dgm:pt modelId="{F4464F80-8F23-40EF-B36F-6957570E0B5B}" type="pres">
      <dgm:prSet presAssocID="{092E0403-8920-41FC-876A-4D8AF929F13A}" presName="sibTrans" presStyleLbl="sibTrans1D1" presStyleIdx="1" presStyleCnt="7"/>
      <dgm:spPr/>
    </dgm:pt>
    <dgm:pt modelId="{074B43BA-7131-45FD-A0D0-5CD830D02A07}" type="pres">
      <dgm:prSet presAssocID="{092E0403-8920-41FC-876A-4D8AF929F13A}" presName="connectorText" presStyleLbl="sibTrans1D1" presStyleIdx="1" presStyleCnt="7"/>
      <dgm:spPr/>
    </dgm:pt>
    <dgm:pt modelId="{F6DF566B-6284-4FA5-9E16-0F74593E80E8}" type="pres">
      <dgm:prSet presAssocID="{73751B13-449C-4EF7-9FB3-FBFF78F3A4ED}" presName="node" presStyleLbl="node1" presStyleIdx="2" presStyleCnt="8">
        <dgm:presLayoutVars>
          <dgm:bulletEnabled val="1"/>
        </dgm:presLayoutVars>
      </dgm:prSet>
      <dgm:spPr/>
    </dgm:pt>
    <dgm:pt modelId="{4F9C84A1-D989-4796-8BB8-95BB02F18122}" type="pres">
      <dgm:prSet presAssocID="{63B39C7E-9EA5-4D22-9842-6CD6B7252105}" presName="sibTrans" presStyleLbl="sibTrans1D1" presStyleIdx="2" presStyleCnt="7"/>
      <dgm:spPr/>
    </dgm:pt>
    <dgm:pt modelId="{C9FF2964-2155-4539-B720-FC75DBBB79DD}" type="pres">
      <dgm:prSet presAssocID="{63B39C7E-9EA5-4D22-9842-6CD6B7252105}" presName="connectorText" presStyleLbl="sibTrans1D1" presStyleIdx="2" presStyleCnt="7"/>
      <dgm:spPr/>
    </dgm:pt>
    <dgm:pt modelId="{33C877CC-A1FC-4AB3-BF92-1F73601728F9}" type="pres">
      <dgm:prSet presAssocID="{FDE659C7-FD2F-4119-8332-E633E5D17FA7}" presName="node" presStyleLbl="node1" presStyleIdx="3" presStyleCnt="8">
        <dgm:presLayoutVars>
          <dgm:bulletEnabled val="1"/>
        </dgm:presLayoutVars>
      </dgm:prSet>
      <dgm:spPr/>
    </dgm:pt>
    <dgm:pt modelId="{159D633C-4CDA-44D0-A502-7AC0E43DE1DE}" type="pres">
      <dgm:prSet presAssocID="{110C31B6-CF93-4598-9817-1540456A5DF4}" presName="sibTrans" presStyleLbl="sibTrans1D1" presStyleIdx="3" presStyleCnt="7"/>
      <dgm:spPr/>
    </dgm:pt>
    <dgm:pt modelId="{E3028412-B0D9-4188-ACC1-703384983BF2}" type="pres">
      <dgm:prSet presAssocID="{110C31B6-CF93-4598-9817-1540456A5DF4}" presName="connectorText" presStyleLbl="sibTrans1D1" presStyleIdx="3" presStyleCnt="7"/>
      <dgm:spPr/>
    </dgm:pt>
    <dgm:pt modelId="{FEB2CCC7-37EE-496F-9408-DD9E68E103EB}" type="pres">
      <dgm:prSet presAssocID="{F3815D04-3D2F-4982-8032-8E2FA361156F}" presName="node" presStyleLbl="node1" presStyleIdx="4" presStyleCnt="8">
        <dgm:presLayoutVars>
          <dgm:bulletEnabled val="1"/>
        </dgm:presLayoutVars>
      </dgm:prSet>
      <dgm:spPr/>
    </dgm:pt>
    <dgm:pt modelId="{05E40DCB-C9F4-453F-99C5-1895C8BB8A25}" type="pres">
      <dgm:prSet presAssocID="{8DFF131C-75F0-494E-AB39-89164662F437}" presName="sibTrans" presStyleLbl="sibTrans1D1" presStyleIdx="4" presStyleCnt="7"/>
      <dgm:spPr/>
    </dgm:pt>
    <dgm:pt modelId="{69FA0D08-B423-4B3A-B520-ECE578CE0127}" type="pres">
      <dgm:prSet presAssocID="{8DFF131C-75F0-494E-AB39-89164662F437}" presName="connectorText" presStyleLbl="sibTrans1D1" presStyleIdx="4" presStyleCnt="7"/>
      <dgm:spPr/>
    </dgm:pt>
    <dgm:pt modelId="{9EBBDA7A-70AB-440B-9159-5DDD2FCFF727}" type="pres">
      <dgm:prSet presAssocID="{860305FB-5BB8-43D1-9C9E-0FCD5CFB3C97}" presName="node" presStyleLbl="node1" presStyleIdx="5" presStyleCnt="8">
        <dgm:presLayoutVars>
          <dgm:bulletEnabled val="1"/>
        </dgm:presLayoutVars>
      </dgm:prSet>
      <dgm:spPr/>
    </dgm:pt>
    <dgm:pt modelId="{18351C32-BABE-4B4F-B264-DEE747B4280E}" type="pres">
      <dgm:prSet presAssocID="{F32B159D-0272-4CC3-BF99-C50190F1F74F}" presName="sibTrans" presStyleLbl="sibTrans1D1" presStyleIdx="5" presStyleCnt="7"/>
      <dgm:spPr/>
    </dgm:pt>
    <dgm:pt modelId="{DFA290B2-12C1-4C1E-BCCD-07D3C4F7601D}" type="pres">
      <dgm:prSet presAssocID="{F32B159D-0272-4CC3-BF99-C50190F1F74F}" presName="connectorText" presStyleLbl="sibTrans1D1" presStyleIdx="5" presStyleCnt="7"/>
      <dgm:spPr/>
    </dgm:pt>
    <dgm:pt modelId="{98D5A86D-4FC0-4467-91D2-03C712DA967E}" type="pres">
      <dgm:prSet presAssocID="{92882077-71F2-4D63-B03A-625C333F820F}" presName="node" presStyleLbl="node1" presStyleIdx="6" presStyleCnt="8">
        <dgm:presLayoutVars>
          <dgm:bulletEnabled val="1"/>
        </dgm:presLayoutVars>
      </dgm:prSet>
      <dgm:spPr/>
    </dgm:pt>
    <dgm:pt modelId="{D1F4CDFB-8E96-4E98-88A3-0F7489911D16}" type="pres">
      <dgm:prSet presAssocID="{848C893C-7A3A-4A8D-BC15-6F57EA0B4F04}" presName="sibTrans" presStyleLbl="sibTrans1D1" presStyleIdx="6" presStyleCnt="7"/>
      <dgm:spPr/>
    </dgm:pt>
    <dgm:pt modelId="{B0DDA97A-7EAD-45EE-A719-2E2A3F0E2072}" type="pres">
      <dgm:prSet presAssocID="{848C893C-7A3A-4A8D-BC15-6F57EA0B4F04}" presName="connectorText" presStyleLbl="sibTrans1D1" presStyleIdx="6" presStyleCnt="7"/>
      <dgm:spPr/>
    </dgm:pt>
    <dgm:pt modelId="{69B91DD7-087D-4A2A-A301-AB3D079420FF}" type="pres">
      <dgm:prSet presAssocID="{513F473D-B4A0-46E6-A55E-B6AF764F8769}" presName="node" presStyleLbl="node1" presStyleIdx="7" presStyleCnt="8">
        <dgm:presLayoutVars>
          <dgm:bulletEnabled val="1"/>
        </dgm:presLayoutVars>
      </dgm:prSet>
      <dgm:spPr/>
    </dgm:pt>
  </dgm:ptLst>
  <dgm:cxnLst>
    <dgm:cxn modelId="{DB7E1008-7187-4FA8-BDC7-ADF8A6F53671}" type="presOf" srcId="{092E0403-8920-41FC-876A-4D8AF929F13A}" destId="{F4464F80-8F23-40EF-B36F-6957570E0B5B}" srcOrd="0" destOrd="0" presId="urn:microsoft.com/office/officeart/2005/8/layout/bProcess3"/>
    <dgm:cxn modelId="{F4982516-D2FE-4E34-8385-C7CADC19BD43}" type="presOf" srcId="{73751B13-449C-4EF7-9FB3-FBFF78F3A4ED}" destId="{F6DF566B-6284-4FA5-9E16-0F74593E80E8}" srcOrd="0" destOrd="0" presId="urn:microsoft.com/office/officeart/2005/8/layout/bProcess3"/>
    <dgm:cxn modelId="{688F741A-D84D-420F-8C94-5C395E4F66D2}" type="presOf" srcId="{F32B159D-0272-4CC3-BF99-C50190F1F74F}" destId="{DFA290B2-12C1-4C1E-BCCD-07D3C4F7601D}" srcOrd="1" destOrd="0" presId="urn:microsoft.com/office/officeart/2005/8/layout/bProcess3"/>
    <dgm:cxn modelId="{E9DFC51E-B215-4590-A8C5-53E8BA9AEA44}" srcId="{C1E62A08-5147-4741-B1FF-181DB2CEFFFA}" destId="{F3815D04-3D2F-4982-8032-8E2FA361156F}" srcOrd="4" destOrd="0" parTransId="{9B6D1467-4D94-4375-B5AD-C77040F7DAFB}" sibTransId="{8DFF131C-75F0-494E-AB39-89164662F437}"/>
    <dgm:cxn modelId="{12B9D42D-0534-4F4A-85A0-6980FFE5B691}" type="presOf" srcId="{513F473D-B4A0-46E6-A55E-B6AF764F8769}" destId="{69B91DD7-087D-4A2A-A301-AB3D079420FF}" srcOrd="0" destOrd="0" presId="urn:microsoft.com/office/officeart/2005/8/layout/bProcess3"/>
    <dgm:cxn modelId="{CF298730-EE68-469E-A2EE-47C9023D92C3}" type="presOf" srcId="{848C893C-7A3A-4A8D-BC15-6F57EA0B4F04}" destId="{D1F4CDFB-8E96-4E98-88A3-0F7489911D16}" srcOrd="0" destOrd="0" presId="urn:microsoft.com/office/officeart/2005/8/layout/bProcess3"/>
    <dgm:cxn modelId="{250E4C36-9BE1-456A-8B5A-B39D4674B4E0}" type="presOf" srcId="{C1E62A08-5147-4741-B1FF-181DB2CEFFFA}" destId="{E345C242-C23C-40D6-9223-0726239EE92E}" srcOrd="0" destOrd="0" presId="urn:microsoft.com/office/officeart/2005/8/layout/bProcess3"/>
    <dgm:cxn modelId="{44B87536-0B8D-4B9D-B256-D37685615932}" type="presOf" srcId="{92882077-71F2-4D63-B03A-625C333F820F}" destId="{98D5A86D-4FC0-4467-91D2-03C712DA967E}" srcOrd="0" destOrd="0" presId="urn:microsoft.com/office/officeart/2005/8/layout/bProcess3"/>
    <dgm:cxn modelId="{3D11A05D-1B21-4B0A-9F8E-D89651A7CFE7}" type="presOf" srcId="{8DFF131C-75F0-494E-AB39-89164662F437}" destId="{05E40DCB-C9F4-453F-99C5-1895C8BB8A25}" srcOrd="0" destOrd="0" presId="urn:microsoft.com/office/officeart/2005/8/layout/bProcess3"/>
    <dgm:cxn modelId="{FA078860-B6D3-45F6-85F3-D46871B9335B}" srcId="{C1E62A08-5147-4741-B1FF-181DB2CEFFFA}" destId="{73751B13-449C-4EF7-9FB3-FBFF78F3A4ED}" srcOrd="2" destOrd="0" parTransId="{F475281F-3FAD-46E7-8350-61ED9F5FB884}" sibTransId="{63B39C7E-9EA5-4D22-9842-6CD6B7252105}"/>
    <dgm:cxn modelId="{F86B4B43-2993-429F-B10E-9DBE618CDC8A}" type="presOf" srcId="{C36C1C49-4B8F-41D3-A6EB-E759FFE6A5AB}" destId="{22ED645F-1F44-4D2A-98EB-4C602A1FC9A5}" srcOrd="1" destOrd="0" presId="urn:microsoft.com/office/officeart/2005/8/layout/bProcess3"/>
    <dgm:cxn modelId="{46F1F66D-7071-40F5-8E5C-325A9D62B83A}" type="presOf" srcId="{8DFF131C-75F0-494E-AB39-89164662F437}" destId="{69FA0D08-B423-4B3A-B520-ECE578CE0127}" srcOrd="1" destOrd="0" presId="urn:microsoft.com/office/officeart/2005/8/layout/bProcess3"/>
    <dgm:cxn modelId="{0D0A6D75-ACA6-415D-9358-996407F6DF7C}" type="presOf" srcId="{63B39C7E-9EA5-4D22-9842-6CD6B7252105}" destId="{4F9C84A1-D989-4796-8BB8-95BB02F18122}" srcOrd="0" destOrd="0" presId="urn:microsoft.com/office/officeart/2005/8/layout/bProcess3"/>
    <dgm:cxn modelId="{8EEC8056-F9F2-420D-840F-536653E3ED66}" type="presOf" srcId="{63B39C7E-9EA5-4D22-9842-6CD6B7252105}" destId="{C9FF2964-2155-4539-B720-FC75DBBB79DD}" srcOrd="1" destOrd="0" presId="urn:microsoft.com/office/officeart/2005/8/layout/bProcess3"/>
    <dgm:cxn modelId="{DFFAEE77-95CD-4C20-A0A5-0C50129A79E5}" srcId="{C1E62A08-5147-4741-B1FF-181DB2CEFFFA}" destId="{860305FB-5BB8-43D1-9C9E-0FCD5CFB3C97}" srcOrd="5" destOrd="0" parTransId="{29885CCE-E185-4F53-8A28-2A90B53D7AFB}" sibTransId="{F32B159D-0272-4CC3-BF99-C50190F1F74F}"/>
    <dgm:cxn modelId="{300A315A-B49D-4A49-AACA-A2FC3FEFE93F}" type="presOf" srcId="{C36C1C49-4B8F-41D3-A6EB-E759FFE6A5AB}" destId="{ADCD5730-1ABD-4E5F-AB51-022DB1350ACB}" srcOrd="0" destOrd="0" presId="urn:microsoft.com/office/officeart/2005/8/layout/bProcess3"/>
    <dgm:cxn modelId="{E2AD9A7F-54EF-4764-989D-8E19442ACBE3}" type="presOf" srcId="{F32B159D-0272-4CC3-BF99-C50190F1F74F}" destId="{18351C32-BABE-4B4F-B264-DEE747B4280E}" srcOrd="0" destOrd="0" presId="urn:microsoft.com/office/officeart/2005/8/layout/bProcess3"/>
    <dgm:cxn modelId="{8CB82499-62B6-4530-8AFA-9BF1714FE9BD}" type="presOf" srcId="{F3815D04-3D2F-4982-8032-8E2FA361156F}" destId="{FEB2CCC7-37EE-496F-9408-DD9E68E103EB}" srcOrd="0" destOrd="0" presId="urn:microsoft.com/office/officeart/2005/8/layout/bProcess3"/>
    <dgm:cxn modelId="{F79A6D9B-7D53-477E-BE58-97199D0BF9C3}" type="presOf" srcId="{092E0403-8920-41FC-876A-4D8AF929F13A}" destId="{074B43BA-7131-45FD-A0D0-5CD830D02A07}" srcOrd="1" destOrd="0" presId="urn:microsoft.com/office/officeart/2005/8/layout/bProcess3"/>
    <dgm:cxn modelId="{9A8FAFA6-69BA-4285-AD16-23BD5887B2FA}" srcId="{C1E62A08-5147-4741-B1FF-181DB2CEFFFA}" destId="{FDE659C7-FD2F-4119-8332-E633E5D17FA7}" srcOrd="3" destOrd="0" parTransId="{FAD39297-F84C-453E-A38A-5BE544573A99}" sibTransId="{110C31B6-CF93-4598-9817-1540456A5DF4}"/>
    <dgm:cxn modelId="{0019C5A8-C0B1-4F1D-9860-EEF2D22EC4A2}" type="presOf" srcId="{FDE659C7-FD2F-4119-8332-E633E5D17FA7}" destId="{33C877CC-A1FC-4AB3-BF92-1F73601728F9}" srcOrd="0" destOrd="0" presId="urn:microsoft.com/office/officeart/2005/8/layout/bProcess3"/>
    <dgm:cxn modelId="{6FE564B3-1B26-4326-9210-4578E907F3BF}" type="presOf" srcId="{649DE959-B702-4D2A-9C71-766ED9D524E0}" destId="{3F08B501-E54D-4E15-A128-EBA969EF1E01}" srcOrd="0" destOrd="0" presId="urn:microsoft.com/office/officeart/2005/8/layout/bProcess3"/>
    <dgm:cxn modelId="{D1970FCB-4F40-4F20-BCD6-98455EFB85FA}" type="presOf" srcId="{2EE35825-DA25-43EA-BBC8-5B21E1025D73}" destId="{E4516678-B763-4A11-93F0-7EA0A0DB4C7B}" srcOrd="0" destOrd="0" presId="urn:microsoft.com/office/officeart/2005/8/layout/bProcess3"/>
    <dgm:cxn modelId="{19A375CB-1B38-4A99-9C7B-501D377F1C66}" type="presOf" srcId="{110C31B6-CF93-4598-9817-1540456A5DF4}" destId="{159D633C-4CDA-44D0-A502-7AC0E43DE1DE}" srcOrd="0" destOrd="0" presId="urn:microsoft.com/office/officeart/2005/8/layout/bProcess3"/>
    <dgm:cxn modelId="{F5BA43D9-D0A8-49C3-9BFE-9727651C9699}" srcId="{C1E62A08-5147-4741-B1FF-181DB2CEFFFA}" destId="{2EE35825-DA25-43EA-BBC8-5B21E1025D73}" srcOrd="1" destOrd="0" parTransId="{E562B5A9-1108-45DB-8B04-2D37C36B0191}" sibTransId="{092E0403-8920-41FC-876A-4D8AF929F13A}"/>
    <dgm:cxn modelId="{BCCA02DC-8D93-41B3-9470-A90DA5A8D415}" type="presOf" srcId="{860305FB-5BB8-43D1-9C9E-0FCD5CFB3C97}" destId="{9EBBDA7A-70AB-440B-9159-5DDD2FCFF727}" srcOrd="0" destOrd="0" presId="urn:microsoft.com/office/officeart/2005/8/layout/bProcess3"/>
    <dgm:cxn modelId="{A3FDF5F5-2257-485B-82F2-54B768AD6781}" srcId="{C1E62A08-5147-4741-B1FF-181DB2CEFFFA}" destId="{649DE959-B702-4D2A-9C71-766ED9D524E0}" srcOrd="0" destOrd="0" parTransId="{5A4B3D4D-649B-4E8E-AD6D-3CAA20C9535C}" sibTransId="{C36C1C49-4B8F-41D3-A6EB-E759FFE6A5AB}"/>
    <dgm:cxn modelId="{493D55F8-453E-4367-81D8-D1FB57F792FE}" srcId="{C1E62A08-5147-4741-B1FF-181DB2CEFFFA}" destId="{513F473D-B4A0-46E6-A55E-B6AF764F8769}" srcOrd="7" destOrd="0" parTransId="{5A5055EA-4D46-4A41-B34B-CD59514E4C78}" sibTransId="{1CA2A700-B799-43BE-B546-2D833C2CF916}"/>
    <dgm:cxn modelId="{4BBA49FB-7E57-4D46-8466-77DF3D892C0A}" type="presOf" srcId="{110C31B6-CF93-4598-9817-1540456A5DF4}" destId="{E3028412-B0D9-4188-ACC1-703384983BF2}" srcOrd="1" destOrd="0" presId="urn:microsoft.com/office/officeart/2005/8/layout/bProcess3"/>
    <dgm:cxn modelId="{F5ECA3FC-3691-437A-837F-9A510632D96C}" srcId="{C1E62A08-5147-4741-B1FF-181DB2CEFFFA}" destId="{92882077-71F2-4D63-B03A-625C333F820F}" srcOrd="6" destOrd="0" parTransId="{7CF50E77-125C-48AD-BF90-634D7CF854D6}" sibTransId="{848C893C-7A3A-4A8D-BC15-6F57EA0B4F04}"/>
    <dgm:cxn modelId="{D40973FF-404C-47E6-A03F-7670107881E8}" type="presOf" srcId="{848C893C-7A3A-4A8D-BC15-6F57EA0B4F04}" destId="{B0DDA97A-7EAD-45EE-A719-2E2A3F0E2072}" srcOrd="1" destOrd="0" presId="urn:microsoft.com/office/officeart/2005/8/layout/bProcess3"/>
    <dgm:cxn modelId="{27B90D04-39FE-42BC-BB18-514B08810620}" type="presParOf" srcId="{E345C242-C23C-40D6-9223-0726239EE92E}" destId="{3F08B501-E54D-4E15-A128-EBA969EF1E01}" srcOrd="0" destOrd="0" presId="urn:microsoft.com/office/officeart/2005/8/layout/bProcess3"/>
    <dgm:cxn modelId="{A84CE3C9-5ACF-484F-9241-E14131109100}" type="presParOf" srcId="{E345C242-C23C-40D6-9223-0726239EE92E}" destId="{ADCD5730-1ABD-4E5F-AB51-022DB1350ACB}" srcOrd="1" destOrd="0" presId="urn:microsoft.com/office/officeart/2005/8/layout/bProcess3"/>
    <dgm:cxn modelId="{0C3C675F-A071-483E-816E-191265391D4F}" type="presParOf" srcId="{ADCD5730-1ABD-4E5F-AB51-022DB1350ACB}" destId="{22ED645F-1F44-4D2A-98EB-4C602A1FC9A5}" srcOrd="0" destOrd="0" presId="urn:microsoft.com/office/officeart/2005/8/layout/bProcess3"/>
    <dgm:cxn modelId="{D180F5DA-6CB2-4243-A405-D0F9AAF9E5C3}" type="presParOf" srcId="{E345C242-C23C-40D6-9223-0726239EE92E}" destId="{E4516678-B763-4A11-93F0-7EA0A0DB4C7B}" srcOrd="2" destOrd="0" presId="urn:microsoft.com/office/officeart/2005/8/layout/bProcess3"/>
    <dgm:cxn modelId="{FB11D105-03C7-44E9-BAA3-5953B9B030BA}" type="presParOf" srcId="{E345C242-C23C-40D6-9223-0726239EE92E}" destId="{F4464F80-8F23-40EF-B36F-6957570E0B5B}" srcOrd="3" destOrd="0" presId="urn:microsoft.com/office/officeart/2005/8/layout/bProcess3"/>
    <dgm:cxn modelId="{75C3782B-A7FA-48E4-8E38-9218A8E8490D}" type="presParOf" srcId="{F4464F80-8F23-40EF-B36F-6957570E0B5B}" destId="{074B43BA-7131-45FD-A0D0-5CD830D02A07}" srcOrd="0" destOrd="0" presId="urn:microsoft.com/office/officeart/2005/8/layout/bProcess3"/>
    <dgm:cxn modelId="{3752E8E0-604C-49A3-BEA4-2FE3A9D10FDC}" type="presParOf" srcId="{E345C242-C23C-40D6-9223-0726239EE92E}" destId="{F6DF566B-6284-4FA5-9E16-0F74593E80E8}" srcOrd="4" destOrd="0" presId="urn:microsoft.com/office/officeart/2005/8/layout/bProcess3"/>
    <dgm:cxn modelId="{08678509-0167-4D95-B5C0-D10FBABA6BAF}" type="presParOf" srcId="{E345C242-C23C-40D6-9223-0726239EE92E}" destId="{4F9C84A1-D989-4796-8BB8-95BB02F18122}" srcOrd="5" destOrd="0" presId="urn:microsoft.com/office/officeart/2005/8/layout/bProcess3"/>
    <dgm:cxn modelId="{A8FD7146-4636-4902-A02B-323C5683C902}" type="presParOf" srcId="{4F9C84A1-D989-4796-8BB8-95BB02F18122}" destId="{C9FF2964-2155-4539-B720-FC75DBBB79DD}" srcOrd="0" destOrd="0" presId="urn:microsoft.com/office/officeart/2005/8/layout/bProcess3"/>
    <dgm:cxn modelId="{78B02963-EC3B-42E9-BEF6-083F6E853281}" type="presParOf" srcId="{E345C242-C23C-40D6-9223-0726239EE92E}" destId="{33C877CC-A1FC-4AB3-BF92-1F73601728F9}" srcOrd="6" destOrd="0" presId="urn:microsoft.com/office/officeart/2005/8/layout/bProcess3"/>
    <dgm:cxn modelId="{DDECE9C1-6946-45A8-814D-80B4458BF1E0}" type="presParOf" srcId="{E345C242-C23C-40D6-9223-0726239EE92E}" destId="{159D633C-4CDA-44D0-A502-7AC0E43DE1DE}" srcOrd="7" destOrd="0" presId="urn:microsoft.com/office/officeart/2005/8/layout/bProcess3"/>
    <dgm:cxn modelId="{476294D5-5F77-4D15-8DE5-5C25B3505782}" type="presParOf" srcId="{159D633C-4CDA-44D0-A502-7AC0E43DE1DE}" destId="{E3028412-B0D9-4188-ACC1-703384983BF2}" srcOrd="0" destOrd="0" presId="urn:microsoft.com/office/officeart/2005/8/layout/bProcess3"/>
    <dgm:cxn modelId="{7EB27968-7716-4AB8-AD37-4CC4BC1C9398}" type="presParOf" srcId="{E345C242-C23C-40D6-9223-0726239EE92E}" destId="{FEB2CCC7-37EE-496F-9408-DD9E68E103EB}" srcOrd="8" destOrd="0" presId="urn:microsoft.com/office/officeart/2005/8/layout/bProcess3"/>
    <dgm:cxn modelId="{27A7DC5C-402A-40D8-B13B-5B0D51DDE35C}" type="presParOf" srcId="{E345C242-C23C-40D6-9223-0726239EE92E}" destId="{05E40DCB-C9F4-453F-99C5-1895C8BB8A25}" srcOrd="9" destOrd="0" presId="urn:microsoft.com/office/officeart/2005/8/layout/bProcess3"/>
    <dgm:cxn modelId="{0434C913-8D77-4C82-AEFD-492EFB5F7F96}" type="presParOf" srcId="{05E40DCB-C9F4-453F-99C5-1895C8BB8A25}" destId="{69FA0D08-B423-4B3A-B520-ECE578CE0127}" srcOrd="0" destOrd="0" presId="urn:microsoft.com/office/officeart/2005/8/layout/bProcess3"/>
    <dgm:cxn modelId="{00E24C58-F028-459E-B0A7-29BCC70A63B4}" type="presParOf" srcId="{E345C242-C23C-40D6-9223-0726239EE92E}" destId="{9EBBDA7A-70AB-440B-9159-5DDD2FCFF727}" srcOrd="10" destOrd="0" presId="urn:microsoft.com/office/officeart/2005/8/layout/bProcess3"/>
    <dgm:cxn modelId="{F4E2C662-C5BC-4AED-90F0-215941759499}" type="presParOf" srcId="{E345C242-C23C-40D6-9223-0726239EE92E}" destId="{18351C32-BABE-4B4F-B264-DEE747B4280E}" srcOrd="11" destOrd="0" presId="urn:microsoft.com/office/officeart/2005/8/layout/bProcess3"/>
    <dgm:cxn modelId="{FBBFC8DD-7D59-4116-A1FF-2639C1EA1DFC}" type="presParOf" srcId="{18351C32-BABE-4B4F-B264-DEE747B4280E}" destId="{DFA290B2-12C1-4C1E-BCCD-07D3C4F7601D}" srcOrd="0" destOrd="0" presId="urn:microsoft.com/office/officeart/2005/8/layout/bProcess3"/>
    <dgm:cxn modelId="{F892213E-EB77-42E3-BD3A-C0C79E963D7A}" type="presParOf" srcId="{E345C242-C23C-40D6-9223-0726239EE92E}" destId="{98D5A86D-4FC0-4467-91D2-03C712DA967E}" srcOrd="12" destOrd="0" presId="urn:microsoft.com/office/officeart/2005/8/layout/bProcess3"/>
    <dgm:cxn modelId="{02CAB074-0577-460D-926F-0767F166D5C0}" type="presParOf" srcId="{E345C242-C23C-40D6-9223-0726239EE92E}" destId="{D1F4CDFB-8E96-4E98-88A3-0F7489911D16}" srcOrd="13" destOrd="0" presId="urn:microsoft.com/office/officeart/2005/8/layout/bProcess3"/>
    <dgm:cxn modelId="{172FE95A-7D1E-40A2-BDA3-53CA307DE7D4}" type="presParOf" srcId="{D1F4CDFB-8E96-4E98-88A3-0F7489911D16}" destId="{B0DDA97A-7EAD-45EE-A719-2E2A3F0E2072}" srcOrd="0" destOrd="0" presId="urn:microsoft.com/office/officeart/2005/8/layout/bProcess3"/>
    <dgm:cxn modelId="{69830AC6-E19D-421E-8B4F-FB18ACA6A762}" type="presParOf" srcId="{E345C242-C23C-40D6-9223-0726239EE92E}" destId="{69B91DD7-087D-4A2A-A301-AB3D079420FF}"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CD5730-1ABD-4E5F-AB51-022DB1350ACB}">
      <dsp:nvSpPr>
        <dsp:cNvPr id="0" name=""/>
        <dsp:cNvSpPr/>
      </dsp:nvSpPr>
      <dsp:spPr>
        <a:xfrm>
          <a:off x="2241532" y="1199834"/>
          <a:ext cx="484885" cy="91440"/>
        </a:xfrm>
        <a:custGeom>
          <a:avLst/>
          <a:gdLst/>
          <a:ahLst/>
          <a:cxnLst/>
          <a:rect l="0" t="0" r="0" b="0"/>
          <a:pathLst>
            <a:path>
              <a:moveTo>
                <a:pt x="0" y="45720"/>
              </a:moveTo>
              <a:lnTo>
                <a:pt x="48488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1087" y="1242976"/>
        <a:ext cx="25774" cy="5154"/>
      </dsp:txXfrm>
    </dsp:sp>
    <dsp:sp modelId="{3F08B501-E54D-4E15-A128-EBA969EF1E01}">
      <dsp:nvSpPr>
        <dsp:cNvPr id="0" name=""/>
        <dsp:cNvSpPr/>
      </dsp:nvSpPr>
      <dsp:spPr>
        <a:xfrm>
          <a:off x="2092" y="573182"/>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Student Services Introduction and Overview</a:t>
          </a:r>
        </a:p>
      </dsp:txBody>
      <dsp:txXfrm>
        <a:off x="2092" y="573182"/>
        <a:ext cx="2241239" cy="1344743"/>
      </dsp:txXfrm>
    </dsp:sp>
    <dsp:sp modelId="{F4464F80-8F23-40EF-B36F-6957570E0B5B}">
      <dsp:nvSpPr>
        <dsp:cNvPr id="0" name=""/>
        <dsp:cNvSpPr/>
      </dsp:nvSpPr>
      <dsp:spPr>
        <a:xfrm>
          <a:off x="4998257" y="1199834"/>
          <a:ext cx="484885" cy="91440"/>
        </a:xfrm>
        <a:custGeom>
          <a:avLst/>
          <a:gdLst/>
          <a:ahLst/>
          <a:cxnLst/>
          <a:rect l="0" t="0" r="0" b="0"/>
          <a:pathLst>
            <a:path>
              <a:moveTo>
                <a:pt x="0" y="45720"/>
              </a:moveTo>
              <a:lnTo>
                <a:pt x="48488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7812" y="1242976"/>
        <a:ext cx="25774" cy="5154"/>
      </dsp:txXfrm>
    </dsp:sp>
    <dsp:sp modelId="{E4516678-B763-4A11-93F0-7EA0A0DB4C7B}">
      <dsp:nvSpPr>
        <dsp:cNvPr id="0" name=""/>
        <dsp:cNvSpPr/>
      </dsp:nvSpPr>
      <dsp:spPr>
        <a:xfrm>
          <a:off x="2758817" y="573182"/>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Program Overview</a:t>
          </a:r>
        </a:p>
      </dsp:txBody>
      <dsp:txXfrm>
        <a:off x="2758817" y="573182"/>
        <a:ext cx="2241239" cy="1344743"/>
      </dsp:txXfrm>
    </dsp:sp>
    <dsp:sp modelId="{4F9C84A1-D989-4796-8BB8-95BB02F18122}">
      <dsp:nvSpPr>
        <dsp:cNvPr id="0" name=""/>
        <dsp:cNvSpPr/>
      </dsp:nvSpPr>
      <dsp:spPr>
        <a:xfrm>
          <a:off x="7754982" y="1199834"/>
          <a:ext cx="484885" cy="91440"/>
        </a:xfrm>
        <a:custGeom>
          <a:avLst/>
          <a:gdLst/>
          <a:ahLst/>
          <a:cxnLst/>
          <a:rect l="0" t="0" r="0" b="0"/>
          <a:pathLst>
            <a:path>
              <a:moveTo>
                <a:pt x="0" y="45720"/>
              </a:moveTo>
              <a:lnTo>
                <a:pt x="48488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84537" y="1242976"/>
        <a:ext cx="25774" cy="5154"/>
      </dsp:txXfrm>
    </dsp:sp>
    <dsp:sp modelId="{F6DF566B-6284-4FA5-9E16-0F74593E80E8}">
      <dsp:nvSpPr>
        <dsp:cNvPr id="0" name=""/>
        <dsp:cNvSpPr/>
      </dsp:nvSpPr>
      <dsp:spPr>
        <a:xfrm>
          <a:off x="5515542" y="573182"/>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Individual Development Plan (IDP) &amp; Supervisory Committees</a:t>
          </a:r>
          <a:endParaRPr lang="en-US" sz="1700" kern="1200" dirty="0"/>
        </a:p>
      </dsp:txBody>
      <dsp:txXfrm>
        <a:off x="5515542" y="573182"/>
        <a:ext cx="2241239" cy="1344743"/>
      </dsp:txXfrm>
    </dsp:sp>
    <dsp:sp modelId="{159D633C-4CDA-44D0-A502-7AC0E43DE1DE}">
      <dsp:nvSpPr>
        <dsp:cNvPr id="0" name=""/>
        <dsp:cNvSpPr/>
      </dsp:nvSpPr>
      <dsp:spPr>
        <a:xfrm>
          <a:off x="1122712" y="1916126"/>
          <a:ext cx="8270175" cy="484885"/>
        </a:xfrm>
        <a:custGeom>
          <a:avLst/>
          <a:gdLst/>
          <a:ahLst/>
          <a:cxnLst/>
          <a:rect l="0" t="0" r="0" b="0"/>
          <a:pathLst>
            <a:path>
              <a:moveTo>
                <a:pt x="8270175" y="0"/>
              </a:moveTo>
              <a:lnTo>
                <a:pt x="8270175" y="259542"/>
              </a:lnTo>
              <a:lnTo>
                <a:pt x="0" y="259542"/>
              </a:lnTo>
              <a:lnTo>
                <a:pt x="0" y="484885"/>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50644" y="2155991"/>
        <a:ext cx="414311" cy="5154"/>
      </dsp:txXfrm>
    </dsp:sp>
    <dsp:sp modelId="{33C877CC-A1FC-4AB3-BF92-1F73601728F9}">
      <dsp:nvSpPr>
        <dsp:cNvPr id="0" name=""/>
        <dsp:cNvSpPr/>
      </dsp:nvSpPr>
      <dsp:spPr>
        <a:xfrm>
          <a:off x="8272267" y="573182"/>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Academics &amp; Registration</a:t>
          </a:r>
          <a:endParaRPr lang="en-US" sz="1700" kern="1200" dirty="0"/>
        </a:p>
      </dsp:txBody>
      <dsp:txXfrm>
        <a:off x="8272267" y="573182"/>
        <a:ext cx="2241239" cy="1344743"/>
      </dsp:txXfrm>
    </dsp:sp>
    <dsp:sp modelId="{05E40DCB-C9F4-453F-99C5-1895C8BB8A25}">
      <dsp:nvSpPr>
        <dsp:cNvPr id="0" name=""/>
        <dsp:cNvSpPr/>
      </dsp:nvSpPr>
      <dsp:spPr>
        <a:xfrm>
          <a:off x="2241532" y="3060063"/>
          <a:ext cx="484885" cy="91440"/>
        </a:xfrm>
        <a:custGeom>
          <a:avLst/>
          <a:gdLst/>
          <a:ahLst/>
          <a:cxnLst/>
          <a:rect l="0" t="0" r="0" b="0"/>
          <a:pathLst>
            <a:path>
              <a:moveTo>
                <a:pt x="0" y="45720"/>
              </a:moveTo>
              <a:lnTo>
                <a:pt x="48488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1087" y="3103206"/>
        <a:ext cx="25774" cy="5154"/>
      </dsp:txXfrm>
    </dsp:sp>
    <dsp:sp modelId="{FEB2CCC7-37EE-496F-9408-DD9E68E103EB}">
      <dsp:nvSpPr>
        <dsp:cNvPr id="0" name=""/>
        <dsp:cNvSpPr/>
      </dsp:nvSpPr>
      <dsp:spPr>
        <a:xfrm>
          <a:off x="2092" y="2433411"/>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Dissertation, Qualifying Exam, &amp; Admission to Candidacy</a:t>
          </a:r>
          <a:r>
            <a:rPr lang="en-US" sz="1700" kern="1200" dirty="0"/>
            <a:t> </a:t>
          </a:r>
        </a:p>
      </dsp:txBody>
      <dsp:txXfrm>
        <a:off x="2092" y="2433411"/>
        <a:ext cx="2241239" cy="1344743"/>
      </dsp:txXfrm>
    </dsp:sp>
    <dsp:sp modelId="{18351C32-BABE-4B4F-B264-DEE747B4280E}">
      <dsp:nvSpPr>
        <dsp:cNvPr id="0" name=""/>
        <dsp:cNvSpPr/>
      </dsp:nvSpPr>
      <dsp:spPr>
        <a:xfrm>
          <a:off x="4998257" y="3060063"/>
          <a:ext cx="484885" cy="91440"/>
        </a:xfrm>
        <a:custGeom>
          <a:avLst/>
          <a:gdLst/>
          <a:ahLst/>
          <a:cxnLst/>
          <a:rect l="0" t="0" r="0" b="0"/>
          <a:pathLst>
            <a:path>
              <a:moveTo>
                <a:pt x="0" y="45720"/>
              </a:moveTo>
              <a:lnTo>
                <a:pt x="48488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7812" y="3103206"/>
        <a:ext cx="25774" cy="5154"/>
      </dsp:txXfrm>
    </dsp:sp>
    <dsp:sp modelId="{9EBBDA7A-70AB-440B-9159-5DDD2FCFF727}">
      <dsp:nvSpPr>
        <dsp:cNvPr id="0" name=""/>
        <dsp:cNvSpPr/>
      </dsp:nvSpPr>
      <dsp:spPr>
        <a:xfrm>
          <a:off x="2758817" y="2433411"/>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CISE Career Fair</a:t>
          </a:r>
          <a:endParaRPr lang="en-US" sz="1700" kern="1200" dirty="0"/>
        </a:p>
      </dsp:txBody>
      <dsp:txXfrm>
        <a:off x="2758817" y="2433411"/>
        <a:ext cx="2241239" cy="1344743"/>
      </dsp:txXfrm>
    </dsp:sp>
    <dsp:sp modelId="{D1F4CDFB-8E96-4E98-88A3-0F7489911D16}">
      <dsp:nvSpPr>
        <dsp:cNvPr id="0" name=""/>
        <dsp:cNvSpPr/>
      </dsp:nvSpPr>
      <dsp:spPr>
        <a:xfrm>
          <a:off x="7754982" y="3060063"/>
          <a:ext cx="484885" cy="91440"/>
        </a:xfrm>
        <a:custGeom>
          <a:avLst/>
          <a:gdLst/>
          <a:ahLst/>
          <a:cxnLst/>
          <a:rect l="0" t="0" r="0" b="0"/>
          <a:pathLst>
            <a:path>
              <a:moveTo>
                <a:pt x="0" y="45720"/>
              </a:moveTo>
              <a:lnTo>
                <a:pt x="48488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84537" y="3103206"/>
        <a:ext cx="25774" cy="5154"/>
      </dsp:txXfrm>
    </dsp:sp>
    <dsp:sp modelId="{98D5A86D-4FC0-4467-91D2-03C712DA967E}">
      <dsp:nvSpPr>
        <dsp:cNvPr id="0" name=""/>
        <dsp:cNvSpPr/>
      </dsp:nvSpPr>
      <dsp:spPr>
        <a:xfrm>
          <a:off x="5515542" y="2433411"/>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Campus Resources</a:t>
          </a:r>
          <a:endParaRPr lang="en-US" sz="1700" kern="1200" dirty="0"/>
        </a:p>
      </dsp:txBody>
      <dsp:txXfrm>
        <a:off x="5515542" y="2433411"/>
        <a:ext cx="2241239" cy="1344743"/>
      </dsp:txXfrm>
    </dsp:sp>
    <dsp:sp modelId="{69B91DD7-087D-4A2A-A301-AB3D079420FF}">
      <dsp:nvSpPr>
        <dsp:cNvPr id="0" name=""/>
        <dsp:cNvSpPr/>
      </dsp:nvSpPr>
      <dsp:spPr>
        <a:xfrm>
          <a:off x="8272267" y="2433411"/>
          <a:ext cx="2241239" cy="13447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Important Dates</a:t>
          </a:r>
          <a:endParaRPr lang="en-US" sz="1700" kern="1200" dirty="0"/>
        </a:p>
      </dsp:txBody>
      <dsp:txXfrm>
        <a:off x="8272267" y="2433411"/>
        <a:ext cx="2241239" cy="1344743"/>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D6C188-E4AE-4D8D-8195-B839C0F06871}" type="datetimeFigureOut">
              <a:rPr lang="en-US" smtClean="0"/>
              <a:t>1/30/2026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D4239A-5755-4189-BD85-9498F8B26C97}" type="slidenum">
              <a:rPr lang="en-US" smtClean="0"/>
              <a:t>‹#›</a:t>
            </a:fld>
            <a:endParaRPr lang="en-US"/>
          </a:p>
        </p:txBody>
      </p:sp>
    </p:spTree>
    <p:extLst>
      <p:ext uri="{BB962C8B-B14F-4D97-AF65-F5344CB8AC3E}">
        <p14:creationId xmlns:p14="http://schemas.microsoft.com/office/powerpoint/2010/main" val="926710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C357-FDD0-CB37-F79A-CC02AC28D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4C3E9-19AA-DD8B-0094-8B592ACB7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19BDA-69BC-E842-8930-3A4876103B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D1937D-900F-048A-39A1-2D596D1FA9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4239A-5755-4189-BD85-9498F8B26C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3046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4239A-5755-4189-BD85-9498F8B26C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263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D4239A-5755-4189-BD85-9498F8B26C97}" type="slidenum">
              <a:rPr lang="en-US" smtClean="0"/>
              <a:t>14</a:t>
            </a:fld>
            <a:endParaRPr lang="en-US"/>
          </a:p>
        </p:txBody>
      </p:sp>
    </p:spTree>
    <p:extLst>
      <p:ext uri="{BB962C8B-B14F-4D97-AF65-F5344CB8AC3E}">
        <p14:creationId xmlns:p14="http://schemas.microsoft.com/office/powerpoint/2010/main" val="1702861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4239A-5755-4189-BD85-9498F8B26C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7350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8882E-EDDC-00A7-EAFE-2743EC1E1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66388-B453-5867-96A8-C62FCD2E4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41094-101B-7179-9CB7-974ECA7288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39CC2D-69F2-A7CE-BC68-00412EEE96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4239A-5755-4189-BD85-9498F8B26C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1301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92B8-372F-C2B6-8235-B1D7049261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CD2430-617A-3847-5505-8AA285637A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5EB1A2-0EC9-01BE-A0DB-14B660DAF79E}"/>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5" name="Footer Placeholder 4">
            <a:extLst>
              <a:ext uri="{FF2B5EF4-FFF2-40B4-BE49-F238E27FC236}">
                <a16:creationId xmlns:a16="http://schemas.microsoft.com/office/drawing/2014/main" id="{9472B6D4-37D3-86EF-F480-3E2A1D20D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FBB2C-F5A9-DCD4-F83A-AC33FAECA2E4}"/>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14031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A blue and black background&#10;&#10;AI-generated content may be incorrect.">
            <a:extLst>
              <a:ext uri="{FF2B5EF4-FFF2-40B4-BE49-F238E27FC236}">
                <a16:creationId xmlns:a16="http://schemas.microsoft.com/office/drawing/2014/main" id="{CC0B4F92-4658-9727-F2F3-AA6FBAE38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CC03F28-6319-29FF-4CAC-7C2EB247673C}"/>
              </a:ext>
            </a:extLst>
          </p:cNvPr>
          <p:cNvSpPr/>
          <p:nvPr userDrawn="1"/>
        </p:nvSpPr>
        <p:spPr>
          <a:xfrm>
            <a:off x="0" y="365125"/>
            <a:ext cx="12192000" cy="122593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A4354E-ADB2-BCE1-465D-1FB20ED357DE}"/>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55534DF-2322-17DA-07E4-4B13DB5FD12B}"/>
              </a:ext>
            </a:extLst>
          </p:cNvPr>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E49A495-F119-304E-B4E9-3DF2E81663AE}"/>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5" name="Footer Placeholder 4">
            <a:extLst>
              <a:ext uri="{FF2B5EF4-FFF2-40B4-BE49-F238E27FC236}">
                <a16:creationId xmlns:a16="http://schemas.microsoft.com/office/drawing/2014/main" id="{CFB9AB4C-0807-028C-80F3-FFB9AA28F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A26E51-26B5-95BE-A18F-1AC457752410}"/>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274518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A blue and black background&#10;&#10;AI-generated content may be incorrect.">
            <a:extLst>
              <a:ext uri="{FF2B5EF4-FFF2-40B4-BE49-F238E27FC236}">
                <a16:creationId xmlns:a16="http://schemas.microsoft.com/office/drawing/2014/main" id="{03F5F05F-9BC5-9A85-1122-93FAE57087E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468AF8-2841-1C92-5499-A99C8DE889EB}"/>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1827E507-42CD-31B9-B7EA-0D2F7CD427F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EF01600F-C490-2DEB-9894-CB6C386927D3}"/>
              </a:ext>
            </a:extLst>
          </p:cNvPr>
          <p:cNvSpPr>
            <a:spLocks noGrp="1"/>
          </p:cNvSpPr>
          <p:nvPr>
            <p:ph type="dt" sz="half" idx="10"/>
          </p:nvPr>
        </p:nvSpPr>
        <p:spPr/>
        <p:txBody>
          <a:bodyPr/>
          <a:lstStyle/>
          <a:p>
            <a:fld id="{360DF22A-4292-491E-BDFD-10FBC2E10F52}" type="datetimeFigureOut">
              <a:rPr lang="en-US" smtClean="0"/>
              <a:t>1/30/2026</a:t>
            </a:fld>
            <a:endParaRPr lang="en-US" dirty="0"/>
          </a:p>
        </p:txBody>
      </p:sp>
      <p:sp>
        <p:nvSpPr>
          <p:cNvPr id="5" name="Footer Placeholder 4">
            <a:extLst>
              <a:ext uri="{FF2B5EF4-FFF2-40B4-BE49-F238E27FC236}">
                <a16:creationId xmlns:a16="http://schemas.microsoft.com/office/drawing/2014/main" id="{A7046147-CF3E-AFE3-7280-850C29A2F4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04B678-98A5-E5EF-99C0-D97C04664C1F}"/>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930600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blue and black background&#10;&#10;AI-generated content may be incorrect.">
            <a:extLst>
              <a:ext uri="{FF2B5EF4-FFF2-40B4-BE49-F238E27FC236}">
                <a16:creationId xmlns:a16="http://schemas.microsoft.com/office/drawing/2014/main" id="{059BA29C-6FBD-DEC8-EF53-E14709566E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06DBCDB-84B4-77E9-7BCE-C79B8D8B9C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B6DF58-6F03-0EEC-0757-7ED7C4F105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7A1AA2-1AAA-1CB7-5F8C-95849DC73B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0B013F-8FCF-27B9-7C8A-A8EF4E86F103}"/>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6" name="Footer Placeholder 5">
            <a:extLst>
              <a:ext uri="{FF2B5EF4-FFF2-40B4-BE49-F238E27FC236}">
                <a16:creationId xmlns:a16="http://schemas.microsoft.com/office/drawing/2014/main" id="{9DCC99BC-EF4B-E765-7980-2874024A5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C904BF-6088-B2DA-D377-28F5E786CB00}"/>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3723983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A blue and black background&#10;&#10;AI-generated content may be incorrect.">
            <a:extLst>
              <a:ext uri="{FF2B5EF4-FFF2-40B4-BE49-F238E27FC236}">
                <a16:creationId xmlns:a16="http://schemas.microsoft.com/office/drawing/2014/main" id="{1DC6CEB1-7E46-2834-A06C-6D1836625CB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8BFE22E-46C8-4675-7B6E-CF091005CF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39C3A8-BB22-46D2-4A7A-2B3D3ADDA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025DFA-C16D-39BA-D0A6-682DB72B6B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BF7204-CDAF-D117-39CE-446EDC60CF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D89A4A-5480-1E6D-BE06-D0E2A35812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B1279-753D-6AF9-AC49-BDBE95F1435A}"/>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8" name="Footer Placeholder 7">
            <a:extLst>
              <a:ext uri="{FF2B5EF4-FFF2-40B4-BE49-F238E27FC236}">
                <a16:creationId xmlns:a16="http://schemas.microsoft.com/office/drawing/2014/main" id="{8A6709E9-5DB2-3511-34AF-BA9DF4A4FC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1FD916-5CA8-7160-3D99-CB488F7558B8}"/>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3157828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A blue and black background&#10;&#10;AI-generated content may be incorrect.">
            <a:extLst>
              <a:ext uri="{FF2B5EF4-FFF2-40B4-BE49-F238E27FC236}">
                <a16:creationId xmlns:a16="http://schemas.microsoft.com/office/drawing/2014/main" id="{4F755E8A-2C24-118D-FCA0-1A29619E98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EA9EEFF-3C00-2F0D-1B77-BCF2F14751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E3A16F-4053-5FD3-E478-1817EC4DCB1F}"/>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4" name="Footer Placeholder 3">
            <a:extLst>
              <a:ext uri="{FF2B5EF4-FFF2-40B4-BE49-F238E27FC236}">
                <a16:creationId xmlns:a16="http://schemas.microsoft.com/office/drawing/2014/main" id="{D9F213E7-B620-9FC2-E256-68C5BC8869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3F2351-CB21-7FB7-B787-6A6D2B2E7839}"/>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3228871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ue and black background&#10;&#10;AI-generated content may be incorrect.">
            <a:extLst>
              <a:ext uri="{FF2B5EF4-FFF2-40B4-BE49-F238E27FC236}">
                <a16:creationId xmlns:a16="http://schemas.microsoft.com/office/drawing/2014/main" id="{A9CFE828-18BE-81C1-B5FA-066034A7341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143A15A4-61A1-982E-8A46-87B57CBB9EE0}"/>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3" name="Footer Placeholder 2">
            <a:extLst>
              <a:ext uri="{FF2B5EF4-FFF2-40B4-BE49-F238E27FC236}">
                <a16:creationId xmlns:a16="http://schemas.microsoft.com/office/drawing/2014/main" id="{AD8DFF60-6CE5-9378-767D-8BA18E0CD1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7F39E5-28E9-6807-40DA-851237D09418}"/>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1726595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A blue and black background&#10;&#10;AI-generated content may be incorrect.">
            <a:extLst>
              <a:ext uri="{FF2B5EF4-FFF2-40B4-BE49-F238E27FC236}">
                <a16:creationId xmlns:a16="http://schemas.microsoft.com/office/drawing/2014/main" id="{14D10B1D-A6E6-9146-FF3B-6895FF14F5F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E61AF3-C814-4ACC-8760-C9437AEAAC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4A4A8B-7C6C-D2BD-A732-6CADCA07C0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A73DC7-9F2A-0E43-B751-CB30FCE80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D39FB4-C109-E7C0-9D31-F4007B24DD5D}"/>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6" name="Footer Placeholder 5">
            <a:extLst>
              <a:ext uri="{FF2B5EF4-FFF2-40B4-BE49-F238E27FC236}">
                <a16:creationId xmlns:a16="http://schemas.microsoft.com/office/drawing/2014/main" id="{9140B686-89DD-1257-C22F-0A008AD1FA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F084AE-F8D7-C131-A9E0-ACB93B9D6A0D}"/>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990769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A blue and black background&#10;&#10;AI-generated content may be incorrect.">
            <a:extLst>
              <a:ext uri="{FF2B5EF4-FFF2-40B4-BE49-F238E27FC236}">
                <a16:creationId xmlns:a16="http://schemas.microsoft.com/office/drawing/2014/main" id="{3A04E0B5-4A61-9AC9-A91E-18755A40A2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D6FDEA-2FAF-CE91-1C84-D8C8CE5D27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796A38-9877-6421-3538-E57A4F3C57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FFC49F-0888-B1B4-D5F6-603F8B32A4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8E680-6A53-8B76-D085-8C746B50D89D}"/>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6" name="Footer Placeholder 5">
            <a:extLst>
              <a:ext uri="{FF2B5EF4-FFF2-40B4-BE49-F238E27FC236}">
                <a16:creationId xmlns:a16="http://schemas.microsoft.com/office/drawing/2014/main" id="{9C87D285-F384-2C60-CC6B-1ADD8E20A6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923D08-74C2-427C-BA87-CC56D49B4DAA}"/>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1768013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A blue and black background&#10;&#10;AI-generated content may be incorrect.">
            <a:extLst>
              <a:ext uri="{FF2B5EF4-FFF2-40B4-BE49-F238E27FC236}">
                <a16:creationId xmlns:a16="http://schemas.microsoft.com/office/drawing/2014/main" id="{8EF44C7D-4729-170F-CE2A-128A9FEC23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D441F5A-9AF2-3646-1114-6DC7E4FE56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FD1D41-D2A0-7442-A1F1-977A424A78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B0777-B2F5-D0AA-9047-8A375E8FF204}"/>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5" name="Footer Placeholder 4">
            <a:extLst>
              <a:ext uri="{FF2B5EF4-FFF2-40B4-BE49-F238E27FC236}">
                <a16:creationId xmlns:a16="http://schemas.microsoft.com/office/drawing/2014/main" id="{54493FA0-0ACB-8A0B-1487-9D91E1BEBB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CE5ED-7364-E7B9-6B73-15804AEBC22C}"/>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3862148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A blue and black background&#10;&#10;AI-generated content may be incorrect.">
            <a:extLst>
              <a:ext uri="{FF2B5EF4-FFF2-40B4-BE49-F238E27FC236}">
                <a16:creationId xmlns:a16="http://schemas.microsoft.com/office/drawing/2014/main" id="{B20C6C9E-F20B-BA80-4EDE-C620D92F29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a:extLst>
              <a:ext uri="{FF2B5EF4-FFF2-40B4-BE49-F238E27FC236}">
                <a16:creationId xmlns:a16="http://schemas.microsoft.com/office/drawing/2014/main" id="{9CEB373F-C0D8-3C01-55A7-2ABD10F75B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EAB7CB-D438-1E52-662B-B9DB3FD2AE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E2B76-F577-D661-446A-96008CFECBCB}"/>
              </a:ext>
            </a:extLst>
          </p:cNvPr>
          <p:cNvSpPr>
            <a:spLocks noGrp="1"/>
          </p:cNvSpPr>
          <p:nvPr>
            <p:ph type="dt" sz="half" idx="10"/>
          </p:nvPr>
        </p:nvSpPr>
        <p:spPr/>
        <p:txBody>
          <a:bodyPr/>
          <a:lstStyle/>
          <a:p>
            <a:fld id="{360DF22A-4292-491E-BDFD-10FBC2E10F52}" type="datetimeFigureOut">
              <a:rPr lang="en-US" smtClean="0"/>
              <a:t>1/30/2026</a:t>
            </a:fld>
            <a:endParaRPr lang="en-US"/>
          </a:p>
        </p:txBody>
      </p:sp>
      <p:sp>
        <p:nvSpPr>
          <p:cNvPr id="5" name="Footer Placeholder 4">
            <a:extLst>
              <a:ext uri="{FF2B5EF4-FFF2-40B4-BE49-F238E27FC236}">
                <a16:creationId xmlns:a16="http://schemas.microsoft.com/office/drawing/2014/main" id="{E366F592-F792-7D0E-10B9-AF02A47B0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332B3D-E357-23BC-63DC-F70ED8826475}"/>
              </a:ext>
            </a:extLst>
          </p:cNvPr>
          <p:cNvSpPr>
            <a:spLocks noGrp="1"/>
          </p:cNvSpPr>
          <p:nvPr>
            <p:ph type="sldNum" sz="quarter" idx="12"/>
          </p:nvPr>
        </p:nvSpPr>
        <p:spPr/>
        <p:txBody>
          <a:bodyPr/>
          <a:lstStyle/>
          <a:p>
            <a:fld id="{058C4C5B-F652-4C17-B403-61FEF70AF1CC}" type="slidenum">
              <a:rPr lang="en-US" smtClean="0"/>
              <a:t>‹#›</a:t>
            </a:fld>
            <a:endParaRPr lang="en-US"/>
          </a:p>
        </p:txBody>
      </p:sp>
    </p:spTree>
    <p:extLst>
      <p:ext uri="{BB962C8B-B14F-4D97-AF65-F5344CB8AC3E}">
        <p14:creationId xmlns:p14="http://schemas.microsoft.com/office/powerpoint/2010/main" val="2665326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B80FD9-11B7-F036-95EA-DCCC32B803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B3C71E-AA0A-43A3-6E75-3E70BA791D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57DF5-B79A-C832-69F0-F3350422BF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0DF22A-4292-491E-BDFD-10FBC2E10F52}" type="datetimeFigureOut">
              <a:rPr lang="en-US" smtClean="0"/>
              <a:t>1/30/2026</a:t>
            </a:fld>
            <a:endParaRPr lang="en-US"/>
          </a:p>
        </p:txBody>
      </p:sp>
      <p:sp>
        <p:nvSpPr>
          <p:cNvPr id="5" name="Footer Placeholder 4">
            <a:extLst>
              <a:ext uri="{FF2B5EF4-FFF2-40B4-BE49-F238E27FC236}">
                <a16:creationId xmlns:a16="http://schemas.microsoft.com/office/drawing/2014/main" id="{9D8B8FAD-AF30-7194-24A5-DCFE233845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369977-30C8-0C64-8689-13730AC4B7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8C4C5B-F652-4C17-B403-61FEF70AF1CC}" type="slidenum">
              <a:rPr lang="en-US" smtClean="0"/>
              <a:t>‹#›</a:t>
            </a:fld>
            <a:endParaRPr lang="en-US"/>
          </a:p>
        </p:txBody>
      </p:sp>
    </p:spTree>
    <p:extLst>
      <p:ext uri="{BB962C8B-B14F-4D97-AF65-F5344CB8AC3E}">
        <p14:creationId xmlns:p14="http://schemas.microsoft.com/office/powerpoint/2010/main" val="313050676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klsapp@ufl.edu" TargetMode="External"/><Relationship Id="rId2" Type="http://schemas.openxmlformats.org/officeDocument/2006/relationships/hyperlink" Target="mailto:alcook@ufl.ed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cise.ufl.edu/academics/grad/phd/index.shtml#csreq"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mailto:alcook@ufl.edu" TargetMode="External"/><Relationship Id="rId2" Type="http://schemas.openxmlformats.org/officeDocument/2006/relationships/hyperlink" Target="https://ufl.instructure.com/courses/347223/pages/start-her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cise.ufl.edu/academics/graduate/phd/#supervisio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alcook@ufl.edu"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ase.ufl.edu/"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hyperlink" Target="https://www.cise.ufl.edu/academics/grad/qualifying-exam-req"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klsapp@ufl.edu"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https://careerfair.cise.ufl.edu/"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shcc.ufl.edu/" TargetMode="External"/><Relationship Id="rId2" Type="http://schemas.openxmlformats.org/officeDocument/2006/relationships/hyperlink" Target="https://counseling.ufl.edu/" TargetMode="External"/><Relationship Id="rId1" Type="http://schemas.openxmlformats.org/officeDocument/2006/relationships/slideLayout" Target="../slideLayouts/slideLayout2.xml"/><Relationship Id="rId4" Type="http://schemas.openxmlformats.org/officeDocument/2006/relationships/hyperlink" Target="https://pantry.fieldandfork.ufl.edu/"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studentlegalservices.ufl.edu/" TargetMode="External"/><Relationship Id="rId2" Type="http://schemas.openxmlformats.org/officeDocument/2006/relationships/hyperlink" Target="https://disability.ufl.edu/"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tudentlife.ufl.edu/wholegator/" TargetMode="External"/><Relationship Id="rId2" Type="http://schemas.openxmlformats.org/officeDocument/2006/relationships/hyperlink" Target="https://one.uf.edu/whole-gator/topic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internationalfriendship.org/"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https://gradcatalog.ufl.edu/graduate/calendar/"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7E7A11-9774-304F-3244-93A5EACDF253}"/>
              </a:ext>
              <a:ext uri="{C183D7F6-B498-43B3-948B-1728B52AA6E4}">
                <adec:decorative xmlns:adec="http://schemas.microsoft.com/office/drawing/2017/decorative" val="1"/>
              </a:ext>
            </a:extLst>
          </p:cNvPr>
          <p:cNvPicPr>
            <a:picLocks noChangeAspect="1" noChangeArrowheads="1"/>
          </p:cNvPicPr>
          <p:nvPr/>
        </p:nvPicPr>
        <p:blipFill>
          <a:blip r:embed="rId2" cstate="email">
            <a:alphaModFix amt="88000"/>
            <a:extLst>
              <a:ext uri="{28A0092B-C50C-407E-A947-70E740481C1C}">
                <a14:useLocalDpi xmlns:a14="http://schemas.microsoft.com/office/drawing/2010/main"/>
              </a:ext>
            </a:extLst>
          </a:blip>
          <a:srcRect/>
          <a:stretch>
            <a:fillRect/>
          </a:stretch>
        </p:blipFill>
        <p:spPr bwMode="auto">
          <a:xfrm>
            <a:off x="0" y="1171575"/>
            <a:ext cx="12192000" cy="4514850"/>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4">
            <a:extLst>
              <a:ext uri="{FF2B5EF4-FFF2-40B4-BE49-F238E27FC236}">
                <a16:creationId xmlns:a16="http://schemas.microsoft.com/office/drawing/2014/main" id="{839A9463-79B6-5DF7-7B16-6CCACB88ECB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82" y="0"/>
            <a:ext cx="12191187" cy="6858000"/>
          </a:xfrm>
          <a:prstGeom prst="rect">
            <a:avLst/>
          </a:prstGeom>
        </p:spPr>
      </p:pic>
      <p:sp>
        <p:nvSpPr>
          <p:cNvPr id="5" name="Title 4">
            <a:extLst>
              <a:ext uri="{FF2B5EF4-FFF2-40B4-BE49-F238E27FC236}">
                <a16:creationId xmlns:a16="http://schemas.microsoft.com/office/drawing/2014/main" id="{8404A06C-228C-E2FA-1248-E875F7F0233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Welcome</a:t>
            </a:r>
          </a:p>
        </p:txBody>
      </p:sp>
    </p:spTree>
    <p:extLst>
      <p:ext uri="{BB962C8B-B14F-4D97-AF65-F5344CB8AC3E}">
        <p14:creationId xmlns:p14="http://schemas.microsoft.com/office/powerpoint/2010/main" val="965694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2C07CAA-962A-020C-F6D7-82DFB6EC4FE2}"/>
              </a:ext>
              <a:ext uri="{C183D7F6-B498-43B3-948B-1728B52AA6E4}">
                <adec:decorative xmlns:adec="http://schemas.microsoft.com/office/drawing/2017/decorative" val="1"/>
              </a:ext>
            </a:extLst>
          </p:cNvPr>
          <p:cNvPicPr>
            <a:picLocks noChangeAspect="1" noChangeArrowheads="1"/>
          </p:cNvPicPr>
          <p:nvPr/>
        </p:nvPicPr>
        <p:blipFill>
          <a:blip r:embed="rId2" cstate="email">
            <a:alphaModFix amt="88000"/>
            <a:extLst>
              <a:ext uri="{28A0092B-C50C-407E-A947-70E740481C1C}">
                <a14:useLocalDpi xmlns:a14="http://schemas.microsoft.com/office/drawing/2010/main"/>
              </a:ext>
            </a:extLst>
          </a:blip>
          <a:srcRect/>
          <a:stretch>
            <a:fillRect/>
          </a:stretch>
        </p:blipFill>
        <p:spPr bwMode="auto">
          <a:xfrm>
            <a:off x="0" y="1171575"/>
            <a:ext cx="12192000" cy="45148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E26009B-0559-FC65-8593-DD556DB7BD9C}"/>
              </a:ext>
            </a:extLst>
          </p:cNvPr>
          <p:cNvSpPr>
            <a:spLocks noGrp="1"/>
          </p:cNvSpPr>
          <p:nvPr>
            <p:ph type="ctrTitle"/>
          </p:nvPr>
        </p:nvSpPr>
        <p:spPr>
          <a:xfrm>
            <a:off x="2374900" y="1358107"/>
            <a:ext cx="9144000" cy="2387600"/>
          </a:xfrm>
        </p:spPr>
        <p:txBody>
          <a:bodyPr/>
          <a:lstStyle/>
          <a:p>
            <a:pPr algn="l"/>
            <a:r>
              <a:rPr lang="en-US" dirty="0">
                <a:latin typeface="Atkinson Hyperlegible" pitchFamily="50" charset="0"/>
              </a:rPr>
              <a:t>CISE Ph.D. Program </a:t>
            </a:r>
            <a:br>
              <a:rPr lang="en-US" dirty="0">
                <a:latin typeface="Atkinson Hyperlegible" pitchFamily="50" charset="0"/>
              </a:rPr>
            </a:br>
            <a:r>
              <a:rPr lang="en-US" dirty="0">
                <a:latin typeface="Atkinson Hyperlegible" pitchFamily="50" charset="0"/>
              </a:rPr>
              <a:t>New Student Orientation</a:t>
            </a:r>
          </a:p>
        </p:txBody>
      </p:sp>
      <p:sp>
        <p:nvSpPr>
          <p:cNvPr id="3" name="Subtitle 2">
            <a:extLst>
              <a:ext uri="{FF2B5EF4-FFF2-40B4-BE49-F238E27FC236}">
                <a16:creationId xmlns:a16="http://schemas.microsoft.com/office/drawing/2014/main" id="{3F6467AE-F8EB-98D3-A7A0-6F8A9C6DE6F8}"/>
              </a:ext>
            </a:extLst>
          </p:cNvPr>
          <p:cNvSpPr>
            <a:spLocks noGrp="1"/>
          </p:cNvSpPr>
          <p:nvPr>
            <p:ph type="subTitle" idx="1"/>
          </p:nvPr>
        </p:nvSpPr>
        <p:spPr>
          <a:xfrm>
            <a:off x="2374900" y="3745707"/>
            <a:ext cx="9144000" cy="1655762"/>
          </a:xfrm>
        </p:spPr>
        <p:txBody>
          <a:bodyPr/>
          <a:lstStyle/>
          <a:p>
            <a:pPr algn="l"/>
            <a:r>
              <a:rPr lang="en-US" dirty="0">
                <a:latin typeface="Atkinson Hyperlegible" pitchFamily="50" charset="0"/>
              </a:rPr>
              <a:t>January 9</a:t>
            </a:r>
            <a:r>
              <a:rPr lang="en-US" baseline="30000" dirty="0">
                <a:latin typeface="Atkinson Hyperlegible" pitchFamily="50" charset="0"/>
              </a:rPr>
              <a:t>th</a:t>
            </a:r>
            <a:r>
              <a:rPr lang="en-US" dirty="0">
                <a:latin typeface="Atkinson Hyperlegible" pitchFamily="50" charset="0"/>
              </a:rPr>
              <a:t>, 2026</a:t>
            </a:r>
          </a:p>
          <a:p>
            <a:pPr algn="l"/>
            <a:r>
              <a:rPr lang="en-US" dirty="0">
                <a:latin typeface="Atkinson Hyperlegible" pitchFamily="50" charset="0"/>
              </a:rPr>
              <a:t>Spring 2026 Semester</a:t>
            </a:r>
          </a:p>
        </p:txBody>
      </p:sp>
    </p:spTree>
    <p:extLst>
      <p:ext uri="{BB962C8B-B14F-4D97-AF65-F5344CB8AC3E}">
        <p14:creationId xmlns:p14="http://schemas.microsoft.com/office/powerpoint/2010/main" val="3340869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FCC13D-E2F0-E5AD-72BA-037392488446}"/>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76D56376-A118-DC69-6108-9AA8C1F89926}"/>
              </a:ext>
              <a:ext uri="{C183D7F6-B498-43B3-948B-1728B52AA6E4}">
                <adec:decorative xmlns:adec="http://schemas.microsoft.com/office/drawing/2017/decorative" val="1"/>
              </a:ext>
            </a:extLst>
          </p:cNvPr>
          <p:cNvPicPr>
            <a:picLocks noChangeAspect="1" noChangeArrowheads="1"/>
          </p:cNvPicPr>
          <p:nvPr/>
        </p:nvPicPr>
        <p:blipFill>
          <a:blip r:embed="rId2" cstate="email">
            <a:alphaModFix amt="88000"/>
            <a:extLst>
              <a:ext uri="{28A0092B-C50C-407E-A947-70E740481C1C}">
                <a14:useLocalDpi xmlns:a14="http://schemas.microsoft.com/office/drawing/2010/main"/>
              </a:ext>
            </a:extLst>
          </a:blip>
          <a:srcRect/>
          <a:stretch>
            <a:fillRect/>
          </a:stretch>
        </p:blipFill>
        <p:spPr bwMode="auto">
          <a:xfrm>
            <a:off x="0" y="1171575"/>
            <a:ext cx="12192000" cy="45148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E880D34-734A-2E36-0CC2-FFF58A218EF8}"/>
              </a:ext>
            </a:extLst>
          </p:cNvPr>
          <p:cNvSpPr>
            <a:spLocks noGrp="1"/>
          </p:cNvSpPr>
          <p:nvPr>
            <p:ph type="ctrTitle"/>
          </p:nvPr>
        </p:nvSpPr>
        <p:spPr>
          <a:xfrm>
            <a:off x="2374900" y="1358107"/>
            <a:ext cx="9144000" cy="2387600"/>
          </a:xfrm>
        </p:spPr>
        <p:txBody>
          <a:bodyPr/>
          <a:lstStyle/>
          <a:p>
            <a:pPr algn="l"/>
            <a:r>
              <a:rPr lang="en-US" dirty="0">
                <a:latin typeface="Atkinson Hyperlegible" pitchFamily="50" charset="0"/>
              </a:rPr>
              <a:t>Please hold all questions until the end</a:t>
            </a:r>
          </a:p>
        </p:txBody>
      </p:sp>
      <p:sp>
        <p:nvSpPr>
          <p:cNvPr id="3" name="Subtitle 2">
            <a:extLst>
              <a:ext uri="{FF2B5EF4-FFF2-40B4-BE49-F238E27FC236}">
                <a16:creationId xmlns:a16="http://schemas.microsoft.com/office/drawing/2014/main" id="{0A773FB9-3675-37F2-3330-513D1FE5ACCC}"/>
              </a:ext>
            </a:extLst>
          </p:cNvPr>
          <p:cNvSpPr>
            <a:spLocks noGrp="1"/>
          </p:cNvSpPr>
          <p:nvPr>
            <p:ph type="subTitle" idx="1"/>
          </p:nvPr>
        </p:nvSpPr>
        <p:spPr>
          <a:xfrm>
            <a:off x="2374900" y="3745707"/>
            <a:ext cx="9144000" cy="1655762"/>
          </a:xfrm>
        </p:spPr>
        <p:txBody>
          <a:bodyPr/>
          <a:lstStyle/>
          <a:p>
            <a:pPr algn="l"/>
            <a:r>
              <a:rPr lang="en-US" dirty="0">
                <a:latin typeface="Atkinson Hyperlegible" pitchFamily="50" charset="0"/>
              </a:rPr>
              <a:t>If we do not answer your questions in the presentation, please make note of them. There will be time at the end for questions. </a:t>
            </a:r>
          </a:p>
        </p:txBody>
      </p:sp>
    </p:spTree>
    <p:extLst>
      <p:ext uri="{BB962C8B-B14F-4D97-AF65-F5344CB8AC3E}">
        <p14:creationId xmlns:p14="http://schemas.microsoft.com/office/powerpoint/2010/main" val="2851400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34E109-D560-CA2D-97CA-11DB9C10AEBD}"/>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FB62C63C-DDA6-BAC5-2864-EE0B20D3067E}"/>
              </a:ext>
              <a:ext uri="{C183D7F6-B498-43B3-948B-1728B52AA6E4}">
                <adec:decorative xmlns:adec="http://schemas.microsoft.com/office/drawing/2017/decorative" val="1"/>
              </a:ext>
            </a:extLst>
          </p:cNvPr>
          <p:cNvPicPr>
            <a:picLocks noChangeAspect="1" noChangeArrowheads="1"/>
          </p:cNvPicPr>
          <p:nvPr/>
        </p:nvPicPr>
        <p:blipFill>
          <a:blip r:embed="rId2" cstate="email">
            <a:alphaModFix amt="88000"/>
            <a:extLst>
              <a:ext uri="{28A0092B-C50C-407E-A947-70E740481C1C}">
                <a14:useLocalDpi xmlns:a14="http://schemas.microsoft.com/office/drawing/2010/main"/>
              </a:ext>
            </a:extLst>
          </a:blip>
          <a:srcRect/>
          <a:stretch>
            <a:fillRect/>
          </a:stretch>
        </p:blipFill>
        <p:spPr bwMode="auto">
          <a:xfrm>
            <a:off x="0" y="1171575"/>
            <a:ext cx="12192000" cy="45148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D260E97-0DA0-82C9-2711-1D4B3893FDE3}"/>
              </a:ext>
            </a:extLst>
          </p:cNvPr>
          <p:cNvSpPr>
            <a:spLocks noGrp="1"/>
          </p:cNvSpPr>
          <p:nvPr>
            <p:ph type="ctrTitle"/>
          </p:nvPr>
        </p:nvSpPr>
        <p:spPr>
          <a:xfrm>
            <a:off x="2374900" y="1358107"/>
            <a:ext cx="9144000" cy="2387600"/>
          </a:xfrm>
        </p:spPr>
        <p:txBody>
          <a:bodyPr>
            <a:normAutofit/>
          </a:bodyPr>
          <a:lstStyle/>
          <a:p>
            <a:pPr algn="l"/>
            <a:r>
              <a:rPr lang="en-US" dirty="0">
                <a:latin typeface="Atkinson Hyperlegible" pitchFamily="50" charset="0"/>
              </a:rPr>
              <a:t>Housekeeping</a:t>
            </a:r>
            <a:br>
              <a:rPr lang="en-US" dirty="0">
                <a:latin typeface="Atkinson Hyperlegible" pitchFamily="50" charset="0"/>
              </a:rPr>
            </a:br>
            <a:r>
              <a:rPr lang="en-US" dirty="0">
                <a:latin typeface="Atkinson Hyperlegible" pitchFamily="50" charset="0"/>
              </a:rPr>
              <a:t>Notes</a:t>
            </a:r>
          </a:p>
        </p:txBody>
      </p:sp>
      <p:sp>
        <p:nvSpPr>
          <p:cNvPr id="3" name="Subtitle 2">
            <a:extLst>
              <a:ext uri="{FF2B5EF4-FFF2-40B4-BE49-F238E27FC236}">
                <a16:creationId xmlns:a16="http://schemas.microsoft.com/office/drawing/2014/main" id="{9C999E4B-CA07-C23D-0E1C-023CA524593A}"/>
              </a:ext>
            </a:extLst>
          </p:cNvPr>
          <p:cNvSpPr>
            <a:spLocks noGrp="1"/>
          </p:cNvSpPr>
          <p:nvPr>
            <p:ph type="subTitle" idx="1"/>
          </p:nvPr>
        </p:nvSpPr>
        <p:spPr>
          <a:xfrm>
            <a:off x="2374900" y="3745707"/>
            <a:ext cx="9144000" cy="1655762"/>
          </a:xfrm>
        </p:spPr>
        <p:txBody>
          <a:bodyPr/>
          <a:lstStyle/>
          <a:p>
            <a:pPr algn="l"/>
            <a:r>
              <a:rPr lang="en-US" dirty="0">
                <a:latin typeface="Atkinson Hyperlegible" pitchFamily="50" charset="0"/>
              </a:rPr>
              <a:t>Pick up after yourself! Let’s leave this room as we found it.</a:t>
            </a:r>
          </a:p>
          <a:p>
            <a:pPr algn="l"/>
            <a:r>
              <a:rPr lang="en-US" dirty="0">
                <a:latin typeface="Atkinson Hyperlegible" pitchFamily="50" charset="0"/>
              </a:rPr>
              <a:t>This presentation will be made available within a week on the Master’s Advising Canvas Course.</a:t>
            </a:r>
          </a:p>
        </p:txBody>
      </p:sp>
    </p:spTree>
    <p:extLst>
      <p:ext uri="{BB962C8B-B14F-4D97-AF65-F5344CB8AC3E}">
        <p14:creationId xmlns:p14="http://schemas.microsoft.com/office/powerpoint/2010/main" val="2128956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853D-BBFF-1517-2B8C-145FA2917B40}"/>
              </a:ext>
            </a:extLst>
          </p:cNvPr>
          <p:cNvSpPr>
            <a:spLocks noGrp="1"/>
          </p:cNvSpPr>
          <p:nvPr>
            <p:ph type="title"/>
          </p:nvPr>
        </p:nvSpPr>
        <p:spPr/>
        <p:txBody>
          <a:bodyPr/>
          <a:lstStyle/>
          <a:p>
            <a:r>
              <a:rPr lang="en-US" b="1" dirty="0"/>
              <a:t>Agenda</a:t>
            </a:r>
          </a:p>
        </p:txBody>
      </p:sp>
      <p:graphicFrame>
        <p:nvGraphicFramePr>
          <p:cNvPr id="3" name="Content Placeholder 2" descr="Presentation agenda">
            <a:extLst>
              <a:ext uri="{FF2B5EF4-FFF2-40B4-BE49-F238E27FC236}">
                <a16:creationId xmlns:a16="http://schemas.microsoft.com/office/drawing/2014/main" id="{5185D999-FE8E-51F8-D932-F175A57F68B9}"/>
              </a:ext>
            </a:extLst>
          </p:cNvPr>
          <p:cNvGraphicFramePr>
            <a:graphicFrameLocks noGrp="1"/>
          </p:cNvGraphicFramePr>
          <p:nvPr>
            <p:ph idx="1"/>
            <p:extLst>
              <p:ext uri="{D42A27DB-BD31-4B8C-83A1-F6EECF244321}">
                <p14:modId xmlns:p14="http://schemas.microsoft.com/office/powerpoint/2010/main" val="37047434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0660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732C-EA39-9569-8AC3-6F8DA29AEB7F}"/>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17B1EC9-6A03-94DE-7AAE-3AC78505E55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58800" y="1327150"/>
            <a:ext cx="5228242" cy="4203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le 3">
            <a:extLst>
              <a:ext uri="{FF2B5EF4-FFF2-40B4-BE49-F238E27FC236}">
                <a16:creationId xmlns:a16="http://schemas.microsoft.com/office/drawing/2014/main" id="{D5D28D04-800B-1931-C03F-2B4682583639}"/>
              </a:ext>
              <a:ext uri="{C183D7F6-B498-43B3-948B-1728B52AA6E4}">
                <adec:decorative xmlns:adec="http://schemas.microsoft.com/office/drawing/2017/decorative" val="0"/>
              </a:ext>
            </a:extLst>
          </p:cNvPr>
          <p:cNvSpPr>
            <a:spLocks noGrp="1"/>
          </p:cNvSpPr>
          <p:nvPr>
            <p:ph type="title"/>
          </p:nvPr>
        </p:nvSpPr>
        <p:spPr>
          <a:xfrm>
            <a:off x="6096000" y="1327150"/>
            <a:ext cx="5740400" cy="4203700"/>
          </a:xfrm>
        </p:spPr>
        <p:txBody>
          <a:bodyPr/>
          <a:lstStyle/>
          <a:p>
            <a:r>
              <a:rPr lang="en-US" b="1" dirty="0"/>
              <a:t>Introduction &amp; Overview</a:t>
            </a:r>
          </a:p>
        </p:txBody>
      </p:sp>
    </p:spTree>
    <p:extLst>
      <p:ext uri="{BB962C8B-B14F-4D97-AF65-F5344CB8AC3E}">
        <p14:creationId xmlns:p14="http://schemas.microsoft.com/office/powerpoint/2010/main" val="1002836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3646E7F-B389-F297-5D59-14EC94E06315}"/>
              </a:ext>
            </a:extLst>
          </p:cNvPr>
          <p:cNvSpPr>
            <a:spLocks noGrp="1"/>
          </p:cNvSpPr>
          <p:nvPr>
            <p:ph type="title"/>
          </p:nvPr>
        </p:nvSpPr>
        <p:spPr/>
        <p:txBody>
          <a:bodyPr/>
          <a:lstStyle/>
          <a:p>
            <a:r>
              <a:rPr lang="en-US" b="1" dirty="0"/>
              <a:t>What Student Services (SSC) Does</a:t>
            </a:r>
          </a:p>
        </p:txBody>
      </p:sp>
      <p:sp>
        <p:nvSpPr>
          <p:cNvPr id="10" name="Content Placeholder 9">
            <a:extLst>
              <a:ext uri="{FF2B5EF4-FFF2-40B4-BE49-F238E27FC236}">
                <a16:creationId xmlns:a16="http://schemas.microsoft.com/office/drawing/2014/main" id="{E9CE11EA-9BB1-3A20-247F-BB320CCED845}"/>
              </a:ext>
            </a:extLst>
          </p:cNvPr>
          <p:cNvSpPr>
            <a:spLocks noGrp="1"/>
          </p:cNvSpPr>
          <p:nvPr>
            <p:ph idx="1"/>
          </p:nvPr>
        </p:nvSpPr>
        <p:spPr>
          <a:xfrm>
            <a:off x="838200" y="1825625"/>
            <a:ext cx="5257800" cy="4351338"/>
          </a:xfrm>
        </p:spPr>
        <p:txBody>
          <a:bodyPr>
            <a:normAutofit/>
          </a:bodyPr>
          <a:lstStyle/>
          <a:p>
            <a:pPr>
              <a:lnSpc>
                <a:spcPct val="200000"/>
              </a:lnSpc>
            </a:pPr>
            <a:r>
              <a:rPr lang="en-US" dirty="0">
                <a:latin typeface="+mj-lt"/>
              </a:rPr>
              <a:t>Course scheduling assistance</a:t>
            </a:r>
          </a:p>
          <a:p>
            <a:pPr>
              <a:lnSpc>
                <a:spcPct val="200000"/>
              </a:lnSpc>
            </a:pPr>
            <a:r>
              <a:rPr lang="en-US" dirty="0">
                <a:latin typeface="+mj-lt"/>
              </a:rPr>
              <a:t>Adding and dropping courses</a:t>
            </a:r>
          </a:p>
          <a:p>
            <a:pPr>
              <a:lnSpc>
                <a:spcPct val="200000"/>
              </a:lnSpc>
            </a:pPr>
            <a:r>
              <a:rPr lang="en-US" dirty="0">
                <a:latin typeface="+mj-lt"/>
              </a:rPr>
              <a:t>Course withdrawals</a:t>
            </a:r>
          </a:p>
          <a:p>
            <a:pPr>
              <a:lnSpc>
                <a:spcPct val="200000"/>
              </a:lnSpc>
            </a:pPr>
            <a:r>
              <a:rPr lang="en-US" dirty="0">
                <a:latin typeface="+mj-lt"/>
              </a:rPr>
              <a:t>Petitions</a:t>
            </a:r>
          </a:p>
        </p:txBody>
      </p:sp>
      <p:sp>
        <p:nvSpPr>
          <p:cNvPr id="11" name="Content Placeholder 10">
            <a:extLst>
              <a:ext uri="{FF2B5EF4-FFF2-40B4-BE49-F238E27FC236}">
                <a16:creationId xmlns:a16="http://schemas.microsoft.com/office/drawing/2014/main" id="{D4E88053-DF96-864F-7066-515DDCD3760C}"/>
              </a:ext>
            </a:extLst>
          </p:cNvPr>
          <p:cNvSpPr>
            <a:spLocks noGrp="1"/>
          </p:cNvSpPr>
          <p:nvPr>
            <p:ph sz="half" idx="4294967295"/>
          </p:nvPr>
        </p:nvSpPr>
        <p:spPr>
          <a:xfrm>
            <a:off x="5998464" y="1825625"/>
            <a:ext cx="5355336" cy="4351338"/>
          </a:xfrm>
        </p:spPr>
        <p:txBody>
          <a:bodyPr>
            <a:noAutofit/>
          </a:bodyPr>
          <a:lstStyle/>
          <a:p>
            <a:pPr>
              <a:lnSpc>
                <a:spcPct val="200000"/>
              </a:lnSpc>
            </a:pPr>
            <a:r>
              <a:rPr lang="en-US" dirty="0">
                <a:latin typeface="+mj-lt"/>
              </a:rPr>
              <a:t>Supervisory Committees</a:t>
            </a:r>
          </a:p>
          <a:p>
            <a:pPr>
              <a:lnSpc>
                <a:spcPct val="200000"/>
              </a:lnSpc>
            </a:pPr>
            <a:r>
              <a:rPr lang="en-US" dirty="0">
                <a:latin typeface="+mj-lt"/>
              </a:rPr>
              <a:t>Academic Problems</a:t>
            </a:r>
          </a:p>
          <a:p>
            <a:pPr>
              <a:lnSpc>
                <a:spcPct val="200000"/>
              </a:lnSpc>
            </a:pPr>
            <a:r>
              <a:rPr lang="en-US" dirty="0">
                <a:latin typeface="+mj-lt"/>
              </a:rPr>
              <a:t>Graduation</a:t>
            </a:r>
          </a:p>
          <a:p>
            <a:pPr>
              <a:lnSpc>
                <a:spcPct val="200000"/>
              </a:lnSpc>
            </a:pPr>
            <a:r>
              <a:rPr lang="en-US" dirty="0">
                <a:latin typeface="+mj-lt"/>
              </a:rPr>
              <a:t>Internships</a:t>
            </a:r>
          </a:p>
          <a:p>
            <a:pPr marL="0" indent="0">
              <a:buNone/>
            </a:pPr>
            <a:r>
              <a:rPr lang="en-US" dirty="0">
                <a:latin typeface="+mj-lt"/>
              </a:rPr>
              <a:t>                                 …and more!</a:t>
            </a:r>
          </a:p>
        </p:txBody>
      </p:sp>
    </p:spTree>
    <p:extLst>
      <p:ext uri="{BB962C8B-B14F-4D97-AF65-F5344CB8AC3E}">
        <p14:creationId xmlns:p14="http://schemas.microsoft.com/office/powerpoint/2010/main" val="2456042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A644D8A-DD04-B1D2-52E6-1B0C4C2F7CDF}"/>
              </a:ext>
            </a:extLst>
          </p:cNvPr>
          <p:cNvSpPr>
            <a:spLocks noGrp="1"/>
          </p:cNvSpPr>
          <p:nvPr>
            <p:ph type="title"/>
          </p:nvPr>
        </p:nvSpPr>
        <p:spPr/>
        <p:txBody>
          <a:bodyPr/>
          <a:lstStyle/>
          <a:p>
            <a:r>
              <a:rPr lang="en-US" b="1" dirty="0"/>
              <a:t>What SSC is NOT</a:t>
            </a:r>
          </a:p>
        </p:txBody>
      </p:sp>
      <p:sp>
        <p:nvSpPr>
          <p:cNvPr id="6" name="Content Placeholder 5">
            <a:extLst>
              <a:ext uri="{FF2B5EF4-FFF2-40B4-BE49-F238E27FC236}">
                <a16:creationId xmlns:a16="http://schemas.microsoft.com/office/drawing/2014/main" id="{D83399D3-7397-FB3E-3197-7D26678894E5}"/>
              </a:ext>
            </a:extLst>
          </p:cNvPr>
          <p:cNvSpPr>
            <a:spLocks noGrp="1"/>
          </p:cNvSpPr>
          <p:nvPr>
            <p:ph idx="1"/>
          </p:nvPr>
        </p:nvSpPr>
        <p:spPr/>
        <p:txBody>
          <a:bodyPr anchor="ctr">
            <a:normAutofit fontScale="70000" lnSpcReduction="20000"/>
          </a:bodyPr>
          <a:lstStyle/>
          <a:p>
            <a:pPr>
              <a:lnSpc>
                <a:spcPct val="150000"/>
              </a:lnSpc>
            </a:pPr>
            <a:r>
              <a:rPr lang="en-US" dirty="0"/>
              <a:t>We are not your UF International Center advisor</a:t>
            </a:r>
          </a:p>
          <a:p>
            <a:pPr lvl="1">
              <a:lnSpc>
                <a:spcPct val="150000"/>
              </a:lnSpc>
            </a:pPr>
            <a:r>
              <a:rPr lang="en-US" dirty="0"/>
              <a:t>We cannot assist with issues relating to your visa status</a:t>
            </a:r>
          </a:p>
          <a:p>
            <a:pPr>
              <a:lnSpc>
                <a:spcPct val="150000"/>
              </a:lnSpc>
            </a:pPr>
            <a:r>
              <a:rPr lang="en-US" dirty="0"/>
              <a:t>We are not the Bursar/OneStop</a:t>
            </a:r>
          </a:p>
          <a:p>
            <a:pPr lvl="1">
              <a:lnSpc>
                <a:spcPct val="150000"/>
              </a:lnSpc>
            </a:pPr>
            <a:r>
              <a:rPr lang="en-US" dirty="0"/>
              <a:t>We cannot help you make payments toward your tuition</a:t>
            </a:r>
          </a:p>
          <a:p>
            <a:pPr>
              <a:lnSpc>
                <a:spcPct val="150000"/>
              </a:lnSpc>
            </a:pPr>
            <a:r>
              <a:rPr lang="en-US" dirty="0"/>
              <a:t>We are not the Health Compliance Office</a:t>
            </a:r>
          </a:p>
          <a:p>
            <a:pPr lvl="1">
              <a:lnSpc>
                <a:spcPct val="150000"/>
              </a:lnSpc>
            </a:pPr>
            <a:r>
              <a:rPr lang="en-US" dirty="0"/>
              <a:t>We cannot do anything with your medical records or holds</a:t>
            </a:r>
          </a:p>
          <a:p>
            <a:pPr>
              <a:lnSpc>
                <a:spcPct val="150000"/>
              </a:lnSpc>
            </a:pPr>
            <a:r>
              <a:rPr lang="en-US" dirty="0"/>
              <a:t>While we are not all of those things, </a:t>
            </a:r>
            <a:r>
              <a:rPr lang="en-US" b="1" dirty="0"/>
              <a:t>please feel free to contact me, and I will see if I can help you. I am always willing to try to assist you with problems, but I cannot guarantee that I can  speed up responses from other offices</a:t>
            </a:r>
          </a:p>
        </p:txBody>
      </p:sp>
    </p:spTree>
    <p:extLst>
      <p:ext uri="{BB962C8B-B14F-4D97-AF65-F5344CB8AC3E}">
        <p14:creationId xmlns:p14="http://schemas.microsoft.com/office/powerpoint/2010/main" val="1718463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3C7EF52-C19E-9D17-597F-23E08C0F3B89}"/>
              </a:ext>
            </a:extLst>
          </p:cNvPr>
          <p:cNvSpPr>
            <a:spLocks noGrp="1"/>
          </p:cNvSpPr>
          <p:nvPr>
            <p:ph type="title"/>
          </p:nvPr>
        </p:nvSpPr>
        <p:spPr/>
        <p:txBody>
          <a:bodyPr/>
          <a:lstStyle/>
          <a:p>
            <a:r>
              <a:rPr lang="en-US" b="1" dirty="0"/>
              <a:t>But ultimately…</a:t>
            </a:r>
          </a:p>
        </p:txBody>
      </p:sp>
      <p:sp>
        <p:nvSpPr>
          <p:cNvPr id="10" name="Content Placeholder 9">
            <a:extLst>
              <a:ext uri="{FF2B5EF4-FFF2-40B4-BE49-F238E27FC236}">
                <a16:creationId xmlns:a16="http://schemas.microsoft.com/office/drawing/2014/main" id="{81F7E347-1196-158D-5E0A-6D111DCA17D9}"/>
              </a:ext>
            </a:extLst>
          </p:cNvPr>
          <p:cNvSpPr>
            <a:spLocks noGrp="1"/>
          </p:cNvSpPr>
          <p:nvPr>
            <p:ph idx="1"/>
          </p:nvPr>
        </p:nvSpPr>
        <p:spPr/>
        <p:txBody>
          <a:bodyPr anchor="ctr"/>
          <a:lstStyle/>
          <a:p>
            <a:pPr marL="0" indent="0" algn="ctr">
              <a:buNone/>
            </a:pPr>
            <a:r>
              <a:rPr lang="en-US" b="1" dirty="0"/>
              <a:t>We are here to help you with your</a:t>
            </a:r>
          </a:p>
          <a:p>
            <a:pPr marL="0" indent="0" algn="ctr">
              <a:buNone/>
            </a:pPr>
            <a:r>
              <a:rPr lang="en-US" b="1" dirty="0"/>
              <a:t>academic journey, the best way we can!</a:t>
            </a:r>
          </a:p>
          <a:p>
            <a:pPr marL="0" indent="0" algn="ctr">
              <a:buNone/>
            </a:pPr>
            <a:endParaRPr lang="en-US" b="1" dirty="0"/>
          </a:p>
          <a:p>
            <a:pPr marL="0" indent="0" algn="ctr">
              <a:buNone/>
            </a:pPr>
            <a:r>
              <a:rPr lang="en-US" b="1" dirty="0"/>
              <a:t>If you’re not sure where to go or whom to contact, </a:t>
            </a:r>
          </a:p>
          <a:p>
            <a:pPr marL="0" indent="0" algn="ctr">
              <a:buNone/>
            </a:pPr>
            <a:r>
              <a:rPr lang="en-US" b="1" dirty="0"/>
              <a:t>do not hesitate to reach out to us!</a:t>
            </a:r>
          </a:p>
        </p:txBody>
      </p:sp>
    </p:spTree>
    <p:extLst>
      <p:ext uri="{BB962C8B-B14F-4D97-AF65-F5344CB8AC3E}">
        <p14:creationId xmlns:p14="http://schemas.microsoft.com/office/powerpoint/2010/main" val="1313200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7B1A8-75B9-32EE-B950-5ACB6BF722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A713E-57E7-BDE9-8460-E1DE81E68765}"/>
              </a:ext>
            </a:extLst>
          </p:cNvPr>
          <p:cNvSpPr>
            <a:spLocks noGrp="1"/>
          </p:cNvSpPr>
          <p:nvPr>
            <p:ph type="title"/>
          </p:nvPr>
        </p:nvSpPr>
        <p:spPr/>
        <p:txBody>
          <a:bodyPr/>
          <a:lstStyle/>
          <a:p>
            <a:r>
              <a:rPr lang="en-US" dirty="0"/>
              <a:t>Student Services Staff - Adrienne</a:t>
            </a:r>
          </a:p>
        </p:txBody>
      </p:sp>
      <p:sp>
        <p:nvSpPr>
          <p:cNvPr id="5" name="TextBox 4">
            <a:extLst>
              <a:ext uri="{FF2B5EF4-FFF2-40B4-BE49-F238E27FC236}">
                <a16:creationId xmlns:a16="http://schemas.microsoft.com/office/drawing/2014/main" id="{7035328B-AF08-50E4-D0B2-34F95E2A78A9}"/>
              </a:ext>
            </a:extLst>
          </p:cNvPr>
          <p:cNvSpPr txBox="1"/>
          <p:nvPr/>
        </p:nvSpPr>
        <p:spPr>
          <a:xfrm>
            <a:off x="4433455" y="2370518"/>
            <a:ext cx="6920345" cy="4112664"/>
          </a:xfrm>
          <a:prstGeom prst="rect">
            <a:avLst/>
          </a:prstGeom>
          <a:noFill/>
        </p:spPr>
        <p:txBody>
          <a:bodyPr wrap="square" rtlCol="0" anchor="ct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Ph.D. Student Academic Advising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Ph.D. Student Enrollment and Registration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Ph.D. Student Orientation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University Petitions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Transfer Credit Processing for all Graduate Students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Master’s Degree On-The-Way (</a:t>
            </a:r>
            <a:r>
              <a:rPr kumimoji="0" lang="en-US" sz="2200" b="0" i="0" u="none" strike="noStrike" kern="1200" cap="none" spc="0" normalizeH="0" baseline="0" noProof="0" dirty="0" err="1">
                <a:ln>
                  <a:noFill/>
                </a:ln>
                <a:solidFill>
                  <a:prstClr val="white"/>
                </a:solidFill>
                <a:effectLst/>
                <a:uLnTx/>
                <a:uFillTx/>
                <a:latin typeface="Atkinson Hyperlegible"/>
                <a:ea typeface="+mn-ea"/>
                <a:cs typeface="+mn-cs"/>
              </a:rPr>
              <a:t>en</a:t>
            </a: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 route to Ph.D.)</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Ph.D. Graduation verification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tkinson Hyperlegible"/>
                <a:ea typeface="+mn-ea"/>
                <a:cs typeface="+mn-cs"/>
              </a:rPr>
              <a:t>Plus, much more!</a:t>
            </a:r>
          </a:p>
        </p:txBody>
      </p:sp>
      <p:sp>
        <p:nvSpPr>
          <p:cNvPr id="10" name="Rectangle 9">
            <a:extLst>
              <a:ext uri="{FF2B5EF4-FFF2-40B4-BE49-F238E27FC236}">
                <a16:creationId xmlns:a16="http://schemas.microsoft.com/office/drawing/2014/main" id="{5173EA0C-3EAE-1B2C-0E56-67177DAC7EFA}"/>
              </a:ext>
            </a:extLst>
          </p:cNvPr>
          <p:cNvSpPr/>
          <p:nvPr/>
        </p:nvSpPr>
        <p:spPr>
          <a:xfrm>
            <a:off x="4433455" y="1768993"/>
            <a:ext cx="6920345"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tkinson Hyperlegible"/>
                <a:ea typeface="+mn-ea"/>
                <a:cs typeface="+mn-cs"/>
              </a:rPr>
              <a:t>Ph.D. Student Academic Advisor</a:t>
            </a:r>
          </a:p>
        </p:txBody>
      </p:sp>
      <p:pic>
        <p:nvPicPr>
          <p:cNvPr id="3" name="Picture 2">
            <a:extLst>
              <a:ext uri="{FF2B5EF4-FFF2-40B4-BE49-F238E27FC236}">
                <a16:creationId xmlns:a16="http://schemas.microsoft.com/office/drawing/2014/main" id="{79046CCB-3F08-5FBC-B89A-70BA28FC2D6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8200" y="2030603"/>
            <a:ext cx="3346704" cy="4462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10642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91C79-C037-2126-2084-35D3A7065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DBCF19-B036-8115-0075-0F4C3DB11AD4}"/>
              </a:ext>
            </a:extLst>
          </p:cNvPr>
          <p:cNvSpPr>
            <a:spLocks noGrp="1"/>
          </p:cNvSpPr>
          <p:nvPr>
            <p:ph type="title"/>
          </p:nvPr>
        </p:nvSpPr>
        <p:spPr/>
        <p:txBody>
          <a:bodyPr/>
          <a:lstStyle/>
          <a:p>
            <a:r>
              <a:rPr lang="en-US" dirty="0"/>
              <a:t>Student Services Staff - Kristina</a:t>
            </a:r>
          </a:p>
        </p:txBody>
      </p:sp>
      <p:sp>
        <p:nvSpPr>
          <p:cNvPr id="5" name="TextBox 4">
            <a:extLst>
              <a:ext uri="{FF2B5EF4-FFF2-40B4-BE49-F238E27FC236}">
                <a16:creationId xmlns:a16="http://schemas.microsoft.com/office/drawing/2014/main" id="{7D8F6AAA-97C1-A4D7-D54F-E80BA1D7814B}"/>
              </a:ext>
            </a:extLst>
          </p:cNvPr>
          <p:cNvSpPr txBox="1"/>
          <p:nvPr/>
        </p:nvSpPr>
        <p:spPr>
          <a:xfrm>
            <a:off x="4433455" y="2404608"/>
            <a:ext cx="6920345" cy="4106189"/>
          </a:xfrm>
          <a:prstGeom prst="rect">
            <a:avLst/>
          </a:prstGeom>
          <a:noFill/>
        </p:spPr>
        <p:txBody>
          <a:bodyPr wrap="square" rtlCol="0" anchor="ct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Graduate Admissions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Senior Certificate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Internships, CPT, OPT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Processing for non-traditional programs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Computer Science Career Fair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Manages the BS + MS program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Recruiting for the Ph.D. program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ptos"/>
                <a:ea typeface="+mn-ea"/>
                <a:cs typeface="+mn-cs"/>
              </a:rPr>
              <a:t>Plus, much more!</a:t>
            </a:r>
          </a:p>
        </p:txBody>
      </p:sp>
      <p:sp>
        <p:nvSpPr>
          <p:cNvPr id="10" name="Rectangle 9">
            <a:extLst>
              <a:ext uri="{FF2B5EF4-FFF2-40B4-BE49-F238E27FC236}">
                <a16:creationId xmlns:a16="http://schemas.microsoft.com/office/drawing/2014/main" id="{872A9F18-619C-9721-C5EE-AD5B16242F0E}"/>
              </a:ext>
            </a:extLst>
          </p:cNvPr>
          <p:cNvSpPr/>
          <p:nvPr/>
        </p:nvSpPr>
        <p:spPr>
          <a:xfrm>
            <a:off x="4433455" y="1768993"/>
            <a:ext cx="6920345"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tkinson Hyperlegible"/>
                <a:ea typeface="+mn-ea"/>
                <a:cs typeface="+mn-cs"/>
              </a:rPr>
              <a:t>Admissions Specialist</a:t>
            </a:r>
          </a:p>
        </p:txBody>
      </p:sp>
      <p:pic>
        <p:nvPicPr>
          <p:cNvPr id="4" name="Picture 3">
            <a:extLst>
              <a:ext uri="{FF2B5EF4-FFF2-40B4-BE49-F238E27FC236}">
                <a16:creationId xmlns:a16="http://schemas.microsoft.com/office/drawing/2014/main" id="{EA9C60C4-298F-8865-AE2E-045529487A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8200" y="2030603"/>
            <a:ext cx="3346704" cy="4462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988459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C6DE5-C7B0-1B1C-F685-0242A7D227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A59AB-F095-A33A-0B13-9DFBD0699384}"/>
              </a:ext>
            </a:extLst>
          </p:cNvPr>
          <p:cNvSpPr>
            <a:spLocks noGrp="1"/>
          </p:cNvSpPr>
          <p:nvPr>
            <p:ph type="title"/>
          </p:nvPr>
        </p:nvSpPr>
        <p:spPr/>
        <p:txBody>
          <a:bodyPr/>
          <a:lstStyle/>
          <a:p>
            <a:r>
              <a:rPr lang="en-US" dirty="0"/>
              <a:t>Student Services Staff - Scott</a:t>
            </a:r>
          </a:p>
        </p:txBody>
      </p:sp>
      <p:pic>
        <p:nvPicPr>
          <p:cNvPr id="6" name="Content Placeholder 4">
            <a:extLst>
              <a:ext uri="{FF2B5EF4-FFF2-40B4-BE49-F238E27FC236}">
                <a16:creationId xmlns:a16="http://schemas.microsoft.com/office/drawing/2014/main" id="{116242A8-265A-4803-56B2-1A9B03712ABB}"/>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838200" y="2030603"/>
            <a:ext cx="3346704" cy="4462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01CAFB1D-3335-8F1D-119F-FAA0565AE358}"/>
              </a:ext>
            </a:extLst>
          </p:cNvPr>
          <p:cNvSpPr txBox="1"/>
          <p:nvPr/>
        </p:nvSpPr>
        <p:spPr>
          <a:xfrm>
            <a:off x="4433454" y="2370518"/>
            <a:ext cx="6920345" cy="4106189"/>
          </a:xfrm>
          <a:prstGeom prst="rect">
            <a:avLst/>
          </a:prstGeom>
          <a:noFill/>
        </p:spPr>
        <p:txBody>
          <a:bodyPr wrap="square" rtlCol="0" anchor="ct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Master Student Academic Advising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Master Student Enrollment and Registration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Master Student Orientation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Achievement Award Management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Graduation Certification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Credential Holds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tkinson Hyperlegible"/>
                <a:ea typeface="+mn-ea"/>
                <a:cs typeface="+mn-cs"/>
              </a:rPr>
              <a:t>CISE Masters Advising Canvas Module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ptos"/>
                <a:ea typeface="+mn-ea"/>
                <a:cs typeface="+mn-cs"/>
              </a:rPr>
              <a:t>Plus, much more!</a:t>
            </a:r>
          </a:p>
        </p:txBody>
      </p:sp>
      <p:sp>
        <p:nvSpPr>
          <p:cNvPr id="10" name="Rectangle 9">
            <a:extLst>
              <a:ext uri="{FF2B5EF4-FFF2-40B4-BE49-F238E27FC236}">
                <a16:creationId xmlns:a16="http://schemas.microsoft.com/office/drawing/2014/main" id="{A25244D2-C8B1-C5EB-2F64-A5EB45459199}"/>
              </a:ext>
            </a:extLst>
          </p:cNvPr>
          <p:cNvSpPr/>
          <p:nvPr/>
        </p:nvSpPr>
        <p:spPr>
          <a:xfrm>
            <a:off x="4433455" y="1768993"/>
            <a:ext cx="6920345"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tkinson Hyperlegible"/>
                <a:ea typeface="+mn-ea"/>
                <a:cs typeface="+mn-cs"/>
              </a:rPr>
              <a:t>Master’s Student Academic Advisor</a:t>
            </a:r>
          </a:p>
        </p:txBody>
      </p:sp>
    </p:spTree>
    <p:extLst>
      <p:ext uri="{BB962C8B-B14F-4D97-AF65-F5344CB8AC3E}">
        <p14:creationId xmlns:p14="http://schemas.microsoft.com/office/powerpoint/2010/main" val="2748733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D02B-C2F1-5AD6-8AEE-41AB1E2C715B}"/>
              </a:ext>
            </a:extLst>
          </p:cNvPr>
          <p:cNvSpPr>
            <a:spLocks noGrp="1"/>
          </p:cNvSpPr>
          <p:nvPr>
            <p:ph type="title"/>
          </p:nvPr>
        </p:nvSpPr>
        <p:spPr/>
        <p:txBody>
          <a:bodyPr/>
          <a:lstStyle/>
          <a:p>
            <a:r>
              <a:rPr lang="en-US" dirty="0"/>
              <a:t>Contacting SSC</a:t>
            </a:r>
          </a:p>
        </p:txBody>
      </p:sp>
      <p:sp>
        <p:nvSpPr>
          <p:cNvPr id="3" name="Content Placeholder 2">
            <a:extLst>
              <a:ext uri="{FF2B5EF4-FFF2-40B4-BE49-F238E27FC236}">
                <a16:creationId xmlns:a16="http://schemas.microsoft.com/office/drawing/2014/main" id="{C843AD83-0C32-766A-D17B-FBC685D4D5A8}"/>
              </a:ext>
            </a:extLst>
          </p:cNvPr>
          <p:cNvSpPr>
            <a:spLocks noGrp="1"/>
          </p:cNvSpPr>
          <p:nvPr>
            <p:ph idx="1"/>
          </p:nvPr>
        </p:nvSpPr>
        <p:spPr/>
        <p:txBody>
          <a:bodyPr anchor="ctr">
            <a:normAutofit/>
          </a:bodyPr>
          <a:lstStyle/>
          <a:p>
            <a:pPr marL="342900" marR="0" lvl="0" indent="-34290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For Adrienne L Cook: </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hlinkClick r:id="rId2"/>
              </a:rPr>
              <a:t>alcook@ufl.edu</a:t>
            </a: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For Kristina Sapp: </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hlinkClick r:id="rId3"/>
              </a:rPr>
              <a:t>klsapp@ufl.edu</a:t>
            </a: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tabLst/>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We are here to help you!</a:t>
            </a:r>
          </a:p>
        </p:txBody>
      </p:sp>
    </p:spTree>
    <p:extLst>
      <p:ext uri="{BB962C8B-B14F-4D97-AF65-F5344CB8AC3E}">
        <p14:creationId xmlns:p14="http://schemas.microsoft.com/office/powerpoint/2010/main" val="13044990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D4D0-BE9C-7204-ABF2-D9A62C9BF5D5}"/>
              </a:ext>
            </a:extLst>
          </p:cNvPr>
          <p:cNvSpPr>
            <a:spLocks noGrp="1"/>
          </p:cNvSpPr>
          <p:nvPr>
            <p:ph type="title"/>
          </p:nvPr>
        </p:nvSpPr>
        <p:spPr/>
        <p:txBody>
          <a:bodyPr/>
          <a:lstStyle/>
          <a:p>
            <a:r>
              <a:rPr lang="en-US" dirty="0"/>
              <a:t>Email Requirements - UFID</a:t>
            </a:r>
            <a:endParaRPr lang="en-US" b="1" dirty="0"/>
          </a:p>
        </p:txBody>
      </p:sp>
      <p:sp>
        <p:nvSpPr>
          <p:cNvPr id="3" name="Content Placeholder 2">
            <a:extLst>
              <a:ext uri="{FF2B5EF4-FFF2-40B4-BE49-F238E27FC236}">
                <a16:creationId xmlns:a16="http://schemas.microsoft.com/office/drawing/2014/main" id="{EF24F562-F695-C04B-B757-C844554A34E2}"/>
              </a:ext>
            </a:extLst>
          </p:cNvPr>
          <p:cNvSpPr>
            <a:spLocks noGrp="1"/>
          </p:cNvSpPr>
          <p:nvPr>
            <p:ph idx="1"/>
          </p:nvPr>
        </p:nvSpPr>
        <p:spPr/>
        <p:txBody>
          <a:bodyPr/>
          <a:lstStyle/>
          <a:p>
            <a:pPr marL="0" indent="0" algn="ctr">
              <a:buNone/>
            </a:pPr>
            <a:endParaRPr lang="en-US" dirty="0">
              <a:solidFill>
                <a:schemeClr val="bg1"/>
              </a:solidFill>
              <a:highlight>
                <a:srgbClr val="FFFF00"/>
              </a:highlight>
            </a:endParaRPr>
          </a:p>
          <a:p>
            <a:pPr marL="0" indent="0" algn="ctr">
              <a:buNone/>
            </a:pPr>
            <a:r>
              <a:rPr lang="en-US" b="1" dirty="0">
                <a:solidFill>
                  <a:schemeClr val="bg1"/>
                </a:solidFill>
                <a:highlight>
                  <a:srgbClr val="FFFF00"/>
                </a:highlight>
                <a:latin typeface="+mj-lt"/>
              </a:rPr>
              <a:t>YOU MUST INCLUDE YOUR UFID</a:t>
            </a:r>
          </a:p>
          <a:p>
            <a:pPr marL="0" indent="0" algn="ctr">
              <a:buNone/>
            </a:pPr>
            <a:endParaRPr lang="en-US" dirty="0">
              <a:latin typeface="+mj-lt"/>
            </a:endParaRPr>
          </a:p>
          <a:p>
            <a:pPr marL="0" indent="0" algn="ctr">
              <a:buNone/>
            </a:pPr>
            <a:r>
              <a:rPr lang="en-US" dirty="0">
                <a:latin typeface="+mj-lt"/>
              </a:rPr>
              <a:t>We </a:t>
            </a:r>
            <a:r>
              <a:rPr lang="en-US" b="1" dirty="0">
                <a:latin typeface="+mj-lt"/>
              </a:rPr>
              <a:t>CANNOT</a:t>
            </a:r>
            <a:r>
              <a:rPr lang="en-US" dirty="0">
                <a:latin typeface="+mj-lt"/>
              </a:rPr>
              <a:t> assist you without it.</a:t>
            </a:r>
          </a:p>
          <a:p>
            <a:pPr marL="0" indent="0" algn="ctr">
              <a:buNone/>
            </a:pPr>
            <a:endParaRPr lang="en-US" dirty="0">
              <a:latin typeface="+mj-lt"/>
            </a:endParaRPr>
          </a:p>
          <a:p>
            <a:pPr marL="0" indent="0" algn="ctr">
              <a:buNone/>
            </a:pPr>
            <a:r>
              <a:rPr lang="en-US" dirty="0">
                <a:latin typeface="+mj-lt"/>
              </a:rPr>
              <a:t>We suggest you add your UFID (</a:t>
            </a:r>
            <a:r>
              <a:rPr lang="en-US" b="1" dirty="0">
                <a:latin typeface="+mj-lt"/>
              </a:rPr>
              <a:t>without the dash</a:t>
            </a:r>
            <a:r>
              <a:rPr lang="en-US" dirty="0">
                <a:latin typeface="+mj-lt"/>
              </a:rPr>
              <a:t>) </a:t>
            </a:r>
          </a:p>
          <a:p>
            <a:pPr marL="0" indent="0" algn="ctr">
              <a:buNone/>
            </a:pPr>
            <a:r>
              <a:rPr lang="en-US" dirty="0">
                <a:latin typeface="+mj-lt"/>
              </a:rPr>
              <a:t>to your email signature, so you don’t forget it.</a:t>
            </a:r>
          </a:p>
        </p:txBody>
      </p:sp>
    </p:spTree>
    <p:extLst>
      <p:ext uri="{BB962C8B-B14F-4D97-AF65-F5344CB8AC3E}">
        <p14:creationId xmlns:p14="http://schemas.microsoft.com/office/powerpoint/2010/main" val="2329632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8581F0-0368-DCA5-8DC4-410D3A8C1173}"/>
              </a:ext>
            </a:extLst>
          </p:cNvPr>
          <p:cNvSpPr>
            <a:spLocks noGrp="1"/>
          </p:cNvSpPr>
          <p:nvPr>
            <p:ph type="title"/>
          </p:nvPr>
        </p:nvSpPr>
        <p:spPr/>
        <p:txBody>
          <a:bodyPr/>
          <a:lstStyle/>
          <a:p>
            <a:r>
              <a:rPr lang="en-US" b="1" dirty="0"/>
              <a:t>The CISE Department Website</a:t>
            </a:r>
          </a:p>
        </p:txBody>
      </p:sp>
      <p:pic>
        <p:nvPicPr>
          <p:cNvPr id="10" name="Content Placeholder 4" descr="CISE Department Website">
            <a:extLst>
              <a:ext uri="{FF2B5EF4-FFF2-40B4-BE49-F238E27FC236}">
                <a16:creationId xmlns:a16="http://schemas.microsoft.com/office/drawing/2014/main" id="{39382BC2-E1B7-8836-B773-8CC8291483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797916"/>
            <a:ext cx="10515600" cy="4524210"/>
          </a:xfrm>
          <a:prstGeom prst="rect">
            <a:avLst/>
          </a:prstGeom>
        </p:spPr>
      </p:pic>
      <p:sp>
        <p:nvSpPr>
          <p:cNvPr id="14" name="TextBox 13">
            <a:extLst>
              <a:ext uri="{FF2B5EF4-FFF2-40B4-BE49-F238E27FC236}">
                <a16:creationId xmlns:a16="http://schemas.microsoft.com/office/drawing/2014/main" id="{73F5DC8A-00AB-3C85-6510-050D70BC27B9}"/>
              </a:ext>
            </a:extLst>
          </p:cNvPr>
          <p:cNvSpPr txBox="1"/>
          <p:nvPr/>
        </p:nvSpPr>
        <p:spPr>
          <a:xfrm>
            <a:off x="838200" y="6322126"/>
            <a:ext cx="10515600" cy="523220"/>
          </a:xfrm>
          <a:prstGeom prst="rect">
            <a:avLst/>
          </a:prstGeom>
          <a:noFill/>
        </p:spPr>
        <p:txBody>
          <a:bodyPr wrap="square">
            <a:spAutoFit/>
          </a:bodyPr>
          <a:lstStyle/>
          <a:p>
            <a:pPr algn="ctr"/>
            <a:r>
              <a:rPr lang="en-US" sz="2800" b="1" dirty="0"/>
              <a:t>www.cise.ufl.edu/academics/graduate</a:t>
            </a:r>
          </a:p>
        </p:txBody>
      </p:sp>
    </p:spTree>
    <p:extLst>
      <p:ext uri="{BB962C8B-B14F-4D97-AF65-F5344CB8AC3E}">
        <p14:creationId xmlns:p14="http://schemas.microsoft.com/office/powerpoint/2010/main" val="1230983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5C39B7-2A88-5FDC-B048-C8C649206476}"/>
              </a:ext>
            </a:extLst>
          </p:cNvPr>
          <p:cNvSpPr>
            <a:spLocks noGrp="1"/>
          </p:cNvSpPr>
          <p:nvPr>
            <p:ph type="title"/>
          </p:nvPr>
        </p:nvSpPr>
        <p:spPr/>
        <p:txBody>
          <a:bodyPr/>
          <a:lstStyle/>
          <a:p>
            <a:r>
              <a:rPr lang="en-US" b="1" dirty="0"/>
              <a:t>Program Overview</a:t>
            </a:r>
          </a:p>
        </p:txBody>
      </p:sp>
    </p:spTree>
    <p:extLst>
      <p:ext uri="{BB962C8B-B14F-4D97-AF65-F5344CB8AC3E}">
        <p14:creationId xmlns:p14="http://schemas.microsoft.com/office/powerpoint/2010/main" val="4142647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F66045-1E8F-89CA-CF47-C6AFCE37A45E}"/>
              </a:ext>
            </a:extLst>
          </p:cNvPr>
          <p:cNvSpPr>
            <a:spLocks noGrp="1"/>
          </p:cNvSpPr>
          <p:nvPr>
            <p:ph type="title"/>
          </p:nvPr>
        </p:nvSpPr>
        <p:spPr/>
        <p:txBody>
          <a:bodyPr/>
          <a:lstStyle/>
          <a:p>
            <a:r>
              <a:rPr lang="en-US" dirty="0"/>
              <a:t>CISE Graduate Ph.D. Programs</a:t>
            </a:r>
          </a:p>
        </p:txBody>
      </p:sp>
      <p:sp>
        <p:nvSpPr>
          <p:cNvPr id="5" name="Content Placeholder 4">
            <a:extLst>
              <a:ext uri="{FF2B5EF4-FFF2-40B4-BE49-F238E27FC236}">
                <a16:creationId xmlns:a16="http://schemas.microsoft.com/office/drawing/2014/main" id="{03FDFDB3-4028-D618-7C0B-ED29D269DEED}"/>
              </a:ext>
            </a:extLst>
          </p:cNvPr>
          <p:cNvSpPr>
            <a:spLocks noGrp="1"/>
          </p:cNvSpPr>
          <p:nvPr>
            <p:ph idx="1"/>
          </p:nvPr>
        </p:nvSpPr>
        <p:spPr/>
        <p:txBody>
          <a:bodyPr anchor="ctr"/>
          <a:lstStyle/>
          <a:p>
            <a:pPr marL="0" indent="0">
              <a:lnSpc>
                <a:spcPct val="200000"/>
              </a:lnSpc>
              <a:buNone/>
            </a:pPr>
            <a:r>
              <a:rPr lang="en-US" b="1" dirty="0"/>
              <a:t>Doctor of Philosophy</a:t>
            </a:r>
          </a:p>
          <a:p>
            <a:pPr>
              <a:lnSpc>
                <a:spcPct val="200000"/>
              </a:lnSpc>
            </a:pPr>
            <a:r>
              <a:rPr lang="en-US" dirty="0"/>
              <a:t>Computer Engineering - CEN</a:t>
            </a:r>
          </a:p>
          <a:p>
            <a:pPr>
              <a:lnSpc>
                <a:spcPct val="200000"/>
              </a:lnSpc>
            </a:pPr>
            <a:r>
              <a:rPr lang="en-US" dirty="0"/>
              <a:t>Computer Science - CSE</a:t>
            </a:r>
          </a:p>
          <a:p>
            <a:pPr>
              <a:lnSpc>
                <a:spcPct val="200000"/>
              </a:lnSpc>
            </a:pPr>
            <a:r>
              <a:rPr lang="en-US" dirty="0"/>
              <a:t>Human-Centered Computing - HCC </a:t>
            </a:r>
          </a:p>
          <a:p>
            <a:endParaRPr lang="en-US" dirty="0"/>
          </a:p>
        </p:txBody>
      </p:sp>
    </p:spTree>
    <p:extLst>
      <p:ext uri="{BB962C8B-B14F-4D97-AF65-F5344CB8AC3E}">
        <p14:creationId xmlns:p14="http://schemas.microsoft.com/office/powerpoint/2010/main" val="3956810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5324-A7A5-CDC7-7950-7344C64E890C}"/>
              </a:ext>
            </a:extLst>
          </p:cNvPr>
          <p:cNvSpPr>
            <a:spLocks noGrp="1"/>
          </p:cNvSpPr>
          <p:nvPr>
            <p:ph type="title"/>
          </p:nvPr>
        </p:nvSpPr>
        <p:spPr/>
        <p:txBody>
          <a:bodyPr/>
          <a:lstStyle/>
          <a:p>
            <a:r>
              <a:rPr lang="en-US" dirty="0"/>
              <a:t>Full Course Load</a:t>
            </a:r>
          </a:p>
        </p:txBody>
      </p:sp>
      <p:sp>
        <p:nvSpPr>
          <p:cNvPr id="3" name="Content Placeholder 2">
            <a:extLst>
              <a:ext uri="{FF2B5EF4-FFF2-40B4-BE49-F238E27FC236}">
                <a16:creationId xmlns:a16="http://schemas.microsoft.com/office/drawing/2014/main" id="{F3B328C0-D838-E9CC-3744-66EEF2D800C4}"/>
              </a:ext>
            </a:extLst>
          </p:cNvPr>
          <p:cNvSpPr>
            <a:spLocks noGrp="1"/>
          </p:cNvSpPr>
          <p:nvPr>
            <p:ph idx="1"/>
          </p:nvPr>
        </p:nvSpPr>
        <p:spPr/>
        <p:txBody>
          <a:bodyPr anchor="ctr">
            <a:normAutofit lnSpcReduction="10000"/>
          </a:bodyPr>
          <a:lstStyle/>
          <a:p>
            <a:pPr>
              <a:lnSpc>
                <a:spcPct val="200000"/>
              </a:lnSpc>
            </a:pPr>
            <a:r>
              <a:rPr lang="en-US" dirty="0"/>
              <a:t>9 credits in fall/spring, 6 in summer</a:t>
            </a:r>
          </a:p>
          <a:p>
            <a:pPr>
              <a:lnSpc>
                <a:spcPct val="200000"/>
              </a:lnSpc>
            </a:pPr>
            <a:r>
              <a:rPr lang="en-US" dirty="0"/>
              <a:t>CPT is considered “outside” credits-  CPT credits may count toward any grad degree </a:t>
            </a:r>
          </a:p>
          <a:p>
            <a:pPr>
              <a:lnSpc>
                <a:spcPct val="200000"/>
              </a:lnSpc>
            </a:pPr>
            <a:r>
              <a:rPr lang="en-US" dirty="0"/>
              <a:t>For information about CTP- please contact Ms. Kristina Sapp at klsapp@ufl.edu</a:t>
            </a:r>
          </a:p>
        </p:txBody>
      </p:sp>
    </p:spTree>
    <p:extLst>
      <p:ext uri="{BB962C8B-B14F-4D97-AF65-F5344CB8AC3E}">
        <p14:creationId xmlns:p14="http://schemas.microsoft.com/office/powerpoint/2010/main" val="1868603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BB34D-3A77-9A97-F5A0-C421EEFEDAD7}"/>
              </a:ext>
            </a:extLst>
          </p:cNvPr>
          <p:cNvSpPr>
            <a:spLocks noGrp="1"/>
          </p:cNvSpPr>
          <p:nvPr>
            <p:ph type="title"/>
          </p:nvPr>
        </p:nvSpPr>
        <p:spPr/>
        <p:txBody>
          <a:bodyPr/>
          <a:lstStyle/>
          <a:p>
            <a:r>
              <a:rPr lang="en-US" dirty="0"/>
              <a:t>Ph.D. Degree Progress</a:t>
            </a:r>
          </a:p>
        </p:txBody>
      </p:sp>
      <p:sp>
        <p:nvSpPr>
          <p:cNvPr id="3" name="Content Placeholder 2">
            <a:extLst>
              <a:ext uri="{FF2B5EF4-FFF2-40B4-BE49-F238E27FC236}">
                <a16:creationId xmlns:a16="http://schemas.microsoft.com/office/drawing/2014/main" id="{28AF8228-5323-27EC-92EB-5C9DD0E6DFF2}"/>
              </a:ext>
            </a:extLst>
          </p:cNvPr>
          <p:cNvSpPr>
            <a:spLocks noGrp="1"/>
          </p:cNvSpPr>
          <p:nvPr>
            <p:ph idx="1"/>
          </p:nvPr>
        </p:nvSpPr>
        <p:spPr/>
        <p:txBody>
          <a:bodyPr anchor="ctr">
            <a:normAutofit fontScale="85000" lnSpcReduction="20000"/>
          </a:bodyPr>
          <a:lstStyle/>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Complete required coursework</a:t>
            </a:r>
          </a:p>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Apply for graduation at the beginning of your last term and complete the exit process (watch for email notification)</a:t>
            </a:r>
          </a:p>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For any questions, contact Adrienne L. Cook</a:t>
            </a:r>
          </a:p>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lang="en-US" kern="0" dirty="0">
                <a:solidFill>
                  <a:srgbClr val="FFFFFF"/>
                </a:solidFill>
                <a:effectLst>
                  <a:outerShdw blurRad="38100" dist="38100" dir="2700000" algn="tl">
                    <a:srgbClr val="000000"/>
                  </a:outerShdw>
                </a:effectLst>
                <a:latin typeface="Verdana"/>
              </a:rPr>
              <a:t>Most finish in 5-7 years</a:t>
            </a:r>
          </a:p>
          <a:p>
            <a:pPr marL="342900" lvl="0" indent="-342900" algn="ctr" fontAlgn="base">
              <a:lnSpc>
                <a:spcPct val="100000"/>
              </a:lnSpc>
              <a:spcBef>
                <a:spcPct val="20000"/>
              </a:spcBef>
              <a:spcAft>
                <a:spcPct val="0"/>
              </a:spcAft>
              <a:buClr>
                <a:srgbClr val="FFFFCC"/>
              </a:buClr>
              <a:buSzPct val="60000"/>
              <a:buFont typeface="Wingdings" panose="05000000000000000000" pitchFamily="2" charset="2"/>
              <a:buChar char="n"/>
              <a:defRPr/>
            </a:pPr>
            <a:endParaRPr lang="en-US" kern="0" dirty="0">
              <a:solidFill>
                <a:srgbClr val="FFFFFF"/>
              </a:solidFill>
              <a:effectLst>
                <a:outerShdw blurRad="38100" dist="38100" dir="2700000" algn="tl">
                  <a:srgbClr val="000000"/>
                </a:outerShdw>
              </a:effectLst>
              <a:latin typeface="Verdana"/>
            </a:endParaRPr>
          </a:p>
          <a:p>
            <a:pPr marL="0" indent="0" algn="ctr" fontAlgn="base">
              <a:lnSpc>
                <a:spcPct val="100000"/>
              </a:lnSpc>
              <a:spcBef>
                <a:spcPct val="20000"/>
              </a:spcBef>
              <a:spcAft>
                <a:spcPct val="0"/>
              </a:spcAft>
              <a:buClr>
                <a:srgbClr val="FFFFCC"/>
              </a:buClr>
              <a:buSzPct val="60000"/>
              <a:buNone/>
              <a:defRPr/>
            </a:pPr>
            <a:r>
              <a:rPr lang="en-US" kern="0" dirty="0">
                <a:solidFill>
                  <a:srgbClr val="FFFFFF"/>
                </a:solidFill>
                <a:effectLst>
                  <a:outerShdw blurRad="38100" dist="38100" dir="2700000" algn="tl">
                    <a:srgbClr val="000000"/>
                  </a:outerShdw>
                </a:effectLst>
                <a:latin typeface="Verdana"/>
              </a:rPr>
              <a:t>More Info: </a:t>
            </a:r>
            <a:r>
              <a:rPr lang="en-US" dirty="0">
                <a:hlinkClick r:id="rId2"/>
              </a:rPr>
              <a:t>http://www.cise.ufl.edu/academics/grad/phd/index.shtml#csreq</a:t>
            </a:r>
            <a:endParaRPr lang="en-US" dirty="0"/>
          </a:p>
        </p:txBody>
      </p:sp>
    </p:spTree>
    <p:extLst>
      <p:ext uri="{BB962C8B-B14F-4D97-AF65-F5344CB8AC3E}">
        <p14:creationId xmlns:p14="http://schemas.microsoft.com/office/powerpoint/2010/main" val="2107283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E6762-5755-5483-7B73-216905E8AC02}"/>
              </a:ext>
            </a:extLst>
          </p:cNvPr>
          <p:cNvSpPr>
            <a:spLocks noGrp="1"/>
          </p:cNvSpPr>
          <p:nvPr>
            <p:ph type="title"/>
          </p:nvPr>
        </p:nvSpPr>
        <p:spPr/>
        <p:txBody>
          <a:bodyPr/>
          <a:lstStyle/>
          <a:p>
            <a:r>
              <a:rPr lang="en-US" b="1" dirty="0"/>
              <a:t>Individual Development Plan (IDP) &amp; Supervisory Committees</a:t>
            </a:r>
          </a:p>
        </p:txBody>
      </p:sp>
    </p:spTree>
    <p:extLst>
      <p:ext uri="{BB962C8B-B14F-4D97-AF65-F5344CB8AC3E}">
        <p14:creationId xmlns:p14="http://schemas.microsoft.com/office/powerpoint/2010/main" val="2845887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2E8144-E70D-A127-C44A-562B4DA9CBC1}"/>
              </a:ext>
            </a:extLst>
          </p:cNvPr>
          <p:cNvSpPr>
            <a:spLocks noGrp="1"/>
          </p:cNvSpPr>
          <p:nvPr>
            <p:ph type="title"/>
          </p:nvPr>
        </p:nvSpPr>
        <p:spPr/>
        <p:txBody>
          <a:bodyPr/>
          <a:lstStyle/>
          <a:p>
            <a:r>
              <a:rPr lang="en-US" dirty="0"/>
              <a:t>IDP</a:t>
            </a:r>
          </a:p>
        </p:txBody>
      </p:sp>
      <p:sp>
        <p:nvSpPr>
          <p:cNvPr id="5" name="Content Placeholder 4">
            <a:extLst>
              <a:ext uri="{FF2B5EF4-FFF2-40B4-BE49-F238E27FC236}">
                <a16:creationId xmlns:a16="http://schemas.microsoft.com/office/drawing/2014/main" id="{2C835381-38C3-660D-A40B-2D3DBE0C18B8}"/>
              </a:ext>
            </a:extLst>
          </p:cNvPr>
          <p:cNvSpPr>
            <a:spLocks noGrp="1"/>
          </p:cNvSpPr>
          <p:nvPr>
            <p:ph idx="1"/>
          </p:nvPr>
        </p:nvSpPr>
        <p:spPr/>
        <p:txBody>
          <a:bodyPr/>
          <a:lstStyle/>
          <a:p>
            <a:pPr marL="342900" marR="0" lvl="0" indent="-342900" algn="l" defTabSz="914400" rtl="0" eaLnBrk="0" fontAlgn="base" latinLnBrk="0" hangingPunct="0">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REQUIRED FOR ALL PH.D. STUDENTS IN ALL MAJORS</a:t>
            </a:r>
          </a:p>
          <a:p>
            <a:pPr marL="342900" marR="0" lvl="0" indent="-342900" algn="l" defTabSz="914400" rtl="0" eaLnBrk="0" fontAlgn="base" latinLnBrk="0" hangingPunct="0">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START HERE: </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hlinkClick r:id="rId2"/>
              </a:rPr>
              <a:t>IDP Computer &amp; Information Science Eng (instructure.com)</a:t>
            </a: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I am happy to meet with you individually to discuss the IDP. </a:t>
            </a:r>
          </a:p>
          <a:p>
            <a:pPr marL="342900" marR="0" lvl="0" indent="-342900" algn="l" defTabSz="914400" rtl="0" eaLnBrk="0" fontAlgn="base" latinLnBrk="0" hangingPunct="0">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Please email me at </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hlinkClick r:id="rId3"/>
              </a:rPr>
              <a:t>alcook@ufl.edu</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  to schedule an appointment</a:t>
            </a:r>
          </a:p>
          <a:p>
            <a:endParaRPr lang="en-US" dirty="0"/>
          </a:p>
        </p:txBody>
      </p:sp>
    </p:spTree>
    <p:extLst>
      <p:ext uri="{BB962C8B-B14F-4D97-AF65-F5344CB8AC3E}">
        <p14:creationId xmlns:p14="http://schemas.microsoft.com/office/powerpoint/2010/main" val="3910377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75FC1-5BE2-DEE9-4162-D99DCDB8D3EE}"/>
              </a:ext>
            </a:extLst>
          </p:cNvPr>
          <p:cNvSpPr>
            <a:spLocks noGrp="1"/>
          </p:cNvSpPr>
          <p:nvPr>
            <p:ph type="title"/>
          </p:nvPr>
        </p:nvSpPr>
        <p:spPr/>
        <p:txBody>
          <a:bodyPr/>
          <a:lstStyle/>
          <a:p>
            <a:r>
              <a:rPr lang="en-US" dirty="0"/>
              <a:t>Supervisory Committees</a:t>
            </a:r>
          </a:p>
        </p:txBody>
      </p:sp>
      <p:sp>
        <p:nvSpPr>
          <p:cNvPr id="3" name="Content Placeholder 2">
            <a:extLst>
              <a:ext uri="{FF2B5EF4-FFF2-40B4-BE49-F238E27FC236}">
                <a16:creationId xmlns:a16="http://schemas.microsoft.com/office/drawing/2014/main" id="{BF15C9C4-A718-1F93-99DF-557AD463E5CC}"/>
              </a:ext>
            </a:extLst>
          </p:cNvPr>
          <p:cNvSpPr>
            <a:spLocks noGrp="1"/>
          </p:cNvSpPr>
          <p:nvPr>
            <p:ph idx="1"/>
          </p:nvPr>
        </p:nvSpPr>
        <p:spPr/>
        <p:txBody>
          <a:bodyPr anchor="ctr"/>
          <a:lstStyle/>
          <a:p>
            <a:pPr marL="0" marR="0" lvl="0" indent="0" algn="l" defTabSz="914400" rtl="0" eaLnBrk="1" fontAlgn="base" latinLnBrk="0" hangingPunct="1">
              <a:lnSpc>
                <a:spcPct val="90000"/>
              </a:lnSpc>
              <a:spcBef>
                <a:spcPct val="20000"/>
              </a:spcBef>
              <a:spcAft>
                <a:spcPct val="0"/>
              </a:spcAft>
              <a:buClr>
                <a:srgbClr val="FFFFCC"/>
              </a:buClr>
              <a:buSzPct val="60000"/>
              <a:buNone/>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Ph.D.:</a:t>
            </a:r>
          </a:p>
          <a:p>
            <a:pPr marL="285750" indent="-285750" fontAlgn="base">
              <a:spcBef>
                <a:spcPct val="20000"/>
              </a:spcBef>
              <a:spcAft>
                <a:spcPct val="0"/>
              </a:spcAft>
              <a:buClr>
                <a:srgbClr val="FFFFFF"/>
              </a:buClr>
              <a:buFontTx/>
              <a:buChar char="•"/>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4 members, three from CISE and one external</a:t>
            </a:r>
          </a:p>
          <a:p>
            <a:pPr marL="285750" indent="-285750" fontAlgn="base">
              <a:spcBef>
                <a:spcPct val="20000"/>
              </a:spcBef>
              <a:spcAft>
                <a:spcPct val="0"/>
              </a:spcAft>
              <a:buClr>
                <a:srgbClr val="FFFFFF"/>
              </a:buClr>
              <a:buFontTx/>
              <a:buChar char="•"/>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Please go to the following URL for specific information about this Milestone--</a:t>
            </a:r>
            <a:r>
              <a:rPr kumimoji="0" lang="en-US" sz="1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hlinkClick r:id="rId2"/>
              </a:rPr>
              <a:t>Ph.D. Program - Computer &amp; Information Science &amp; Engineering (ufl.edu)</a:t>
            </a:r>
            <a:endPar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ndParaRPr>
          </a:p>
          <a:p>
            <a:pPr marL="742950" marR="0" lvl="1" indent="-285750" algn="l" defTabSz="914400" rtl="0" eaLnBrk="1" fontAlgn="base" latinLnBrk="0" hangingPunct="1">
              <a:lnSpc>
                <a:spcPct val="90000"/>
              </a:lnSpc>
              <a:spcBef>
                <a:spcPct val="20000"/>
              </a:spcBef>
              <a:spcAft>
                <a:spcPct val="0"/>
              </a:spcAft>
              <a:buClr>
                <a:srgbClr val="FFFFFF"/>
              </a:buClr>
              <a:buSzTx/>
              <a:buFontTx/>
              <a:buNone/>
              <a:tabLst/>
              <a:defRPr/>
            </a:pPr>
            <a:endParaRPr kumimoji="0" lang="en-US" sz="20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ndParaRPr>
          </a:p>
          <a:p>
            <a:pPr marL="0" marR="0" lvl="0" indent="0" algn="ctr" defTabSz="914400" rtl="0" eaLnBrk="1" fontAlgn="base" latinLnBrk="0" hangingPunct="1">
              <a:lnSpc>
                <a:spcPct val="90000"/>
              </a:lnSpc>
              <a:spcBef>
                <a:spcPct val="20000"/>
              </a:spcBef>
              <a:spcAft>
                <a:spcPct val="0"/>
              </a:spcAft>
              <a:buClr>
                <a:srgbClr val="FFFFCC"/>
              </a:buClr>
              <a:buSzPct val="60000"/>
              <a:buNone/>
              <a:tabLst/>
              <a:defRPr/>
            </a:pPr>
            <a:r>
              <a:rPr kumimoji="0" lang="en-US" sz="20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Please note: Some faculty in other departments hold appointments in CISE – these faculty members cannot be external committee members.</a:t>
            </a:r>
          </a:p>
        </p:txBody>
      </p:sp>
    </p:spTree>
    <p:extLst>
      <p:ext uri="{BB962C8B-B14F-4D97-AF65-F5344CB8AC3E}">
        <p14:creationId xmlns:p14="http://schemas.microsoft.com/office/powerpoint/2010/main" val="3279655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86E6A-2178-BF79-EBA8-C96C8BD26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D94C3-D8CA-47F9-204D-78D151E1D64B}"/>
              </a:ext>
            </a:extLst>
          </p:cNvPr>
          <p:cNvSpPr>
            <a:spLocks noGrp="1"/>
          </p:cNvSpPr>
          <p:nvPr>
            <p:ph type="title"/>
          </p:nvPr>
        </p:nvSpPr>
        <p:spPr/>
        <p:txBody>
          <a:bodyPr/>
          <a:lstStyle/>
          <a:p>
            <a:r>
              <a:rPr lang="en-US" dirty="0"/>
              <a:t>Supervisory Committees, cont.</a:t>
            </a:r>
          </a:p>
        </p:txBody>
      </p:sp>
      <p:sp>
        <p:nvSpPr>
          <p:cNvPr id="3" name="Content Placeholder 2">
            <a:extLst>
              <a:ext uri="{FF2B5EF4-FFF2-40B4-BE49-F238E27FC236}">
                <a16:creationId xmlns:a16="http://schemas.microsoft.com/office/drawing/2014/main" id="{ED86E2EB-B948-98D8-83E4-45CECF2F721A}"/>
              </a:ext>
            </a:extLst>
          </p:cNvPr>
          <p:cNvSpPr>
            <a:spLocks noGrp="1"/>
          </p:cNvSpPr>
          <p:nvPr>
            <p:ph idx="1"/>
          </p:nvPr>
        </p:nvSpPr>
        <p:spPr/>
        <p:txBody>
          <a:bodyPr anchor="ctr"/>
          <a:lstStyle/>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Committees must be formed </a:t>
            </a:r>
            <a:r>
              <a:rPr kumimoji="0" lang="en-US" sz="3200" b="0" i="0" u="none" strike="noStrike" kern="0" cap="none" spc="0" normalizeH="0" baseline="0" noProof="0" dirty="0">
                <a:ln>
                  <a:noFill/>
                </a:ln>
                <a:solidFill>
                  <a:schemeClr val="bg1"/>
                </a:solidFill>
                <a:highlight>
                  <a:srgbClr val="FFFF00"/>
                </a:highlight>
                <a:uLnTx/>
                <a:uFillTx/>
                <a:latin typeface="Verdana"/>
                <a:ea typeface="+mn-ea"/>
                <a:cs typeface="+mn-cs"/>
              </a:rPr>
              <a:t>no later than the end of the second semester</a:t>
            </a:r>
            <a:endParaRPr kumimoji="0" lang="en-US" sz="2000" b="0" i="0" u="none" strike="noStrike" kern="0" cap="none" spc="0" normalizeH="0" baseline="0" noProof="0" dirty="0">
              <a:ln>
                <a:noFill/>
              </a:ln>
              <a:solidFill>
                <a:schemeClr val="bg1"/>
              </a:solidFill>
              <a:highlight>
                <a:srgbClr val="FFFF00"/>
              </a:highligh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Committees cannot be changed in the final term but can be adjusted at any time until the final term.</a:t>
            </a: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I am happy to email the Supervisory Form to you—this can all be done via email, including signatures</a:t>
            </a:r>
          </a:p>
        </p:txBody>
      </p:sp>
    </p:spTree>
    <p:extLst>
      <p:ext uri="{BB962C8B-B14F-4D97-AF65-F5344CB8AC3E}">
        <p14:creationId xmlns:p14="http://schemas.microsoft.com/office/powerpoint/2010/main" val="1474222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1AC37C0-DD1A-C26D-75D3-15E5BB900084}"/>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4261594454"/>
              </p:ext>
            </p:extLst>
          </p:nvPr>
        </p:nvGraphicFramePr>
        <p:xfrm>
          <a:off x="3437242" y="0"/>
          <a:ext cx="5317515" cy="6881491"/>
        </p:xfrm>
        <a:graphic>
          <a:graphicData uri="http://schemas.openxmlformats.org/presentationml/2006/ole">
            <mc:AlternateContent xmlns:mc="http://schemas.openxmlformats.org/markup-compatibility/2006">
              <mc:Choice xmlns:v="urn:schemas-microsoft-com:vml" Requires="v">
                <p:oleObj name="Acrobat Document" r:id="rId2" imgW="5829300" imgH="7543800" progId="AcroExch.Document.7">
                  <p:embed/>
                </p:oleObj>
              </mc:Choice>
              <mc:Fallback>
                <p:oleObj name="Acrobat Document" r:id="rId2" imgW="5829300" imgH="7543800" progId="AcroExch.Document.7">
                  <p:embed/>
                  <p:pic>
                    <p:nvPicPr>
                      <p:cNvPr id="26626" name="Content Placeholder 3">
                        <a:extLst>
                          <a:ext uri="{FF2B5EF4-FFF2-40B4-BE49-F238E27FC236}">
                            <a16:creationId xmlns:a16="http://schemas.microsoft.com/office/drawing/2014/main" id="{ADC06C56-B9EE-D00A-AEDC-63F64DC9E9C2}"/>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7242" y="0"/>
                        <a:ext cx="5317515" cy="6881491"/>
                      </a:xfrm>
                      <a:prstGeom prst="rect">
                        <a:avLst/>
                      </a:prstGeom>
                      <a:noFill/>
                      <a:ln>
                        <a:noFill/>
                      </a:ln>
                    </p:spPr>
                  </p:pic>
                </p:oleObj>
              </mc:Fallback>
            </mc:AlternateContent>
          </a:graphicData>
        </a:graphic>
      </p:graphicFrame>
      <p:sp>
        <p:nvSpPr>
          <p:cNvPr id="2" name="Title 1">
            <a:extLst>
              <a:ext uri="{FF2B5EF4-FFF2-40B4-BE49-F238E27FC236}">
                <a16:creationId xmlns:a16="http://schemas.microsoft.com/office/drawing/2014/main" id="{AFCD940C-41DC-E153-25B4-95A973D87A8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Supervisory Committee Form</a:t>
            </a:r>
          </a:p>
        </p:txBody>
      </p:sp>
    </p:spTree>
    <p:extLst>
      <p:ext uri="{BB962C8B-B14F-4D97-AF65-F5344CB8AC3E}">
        <p14:creationId xmlns:p14="http://schemas.microsoft.com/office/powerpoint/2010/main" val="2473430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9DD792-8CDD-4847-FE82-528145775F86}"/>
              </a:ext>
            </a:extLst>
          </p:cNvPr>
          <p:cNvSpPr>
            <a:spLocks noGrp="1"/>
          </p:cNvSpPr>
          <p:nvPr>
            <p:ph type="title"/>
          </p:nvPr>
        </p:nvSpPr>
        <p:spPr/>
        <p:txBody>
          <a:bodyPr/>
          <a:lstStyle/>
          <a:p>
            <a:r>
              <a:rPr lang="en-US" b="1" dirty="0"/>
              <a:t>Academics &amp; Registration</a:t>
            </a:r>
          </a:p>
        </p:txBody>
      </p:sp>
    </p:spTree>
    <p:extLst>
      <p:ext uri="{BB962C8B-B14F-4D97-AF65-F5344CB8AC3E}">
        <p14:creationId xmlns:p14="http://schemas.microsoft.com/office/powerpoint/2010/main" val="400906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49B50A-C72E-3789-0477-65F05BC5FE8E}"/>
              </a:ext>
            </a:extLst>
          </p:cNvPr>
          <p:cNvSpPr>
            <a:spLocks noGrp="1"/>
          </p:cNvSpPr>
          <p:nvPr>
            <p:ph type="title"/>
          </p:nvPr>
        </p:nvSpPr>
        <p:spPr/>
        <p:txBody>
          <a:bodyPr/>
          <a:lstStyle/>
          <a:p>
            <a:r>
              <a:rPr lang="en-US" dirty="0"/>
              <a:t>STRONG RECOMMENDATIONS</a:t>
            </a:r>
          </a:p>
        </p:txBody>
      </p:sp>
      <p:sp>
        <p:nvSpPr>
          <p:cNvPr id="5" name="Content Placeholder 4">
            <a:extLst>
              <a:ext uri="{FF2B5EF4-FFF2-40B4-BE49-F238E27FC236}">
                <a16:creationId xmlns:a16="http://schemas.microsoft.com/office/drawing/2014/main" id="{F2DDF48B-451A-A4C1-ECA3-985A53F25E3A}"/>
              </a:ext>
            </a:extLst>
          </p:cNvPr>
          <p:cNvSpPr>
            <a:spLocks noGrp="1"/>
          </p:cNvSpPr>
          <p:nvPr>
            <p:ph idx="1"/>
          </p:nvPr>
        </p:nvSpPr>
        <p:spPr/>
        <p:txBody>
          <a:bodyPr anchor="ctr"/>
          <a:lstStyle/>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2800" b="1"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First Term—Discuss your proposed schedule with your advisor</a:t>
            </a:r>
          </a:p>
          <a:p>
            <a:pPr marL="742950" marR="0" lvl="1" indent="-285750" algn="l" defTabSz="914400" rtl="0" eaLnBrk="1" fontAlgn="base" latinLnBrk="0" hangingPunct="1">
              <a:lnSpc>
                <a:spcPct val="100000"/>
              </a:lnSpc>
              <a:spcBef>
                <a:spcPct val="20000"/>
              </a:spcBef>
              <a:spcAft>
                <a:spcPct val="0"/>
              </a:spcAft>
              <a:buClr>
                <a:srgbClr val="FFFFFF"/>
              </a:buClr>
              <a:buSzTx/>
              <a:buFontTx/>
              <a:buChar char="•"/>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One core course - </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sym typeface="Wingdings 2"/>
              </a:rPr>
              <a:t>   </a:t>
            </a: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ndParaRPr>
          </a:p>
          <a:p>
            <a:pPr marL="742950" marR="0" lvl="1" indent="-285750" algn="l" defTabSz="914400" rtl="0" eaLnBrk="1" fontAlgn="base" latinLnBrk="0" hangingPunct="1">
              <a:lnSpc>
                <a:spcPct val="100000"/>
              </a:lnSpc>
              <a:spcBef>
                <a:spcPct val="20000"/>
              </a:spcBef>
              <a:spcAft>
                <a:spcPct val="0"/>
              </a:spcAft>
              <a:buClr>
                <a:srgbClr val="FFFFFF"/>
              </a:buClr>
              <a:buSzTx/>
              <a:buFontTx/>
              <a:buChar char="•"/>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Research and if your advisor recommends this  1 CISE elective course</a:t>
            </a:r>
          </a:p>
          <a:p>
            <a:pPr marL="1600200" marR="0" lvl="3" indent="-228600" algn="l" defTabSz="914400" rtl="0" eaLnBrk="1" fontAlgn="base" latinLnBrk="0" hangingPunct="1">
              <a:lnSpc>
                <a:spcPct val="100000"/>
              </a:lnSpc>
              <a:spcBef>
                <a:spcPct val="20000"/>
              </a:spcBef>
              <a:spcAft>
                <a:spcPct val="0"/>
              </a:spcAft>
              <a:buClr>
                <a:srgbClr val="CCECFF"/>
              </a:buClr>
              <a:buSzTx/>
              <a:buFontTx/>
              <a:buChar char="•"/>
              <a:tabLst/>
              <a:defRPr/>
            </a:pPr>
            <a:r>
              <a:rPr kumimoji="0" lang="en-US" sz="1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Core courses typically have a heavier workload than elective courses.  </a:t>
            </a:r>
          </a:p>
          <a:p>
            <a:pPr marL="1600200" marR="0" lvl="3" indent="-228600" algn="l" defTabSz="914400" rtl="0" eaLnBrk="1" fontAlgn="base" latinLnBrk="0" hangingPunct="1">
              <a:lnSpc>
                <a:spcPct val="100000"/>
              </a:lnSpc>
              <a:spcBef>
                <a:spcPct val="20000"/>
              </a:spcBef>
              <a:spcAft>
                <a:spcPct val="0"/>
              </a:spcAft>
              <a:buClr>
                <a:srgbClr val="CCECFF"/>
              </a:buClr>
              <a:buSzTx/>
              <a:buFontTx/>
              <a:buChar char="•"/>
              <a:tabLst/>
              <a:defRPr/>
            </a:pPr>
            <a:r>
              <a:rPr kumimoji="0" lang="en-US" sz="1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Students tend to have greater success in their first semester if they take only one core course.</a:t>
            </a:r>
          </a:p>
        </p:txBody>
      </p:sp>
    </p:spTree>
    <p:extLst>
      <p:ext uri="{BB962C8B-B14F-4D97-AF65-F5344CB8AC3E}">
        <p14:creationId xmlns:p14="http://schemas.microsoft.com/office/powerpoint/2010/main" val="1517226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675C-49F4-94D7-5CEB-61E685B99882}"/>
              </a:ext>
            </a:extLst>
          </p:cNvPr>
          <p:cNvSpPr>
            <a:spLocks noGrp="1"/>
          </p:cNvSpPr>
          <p:nvPr>
            <p:ph type="title"/>
          </p:nvPr>
        </p:nvSpPr>
        <p:spPr/>
        <p:txBody>
          <a:bodyPr/>
          <a:lstStyle/>
          <a:p>
            <a:r>
              <a:rPr lang="en-US" dirty="0"/>
              <a:t>Registration</a:t>
            </a:r>
          </a:p>
        </p:txBody>
      </p:sp>
      <p:sp>
        <p:nvSpPr>
          <p:cNvPr id="3" name="Content Placeholder 2">
            <a:extLst>
              <a:ext uri="{FF2B5EF4-FFF2-40B4-BE49-F238E27FC236}">
                <a16:creationId xmlns:a16="http://schemas.microsoft.com/office/drawing/2014/main" id="{0CA0C0FD-76A9-042C-74A2-8046D1601E0A}"/>
              </a:ext>
            </a:extLst>
          </p:cNvPr>
          <p:cNvSpPr>
            <a:spLocks noGrp="1"/>
          </p:cNvSpPr>
          <p:nvPr>
            <p:ph idx="1"/>
          </p:nvPr>
        </p:nvSpPr>
        <p:spPr/>
        <p:txBody>
          <a:bodyPr anchor="ctr"/>
          <a:lstStyle/>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DO NOT REGISTER FOR MORE THAN 9 CREDITS!</a:t>
            </a: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Make sure there are no holds on your record</a:t>
            </a:r>
          </a:p>
          <a:p>
            <a:pPr marL="800100" lvl="1" indent="-342900" fontAlgn="base">
              <a:lnSpc>
                <a:spcPct val="100000"/>
              </a:lnSpc>
              <a:spcBef>
                <a:spcPct val="20000"/>
              </a:spcBef>
              <a:spcAft>
                <a:spcPct val="0"/>
              </a:spcAft>
              <a:buClr>
                <a:srgbClr val="FFFFCC"/>
              </a:buClr>
              <a:buSzPct val="60000"/>
              <a:buFont typeface="Wingdings" panose="05000000000000000000" pitchFamily="2" charset="2"/>
              <a:buChar char="n"/>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(ISIS, insurance, financial, credentials, etc.)</a:t>
            </a: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Go to ttps://one.uf.edu/ to see the schedule of courses and holds on your record</a:t>
            </a:r>
          </a:p>
        </p:txBody>
      </p:sp>
    </p:spTree>
    <p:extLst>
      <p:ext uri="{BB962C8B-B14F-4D97-AF65-F5344CB8AC3E}">
        <p14:creationId xmlns:p14="http://schemas.microsoft.com/office/powerpoint/2010/main" val="2265072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E844-810C-9D5A-9A3D-F47022431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A39BE-FCC2-F138-85EC-E985EF1A5588}"/>
              </a:ext>
            </a:extLst>
          </p:cNvPr>
          <p:cNvSpPr>
            <a:spLocks noGrp="1"/>
          </p:cNvSpPr>
          <p:nvPr>
            <p:ph type="title"/>
          </p:nvPr>
        </p:nvSpPr>
        <p:spPr/>
        <p:txBody>
          <a:bodyPr/>
          <a:lstStyle/>
          <a:p>
            <a:r>
              <a:rPr lang="en-US" dirty="0"/>
              <a:t>Registration, cont.</a:t>
            </a:r>
          </a:p>
        </p:txBody>
      </p:sp>
      <p:sp>
        <p:nvSpPr>
          <p:cNvPr id="3" name="Content Placeholder 2">
            <a:extLst>
              <a:ext uri="{FF2B5EF4-FFF2-40B4-BE49-F238E27FC236}">
                <a16:creationId xmlns:a16="http://schemas.microsoft.com/office/drawing/2014/main" id="{93FFD23D-7240-4649-355F-36792FE71CD0}"/>
              </a:ext>
            </a:extLst>
          </p:cNvPr>
          <p:cNvSpPr>
            <a:spLocks noGrp="1"/>
          </p:cNvSpPr>
          <p:nvPr>
            <p:ph idx="1"/>
          </p:nvPr>
        </p:nvSpPr>
        <p:spPr/>
        <p:txBody>
          <a:bodyPr anchor="ctr">
            <a:noAutofit/>
          </a:bodyPr>
          <a:lstStyle/>
          <a:p>
            <a:pPr>
              <a:lnSpc>
                <a:spcPct val="200000"/>
              </a:lnSpc>
              <a:defRPr/>
            </a:pPr>
            <a:r>
              <a:rPr lang="en-US" sz="2400" dirty="0"/>
              <a:t>Email me your course selection at </a:t>
            </a:r>
            <a:r>
              <a:rPr lang="en-US" sz="2400" dirty="0">
                <a:hlinkClick r:id="rId2"/>
              </a:rPr>
              <a:t>alcook@ufl.edu</a:t>
            </a:r>
            <a:r>
              <a:rPr lang="en-US" sz="2400" dirty="0"/>
              <a:t> for registration, and I will register you.</a:t>
            </a:r>
          </a:p>
          <a:p>
            <a:pPr>
              <a:lnSpc>
                <a:spcPct val="200000"/>
              </a:lnSpc>
              <a:defRPr/>
            </a:pPr>
            <a:r>
              <a:rPr lang="en-US" sz="2400" dirty="0"/>
              <a:t>Register for 9 (nine) credits.  This is a full-time load for most graduate students. </a:t>
            </a:r>
          </a:p>
          <a:p>
            <a:pPr>
              <a:lnSpc>
                <a:spcPct val="200000"/>
              </a:lnSpc>
              <a:defRPr/>
            </a:pPr>
            <a:r>
              <a:rPr lang="en-US" sz="2400" dirty="0"/>
              <a:t>Register for AT LEAST one course by 5 p.m. on Friday, January 9th, to avoid the late registration fee ($100).</a:t>
            </a:r>
          </a:p>
        </p:txBody>
      </p:sp>
    </p:spTree>
    <p:extLst>
      <p:ext uri="{BB962C8B-B14F-4D97-AF65-F5344CB8AC3E}">
        <p14:creationId xmlns:p14="http://schemas.microsoft.com/office/powerpoint/2010/main" val="2463167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FF0ED2-4F4C-9ECC-0E62-076CA18360EB}"/>
              </a:ext>
            </a:extLst>
          </p:cNvPr>
          <p:cNvSpPr>
            <a:spLocks noGrp="1"/>
          </p:cNvSpPr>
          <p:nvPr>
            <p:ph type="title"/>
          </p:nvPr>
        </p:nvSpPr>
        <p:spPr/>
        <p:txBody>
          <a:bodyPr/>
          <a:lstStyle/>
          <a:p>
            <a:r>
              <a:rPr lang="en-US" dirty="0"/>
              <a:t>Grade Issues</a:t>
            </a:r>
          </a:p>
        </p:txBody>
      </p:sp>
      <p:sp>
        <p:nvSpPr>
          <p:cNvPr id="7" name="Content Placeholder 6">
            <a:extLst>
              <a:ext uri="{FF2B5EF4-FFF2-40B4-BE49-F238E27FC236}">
                <a16:creationId xmlns:a16="http://schemas.microsoft.com/office/drawing/2014/main" id="{8F908912-D6A9-7EA6-AAA5-8598D39193A0}"/>
              </a:ext>
            </a:extLst>
          </p:cNvPr>
          <p:cNvSpPr>
            <a:spLocks noGrp="1"/>
          </p:cNvSpPr>
          <p:nvPr>
            <p:ph idx="1"/>
          </p:nvPr>
        </p:nvSpPr>
        <p:spPr/>
        <p:txBody>
          <a:bodyPr anchor="ctr">
            <a:normAutofit fontScale="92500" lnSpcReduction="20000"/>
          </a:bodyPr>
          <a:lstStyle/>
          <a:p>
            <a:pPr marL="0" marR="0" lvl="0" indent="0" algn="ctr" defTabSz="914400" rtl="0" eaLnBrk="1" fontAlgn="base" latinLnBrk="0" hangingPunct="1">
              <a:lnSpc>
                <a:spcPct val="100000"/>
              </a:lnSpc>
              <a:spcBef>
                <a:spcPct val="20000"/>
              </a:spcBef>
              <a:spcAft>
                <a:spcPct val="0"/>
              </a:spcAft>
              <a:buClr>
                <a:srgbClr val="FFFFCC"/>
              </a:buClr>
              <a:buSzPct val="60000"/>
              <a:buNone/>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You must have a 3.0 overall grade point average and a 3.0 major GPA to graduate</a:t>
            </a:r>
          </a:p>
          <a:p>
            <a:pPr marL="0" marR="0" lvl="0" indent="0" algn="l" defTabSz="914400" rtl="0" eaLnBrk="1" fontAlgn="base" latinLnBrk="0" hangingPunct="1">
              <a:lnSpc>
                <a:spcPct val="100000"/>
              </a:lnSpc>
              <a:spcBef>
                <a:spcPct val="20000"/>
              </a:spcBef>
              <a:spcAft>
                <a:spcPct val="0"/>
              </a:spcAft>
              <a:buClr>
                <a:srgbClr val="FFFFCC"/>
              </a:buClr>
              <a:buSzPct val="60000"/>
              <a:buNone/>
              <a:tabLst/>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285750" indent="-285750" fontAlgn="base">
              <a:lnSpc>
                <a:spcPct val="100000"/>
              </a:lnSpc>
              <a:spcBef>
                <a:spcPct val="20000"/>
              </a:spcBef>
              <a:spcAft>
                <a:spcPct val="0"/>
              </a:spcAft>
              <a:buClr>
                <a:srgbClr val="FFFFFF"/>
              </a:buClr>
              <a:buFontTx/>
              <a:buChar char="•"/>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Students with less than a 3.0 are not considered in good standing </a:t>
            </a:r>
          </a:p>
          <a:p>
            <a:pPr marL="285750" indent="-285750" fontAlgn="base">
              <a:lnSpc>
                <a:spcPct val="100000"/>
              </a:lnSpc>
              <a:spcBef>
                <a:spcPct val="20000"/>
              </a:spcBef>
              <a:spcAft>
                <a:spcPct val="0"/>
              </a:spcAft>
              <a:buClr>
                <a:srgbClr val="FFFFFF"/>
              </a:buClr>
              <a:buFontTx/>
              <a:buChar char="•"/>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ndParaRPr>
          </a:p>
          <a:p>
            <a:pPr marL="285750" indent="-285750" fontAlgn="base">
              <a:lnSpc>
                <a:spcPct val="100000"/>
              </a:lnSpc>
              <a:spcBef>
                <a:spcPct val="20000"/>
              </a:spcBef>
              <a:spcAft>
                <a:spcPct val="0"/>
              </a:spcAft>
              <a:buClr>
                <a:srgbClr val="FFFFFF"/>
              </a:buClr>
              <a:buFontTx/>
              <a:buChar char="•"/>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Students with GPAs below a 3.0 will be reviewed by the Graduate Affairs Committee for further action (including possible dismissal) at the end of each semester.</a:t>
            </a:r>
          </a:p>
        </p:txBody>
      </p:sp>
    </p:spTree>
    <p:extLst>
      <p:ext uri="{BB962C8B-B14F-4D97-AF65-F5344CB8AC3E}">
        <p14:creationId xmlns:p14="http://schemas.microsoft.com/office/powerpoint/2010/main" val="1873961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CC98B-B2A5-B079-B552-5D343A8D1CD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9193CE6-876F-B53E-2BCF-93404096037B}"/>
              </a:ext>
            </a:extLst>
          </p:cNvPr>
          <p:cNvSpPr>
            <a:spLocks noGrp="1"/>
          </p:cNvSpPr>
          <p:nvPr>
            <p:ph type="title"/>
          </p:nvPr>
        </p:nvSpPr>
        <p:spPr/>
        <p:txBody>
          <a:bodyPr/>
          <a:lstStyle/>
          <a:p>
            <a:r>
              <a:rPr lang="en-US" dirty="0"/>
              <a:t>Grade Issues, cont. </a:t>
            </a:r>
          </a:p>
        </p:txBody>
      </p:sp>
      <p:sp>
        <p:nvSpPr>
          <p:cNvPr id="7" name="Content Placeholder 6">
            <a:extLst>
              <a:ext uri="{FF2B5EF4-FFF2-40B4-BE49-F238E27FC236}">
                <a16:creationId xmlns:a16="http://schemas.microsoft.com/office/drawing/2014/main" id="{25108188-A363-3558-9018-7D3A277DCEAC}"/>
              </a:ext>
            </a:extLst>
          </p:cNvPr>
          <p:cNvSpPr>
            <a:spLocks noGrp="1"/>
          </p:cNvSpPr>
          <p:nvPr>
            <p:ph idx="1"/>
          </p:nvPr>
        </p:nvSpPr>
        <p:spPr/>
        <p:txBody>
          <a:bodyPr anchor="ctr">
            <a:normAutofit lnSpcReduction="10000"/>
          </a:bodyPr>
          <a:lstStyle/>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ANY grade &lt; C (e.g. C-, D+, etc.) will NOT count toward graduation</a:t>
            </a: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A comment on repeating coursework</a:t>
            </a:r>
          </a:p>
          <a:p>
            <a:pPr marL="742950" marR="0" lvl="1" indent="-285750" algn="l" defTabSz="914400" rtl="0" eaLnBrk="1" fontAlgn="base" latinLnBrk="0" hangingPunct="1">
              <a:lnSpc>
                <a:spcPct val="100000"/>
              </a:lnSpc>
              <a:spcBef>
                <a:spcPct val="20000"/>
              </a:spcBef>
              <a:spcAft>
                <a:spcPct val="0"/>
              </a:spcAft>
              <a:buClr>
                <a:srgbClr val="FFFFFF"/>
              </a:buClr>
              <a:buSzTx/>
              <a:buFontTx/>
              <a:buChar char="•"/>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This is STRONGLY DISCOURAGED</a:t>
            </a: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Undergraduate coursework does not count toward graduation</a:t>
            </a:r>
          </a:p>
        </p:txBody>
      </p:sp>
    </p:spTree>
    <p:extLst>
      <p:ext uri="{BB962C8B-B14F-4D97-AF65-F5344CB8AC3E}">
        <p14:creationId xmlns:p14="http://schemas.microsoft.com/office/powerpoint/2010/main" val="3255264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E7EE-CD9F-5114-55EB-5358B7879ACA}"/>
              </a:ext>
            </a:extLst>
          </p:cNvPr>
          <p:cNvSpPr>
            <a:spLocks noGrp="1"/>
          </p:cNvSpPr>
          <p:nvPr>
            <p:ph type="title"/>
          </p:nvPr>
        </p:nvSpPr>
        <p:spPr/>
        <p:txBody>
          <a:bodyPr/>
          <a:lstStyle/>
          <a:p>
            <a:r>
              <a:rPr lang="en-US" dirty="0"/>
              <a:t>“I” Grades</a:t>
            </a:r>
          </a:p>
        </p:txBody>
      </p:sp>
      <p:sp>
        <p:nvSpPr>
          <p:cNvPr id="3" name="Content Placeholder 2">
            <a:extLst>
              <a:ext uri="{FF2B5EF4-FFF2-40B4-BE49-F238E27FC236}">
                <a16:creationId xmlns:a16="http://schemas.microsoft.com/office/drawing/2014/main" id="{5CAD8925-C335-52E6-45D2-A1125F531BC9}"/>
              </a:ext>
            </a:extLst>
          </p:cNvPr>
          <p:cNvSpPr>
            <a:spLocks noGrp="1"/>
          </p:cNvSpPr>
          <p:nvPr>
            <p:ph idx="1"/>
          </p:nvPr>
        </p:nvSpPr>
        <p:spPr/>
        <p:txBody>
          <a:bodyPr anchor="ctr">
            <a:normAutofit lnSpcReduction="10000"/>
          </a:bodyPr>
          <a:lstStyle/>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If a student fails to complete all of a course’s requirements, the instructor has the option to give a grade of “I” (incomplete)</a:t>
            </a:r>
          </a:p>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Most instructors will use this option </a:t>
            </a:r>
            <a:r>
              <a:rPr kumimoji="0" lang="en-US" sz="2400" b="1"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only</a:t>
            </a: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 if there are extenuating circumstances (family emergency, medical situation, etc.)</a:t>
            </a:r>
          </a:p>
          <a:p>
            <a:pPr marL="342900" indent="-342900" fontAlgn="base">
              <a:lnSpc>
                <a:spcPct val="200000"/>
              </a:lnSpc>
              <a:spcBef>
                <a:spcPct val="20000"/>
              </a:spcBef>
              <a:spcAft>
                <a:spcPct val="0"/>
              </a:spcAft>
              <a:buClr>
                <a:srgbClr val="FFFFCC"/>
              </a:buClr>
              <a:buSzPct val="60000"/>
              <a:buFont typeface="Wingdings" panose="05000000000000000000" pitchFamily="2" charset="2"/>
              <a:buChar char="n"/>
              <a:defRPr/>
            </a:pPr>
            <a:r>
              <a:rPr lang="en-US" sz="2400" dirty="0"/>
              <a:t>An “I” must be made up in the following term.</a:t>
            </a:r>
          </a:p>
        </p:txBody>
      </p:sp>
    </p:spTree>
    <p:extLst>
      <p:ext uri="{BB962C8B-B14F-4D97-AF65-F5344CB8AC3E}">
        <p14:creationId xmlns:p14="http://schemas.microsoft.com/office/powerpoint/2010/main" val="1731109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505CF-8223-7545-56E0-6C2E76D36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E540D-FB0B-4D33-3F49-6DCB34CAF78E}"/>
              </a:ext>
            </a:extLst>
          </p:cNvPr>
          <p:cNvSpPr>
            <a:spLocks noGrp="1"/>
          </p:cNvSpPr>
          <p:nvPr>
            <p:ph type="title"/>
          </p:nvPr>
        </p:nvSpPr>
        <p:spPr/>
        <p:txBody>
          <a:bodyPr/>
          <a:lstStyle/>
          <a:p>
            <a:r>
              <a:rPr lang="en-US" dirty="0"/>
              <a:t>“I” Grades, cont. </a:t>
            </a:r>
          </a:p>
        </p:txBody>
      </p:sp>
      <p:sp>
        <p:nvSpPr>
          <p:cNvPr id="3" name="Content Placeholder 2">
            <a:extLst>
              <a:ext uri="{FF2B5EF4-FFF2-40B4-BE49-F238E27FC236}">
                <a16:creationId xmlns:a16="http://schemas.microsoft.com/office/drawing/2014/main" id="{8EDC4CE6-A038-1006-BDEC-AF7655B9309E}"/>
              </a:ext>
            </a:extLst>
          </p:cNvPr>
          <p:cNvSpPr>
            <a:spLocks noGrp="1"/>
          </p:cNvSpPr>
          <p:nvPr>
            <p:ph idx="1"/>
          </p:nvPr>
        </p:nvSpPr>
        <p:spPr/>
        <p:txBody>
          <a:bodyPr anchor="ctr">
            <a:normAutofit/>
          </a:bodyPr>
          <a:lstStyle/>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Students cannot sit in on a course to make up an “I” grade</a:t>
            </a:r>
          </a:p>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Failure to correct an “I” will result in the grade being calculated as an E for the GPA.</a:t>
            </a:r>
          </a:p>
          <a:p>
            <a:pPr marL="342900" marR="0" lvl="0" indent="-342900" algn="l" defTabSz="914400" rtl="0" eaLnBrk="1" fontAlgn="base" latinLnBrk="0" hangingPunct="1">
              <a:lnSpc>
                <a:spcPct val="20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Students are not allowed to graduate with an “I”, “H”, “J”, or “N” on their record.</a:t>
            </a:r>
          </a:p>
        </p:txBody>
      </p:sp>
    </p:spTree>
    <p:extLst>
      <p:ext uri="{BB962C8B-B14F-4D97-AF65-F5344CB8AC3E}">
        <p14:creationId xmlns:p14="http://schemas.microsoft.com/office/powerpoint/2010/main" val="3908039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0951E-6F21-05D8-3C5A-C7FB36D85251}"/>
              </a:ext>
            </a:extLst>
          </p:cNvPr>
          <p:cNvSpPr>
            <a:spLocks noGrp="1"/>
          </p:cNvSpPr>
          <p:nvPr>
            <p:ph type="title"/>
          </p:nvPr>
        </p:nvSpPr>
        <p:spPr/>
        <p:txBody>
          <a:bodyPr/>
          <a:lstStyle/>
          <a:p>
            <a:r>
              <a:rPr lang="en-US" dirty="0"/>
              <a:t>Transfer of Credit</a:t>
            </a:r>
          </a:p>
        </p:txBody>
      </p:sp>
      <p:sp>
        <p:nvSpPr>
          <p:cNvPr id="3" name="Content Placeholder 2">
            <a:extLst>
              <a:ext uri="{FF2B5EF4-FFF2-40B4-BE49-F238E27FC236}">
                <a16:creationId xmlns:a16="http://schemas.microsoft.com/office/drawing/2014/main" id="{B081D774-2F97-49E3-2522-3BB01FCD71E7}"/>
              </a:ext>
            </a:extLst>
          </p:cNvPr>
          <p:cNvSpPr>
            <a:spLocks noGrp="1"/>
          </p:cNvSpPr>
          <p:nvPr>
            <p:ph idx="1"/>
          </p:nvPr>
        </p:nvSpPr>
        <p:spPr/>
        <p:txBody>
          <a:bodyPr anchor="ctr"/>
          <a:lstStyle/>
          <a:p>
            <a:pPr marL="342900" marR="0" lvl="0" indent="-342900" algn="l" defTabSz="914400" rtl="0" eaLnBrk="1" fontAlgn="base" latinLnBrk="0" hangingPunct="1">
              <a:lnSpc>
                <a:spcPct val="25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Ph.D. students </a:t>
            </a:r>
            <a:r>
              <a:rPr kumimoji="0" lang="en-US" sz="2400" b="1" i="0" u="none" strike="noStrike" kern="0" cap="none" spc="0" normalizeH="0" baseline="0" noProof="0" dirty="0">
                <a:ln>
                  <a:noFill/>
                </a:ln>
                <a:solidFill>
                  <a:srgbClr val="F96F07"/>
                </a:solidFill>
                <a:effectLst>
                  <a:outerShdw blurRad="38100" dist="38100" dir="2700000" algn="tl">
                    <a:srgbClr val="000000"/>
                  </a:outerShdw>
                </a:effectLst>
                <a:uLnTx/>
                <a:uFillTx/>
                <a:latin typeface="Verdana"/>
                <a:ea typeface="+mn-ea"/>
                <a:cs typeface="+mn-cs"/>
              </a:rPr>
              <a:t>with</a:t>
            </a: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 a master’s can transfer up to 30 credits from M.S., plus an additional 15 credits from post-M.S. work.</a:t>
            </a:r>
          </a:p>
          <a:p>
            <a:pPr marL="342900" marR="0" lvl="0" indent="-342900" algn="l" defTabSz="914400" rtl="0" eaLnBrk="1" fontAlgn="base" latinLnBrk="0" hangingPunct="1">
              <a:lnSpc>
                <a:spcPct val="25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Ph.D. students </a:t>
            </a:r>
            <a:r>
              <a:rPr kumimoji="0" lang="en-US" sz="2400" b="1" i="0" u="none" strike="noStrike" kern="0" cap="none" spc="0" normalizeH="0" baseline="0" noProof="0" dirty="0">
                <a:ln>
                  <a:noFill/>
                </a:ln>
                <a:solidFill>
                  <a:srgbClr val="F96F07"/>
                </a:solidFill>
                <a:effectLst>
                  <a:outerShdw blurRad="38100" dist="38100" dir="2700000" algn="tl">
                    <a:srgbClr val="000000"/>
                  </a:outerShdw>
                </a:effectLst>
                <a:uLnTx/>
                <a:uFillTx/>
                <a:latin typeface="Verdana"/>
                <a:ea typeface="+mn-ea"/>
                <a:cs typeface="+mn-cs"/>
              </a:rPr>
              <a:t>without</a:t>
            </a: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 a master’s can transfer in 15 hours of graduate coursework.</a:t>
            </a:r>
          </a:p>
          <a:p>
            <a:pPr marL="0" indent="0">
              <a:buNone/>
            </a:pPr>
            <a:endParaRPr lang="en-US" dirty="0"/>
          </a:p>
        </p:txBody>
      </p:sp>
    </p:spTree>
    <p:extLst>
      <p:ext uri="{BB962C8B-B14F-4D97-AF65-F5344CB8AC3E}">
        <p14:creationId xmlns:p14="http://schemas.microsoft.com/office/powerpoint/2010/main" val="3913252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0F3BD-3E50-EAF4-81FF-02EF7BEF9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90A49E-8757-026C-9870-03C1A980721C}"/>
              </a:ext>
            </a:extLst>
          </p:cNvPr>
          <p:cNvSpPr>
            <a:spLocks noGrp="1"/>
          </p:cNvSpPr>
          <p:nvPr>
            <p:ph type="title"/>
          </p:nvPr>
        </p:nvSpPr>
        <p:spPr/>
        <p:txBody>
          <a:bodyPr/>
          <a:lstStyle/>
          <a:p>
            <a:r>
              <a:rPr lang="en-US" dirty="0"/>
              <a:t>Transfer of Credit, cont.</a:t>
            </a:r>
          </a:p>
        </p:txBody>
      </p:sp>
      <p:sp>
        <p:nvSpPr>
          <p:cNvPr id="3" name="Content Placeholder 2">
            <a:extLst>
              <a:ext uri="{FF2B5EF4-FFF2-40B4-BE49-F238E27FC236}">
                <a16:creationId xmlns:a16="http://schemas.microsoft.com/office/drawing/2014/main" id="{0E2122CB-6AB1-65FB-DB88-FD415A2464EF}"/>
              </a:ext>
            </a:extLst>
          </p:cNvPr>
          <p:cNvSpPr>
            <a:spLocks noGrp="1"/>
          </p:cNvSpPr>
          <p:nvPr>
            <p:ph idx="1"/>
          </p:nvPr>
        </p:nvSpPr>
        <p:spPr/>
        <p:txBody>
          <a:bodyPr anchor="ctr">
            <a:normAutofit lnSpcReduction="10000"/>
          </a:bodyPr>
          <a:lstStyle/>
          <a:p>
            <a:pPr marL="342900" marR="0" lvl="0" indent="-342900" algn="l" defTabSz="914400" rtl="0" eaLnBrk="1" fontAlgn="base" latinLnBrk="0" hangingPunct="1">
              <a:lnSpc>
                <a:spcPct val="25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Transfer credit does not satisfy course requirements for Ph.D. programs.  It only adds to the hours earned.</a:t>
            </a:r>
          </a:p>
          <a:p>
            <a:pPr marL="342900" marR="0" lvl="0" indent="-342900" algn="l" defTabSz="914400" rtl="0" eaLnBrk="1" fontAlgn="base" latinLnBrk="0" hangingPunct="1">
              <a:lnSpc>
                <a:spcPct val="250000"/>
              </a:lnSpc>
              <a:spcBef>
                <a:spcPct val="20000"/>
              </a:spcBef>
              <a:spcAft>
                <a:spcPct val="0"/>
              </a:spcAft>
              <a:buClr>
                <a:srgbClr val="FFFFCC"/>
              </a:buClr>
              <a:buSzPct val="60000"/>
              <a:buFont typeface="Wingdings" panose="05000000000000000000" pitchFamily="2" charset="2"/>
              <a:buChar char="n"/>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Transfer should be done during the first semester.</a:t>
            </a:r>
          </a:p>
          <a:p>
            <a:pPr marL="742950" marR="0" lvl="1" indent="-285750" algn="l" defTabSz="914400" rtl="0" eaLnBrk="1" fontAlgn="base" latinLnBrk="0" hangingPunct="1">
              <a:lnSpc>
                <a:spcPct val="250000"/>
              </a:lnSpc>
              <a:spcBef>
                <a:spcPct val="20000"/>
              </a:spcBef>
              <a:spcAft>
                <a:spcPct val="0"/>
              </a:spcAft>
              <a:buClr>
                <a:srgbClr val="FFFFFF"/>
              </a:buClr>
              <a:buSzTx/>
              <a:buFontTx/>
              <a:buChar char="•"/>
              <a:tabLst/>
              <a:defRPr/>
            </a:pPr>
            <a:r>
              <a:rPr kumimoji="0" lang="en-US" sz="20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Please be sure to email me directly if you believe you may be eligible for transfer credit.</a:t>
            </a:r>
          </a:p>
        </p:txBody>
      </p:sp>
    </p:spTree>
    <p:extLst>
      <p:ext uri="{BB962C8B-B14F-4D97-AF65-F5344CB8AC3E}">
        <p14:creationId xmlns:p14="http://schemas.microsoft.com/office/powerpoint/2010/main" val="1380806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DE82-399D-D702-54F3-80A9A359BB45}"/>
              </a:ext>
            </a:extLst>
          </p:cNvPr>
          <p:cNvSpPr>
            <a:spLocks noGrp="1"/>
          </p:cNvSpPr>
          <p:nvPr>
            <p:ph type="title"/>
          </p:nvPr>
        </p:nvSpPr>
        <p:spPr/>
        <p:txBody>
          <a:bodyPr/>
          <a:lstStyle/>
          <a:p>
            <a:r>
              <a:rPr lang="en-US" dirty="0"/>
              <a:t>Core Course Equivalency</a:t>
            </a:r>
          </a:p>
        </p:txBody>
      </p:sp>
      <p:sp>
        <p:nvSpPr>
          <p:cNvPr id="3" name="Content Placeholder 2">
            <a:extLst>
              <a:ext uri="{FF2B5EF4-FFF2-40B4-BE49-F238E27FC236}">
                <a16:creationId xmlns:a16="http://schemas.microsoft.com/office/drawing/2014/main" id="{E21E51CC-293E-11DC-82BF-D4A77274434D}"/>
              </a:ext>
            </a:extLst>
          </p:cNvPr>
          <p:cNvSpPr>
            <a:spLocks noGrp="1"/>
          </p:cNvSpPr>
          <p:nvPr>
            <p:ph idx="1"/>
          </p:nvPr>
        </p:nvSpPr>
        <p:spPr/>
        <p:txBody>
          <a:bodyPr anchor="ctr">
            <a:normAutofit lnSpcReduction="10000"/>
          </a:bodyPr>
          <a:lstStyle/>
          <a:p>
            <a:pPr marL="0" marR="0" lvl="0" indent="0" algn="l" defTabSz="914400" rtl="0" eaLnBrk="1" fontAlgn="base" latinLnBrk="0" hangingPunct="1">
              <a:lnSpc>
                <a:spcPct val="90000"/>
              </a:lnSpc>
              <a:spcBef>
                <a:spcPct val="20000"/>
              </a:spcBef>
              <a:spcAft>
                <a:spcPct val="0"/>
              </a:spcAft>
              <a:buClr>
                <a:srgbClr val="FFFFCC"/>
              </a:buClr>
              <a:buSzPct val="60000"/>
              <a:buNone/>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If you believe that you have taken a course (or courses), including undergraduate course(s), that is </a:t>
            </a:r>
            <a:r>
              <a:rPr kumimoji="0" lang="en-US" sz="2800" b="0" i="0" u="none" strike="noStrike" kern="0" cap="none" spc="0" normalizeH="0" baseline="0" noProof="0" dirty="0">
                <a:ln>
                  <a:noFill/>
                </a:ln>
                <a:solidFill>
                  <a:srgbClr val="F96F07"/>
                </a:solidFill>
                <a:effectLst>
                  <a:outerShdw blurRad="38100" dist="38100" dir="2700000" algn="tl">
                    <a:srgbClr val="000000"/>
                  </a:outerShdw>
                </a:effectLst>
                <a:uLnTx/>
                <a:uFillTx/>
                <a:latin typeface="Verdana"/>
                <a:ea typeface="+mn-ea"/>
                <a:cs typeface="+mn-cs"/>
              </a:rPr>
              <a:t>equivalent</a:t>
            </a: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 to a core course in our department, you will need to take the following steps: </a:t>
            </a:r>
          </a:p>
          <a:p>
            <a:pPr marL="0" marR="0" lvl="0" indent="0" algn="l" defTabSz="914400" rtl="0" eaLnBrk="1" fontAlgn="base" latinLnBrk="0" hangingPunct="1">
              <a:lnSpc>
                <a:spcPct val="90000"/>
              </a:lnSpc>
              <a:spcBef>
                <a:spcPct val="20000"/>
              </a:spcBef>
              <a:spcAft>
                <a:spcPct val="0"/>
              </a:spcAft>
              <a:buClr>
                <a:srgbClr val="FFFFCC"/>
              </a:buClr>
              <a:buSzPct val="60000"/>
              <a:buNone/>
              <a:tabLst/>
              <a:defRPr/>
            </a:pPr>
            <a:endPar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285750" indent="-285750" fontAlgn="base">
              <a:spcBef>
                <a:spcPct val="20000"/>
              </a:spcBef>
              <a:spcAft>
                <a:spcPct val="0"/>
              </a:spcAft>
              <a:buClr>
                <a:srgbClr val="FFFFFF"/>
              </a:buClr>
              <a:buFontTx/>
              <a:buChar char="•"/>
              <a:defRPr/>
            </a:pPr>
            <a:r>
              <a:rPr kumimoji="0" lang="en-US"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Obtain a copy of your finalized transcript from your prior institution. </a:t>
            </a:r>
          </a:p>
          <a:p>
            <a:pPr marL="285750" indent="-285750" fontAlgn="base">
              <a:spcBef>
                <a:spcPct val="20000"/>
              </a:spcBef>
              <a:spcAft>
                <a:spcPct val="0"/>
              </a:spcAft>
              <a:buClr>
                <a:srgbClr val="FFFFFF"/>
              </a:buClr>
              <a:buFontTx/>
              <a:buChar char="•"/>
              <a:defRPr/>
            </a:pPr>
            <a:r>
              <a:rPr kumimoji="0" lang="en-US"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Prepare a copy of the course syllabus and catalog description of the equivalent course(s), as well as any supporting material such as exams, projects, and homework. </a:t>
            </a:r>
          </a:p>
        </p:txBody>
      </p:sp>
    </p:spTree>
    <p:extLst>
      <p:ext uri="{BB962C8B-B14F-4D97-AF65-F5344CB8AC3E}">
        <p14:creationId xmlns:p14="http://schemas.microsoft.com/office/powerpoint/2010/main" val="3517245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088DD-D959-23CC-5364-EDF1A9DD6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1B46CE-2873-6FA9-C1B5-E5098D8CEB51}"/>
              </a:ext>
            </a:extLst>
          </p:cNvPr>
          <p:cNvSpPr>
            <a:spLocks noGrp="1"/>
          </p:cNvSpPr>
          <p:nvPr>
            <p:ph type="title"/>
          </p:nvPr>
        </p:nvSpPr>
        <p:spPr/>
        <p:txBody>
          <a:bodyPr/>
          <a:lstStyle/>
          <a:p>
            <a:r>
              <a:rPr lang="en-US" dirty="0"/>
              <a:t>Core Course Equivalency, cont. </a:t>
            </a:r>
          </a:p>
        </p:txBody>
      </p:sp>
      <p:sp>
        <p:nvSpPr>
          <p:cNvPr id="3" name="Content Placeholder 2">
            <a:extLst>
              <a:ext uri="{FF2B5EF4-FFF2-40B4-BE49-F238E27FC236}">
                <a16:creationId xmlns:a16="http://schemas.microsoft.com/office/drawing/2014/main" id="{46A41796-E1FE-9338-D76C-6CCC0EE72A25}"/>
              </a:ext>
            </a:extLst>
          </p:cNvPr>
          <p:cNvSpPr>
            <a:spLocks noGrp="1"/>
          </p:cNvSpPr>
          <p:nvPr>
            <p:ph idx="1"/>
          </p:nvPr>
        </p:nvSpPr>
        <p:spPr/>
        <p:txBody>
          <a:bodyPr anchor="ctr">
            <a:normAutofit/>
          </a:bodyPr>
          <a:lstStyle/>
          <a:p>
            <a:pPr marL="457200" lvl="1" indent="0" algn="ctr">
              <a:buNone/>
              <a:defRPr/>
            </a:pPr>
            <a:r>
              <a:rPr lang="en-US" sz="3600" dirty="0"/>
              <a:t>Provide these items, along with the equivalency form (I am happy to email the form to you), to the instructor who teaches the core course for determining whether the course can be waived.</a:t>
            </a:r>
          </a:p>
          <a:p>
            <a:pPr marL="457200" lvl="1" indent="0" algn="ctr">
              <a:buNone/>
              <a:defRPr/>
            </a:pPr>
            <a:r>
              <a:rPr lang="en-US" sz="3600" dirty="0"/>
              <a:t> </a:t>
            </a:r>
          </a:p>
          <a:p>
            <a:pPr marL="457200" lvl="1" indent="0" algn="ctr">
              <a:buNone/>
              <a:defRPr/>
            </a:pPr>
            <a:r>
              <a:rPr lang="en-US" sz="3600" dirty="0"/>
              <a:t>(This can all be done via email—no need for face-to-face meetings.)</a:t>
            </a:r>
          </a:p>
        </p:txBody>
      </p:sp>
    </p:spTree>
    <p:extLst>
      <p:ext uri="{BB962C8B-B14F-4D97-AF65-F5344CB8AC3E}">
        <p14:creationId xmlns:p14="http://schemas.microsoft.com/office/powerpoint/2010/main" val="1017018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A5911-D19B-C135-4FD4-D6E396E99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54C81-679E-F8FE-9DAC-D6D32FB1C377}"/>
              </a:ext>
            </a:extLst>
          </p:cNvPr>
          <p:cNvSpPr>
            <a:spLocks noGrp="1"/>
          </p:cNvSpPr>
          <p:nvPr>
            <p:ph type="title"/>
          </p:nvPr>
        </p:nvSpPr>
        <p:spPr/>
        <p:txBody>
          <a:bodyPr/>
          <a:lstStyle/>
          <a:p>
            <a:r>
              <a:rPr lang="en-US" dirty="0"/>
              <a:t>Core Course Equivalency, cont.</a:t>
            </a:r>
          </a:p>
        </p:txBody>
      </p:sp>
      <p:sp>
        <p:nvSpPr>
          <p:cNvPr id="3" name="Content Placeholder 2">
            <a:extLst>
              <a:ext uri="{FF2B5EF4-FFF2-40B4-BE49-F238E27FC236}">
                <a16:creationId xmlns:a16="http://schemas.microsoft.com/office/drawing/2014/main" id="{11741208-EF50-57F8-A2F9-5E75B60CC46D}"/>
              </a:ext>
            </a:extLst>
          </p:cNvPr>
          <p:cNvSpPr>
            <a:spLocks noGrp="1"/>
          </p:cNvSpPr>
          <p:nvPr>
            <p:ph idx="1"/>
          </p:nvPr>
        </p:nvSpPr>
        <p:spPr/>
        <p:txBody>
          <a:bodyPr anchor="ctr">
            <a:normAutofit/>
          </a:bodyPr>
          <a:lstStyle/>
          <a:p>
            <a:pPr marL="0" indent="0" algn="ctr">
              <a:buNone/>
              <a:defRPr/>
            </a:pPr>
            <a:r>
              <a:rPr lang="en-US" sz="4000" dirty="0"/>
              <a:t>Remember: This is a different process than </a:t>
            </a:r>
            <a:r>
              <a:rPr lang="en-US" sz="4000" b="1" dirty="0"/>
              <a:t>transferring</a:t>
            </a:r>
            <a:r>
              <a:rPr lang="en-US" sz="4000" dirty="0"/>
              <a:t> prior credits, a process which should be handled, with the help of your grad advisor, early in your first semester.</a:t>
            </a:r>
            <a:endParaRPr lang="en-US" sz="3600" dirty="0"/>
          </a:p>
        </p:txBody>
      </p:sp>
    </p:spTree>
    <p:extLst>
      <p:ext uri="{BB962C8B-B14F-4D97-AF65-F5344CB8AC3E}">
        <p14:creationId xmlns:p14="http://schemas.microsoft.com/office/powerpoint/2010/main" val="1538942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4C48F-0EDE-3BA4-EAA1-D5C0A1E207A8}"/>
              </a:ext>
            </a:extLst>
          </p:cNvPr>
          <p:cNvSpPr>
            <a:spLocks noGrp="1"/>
          </p:cNvSpPr>
          <p:nvPr>
            <p:ph type="title"/>
          </p:nvPr>
        </p:nvSpPr>
        <p:spPr/>
        <p:txBody>
          <a:bodyPr/>
          <a:lstStyle/>
          <a:p>
            <a:r>
              <a:rPr lang="en-US" dirty="0"/>
              <a:t>SPEAK Test</a:t>
            </a:r>
          </a:p>
        </p:txBody>
      </p:sp>
      <p:sp>
        <p:nvSpPr>
          <p:cNvPr id="3" name="Content Placeholder 2">
            <a:extLst>
              <a:ext uri="{FF2B5EF4-FFF2-40B4-BE49-F238E27FC236}">
                <a16:creationId xmlns:a16="http://schemas.microsoft.com/office/drawing/2014/main" id="{A19AA43B-3774-91D4-2CF2-E5A9DBA34BDF}"/>
              </a:ext>
            </a:extLst>
          </p:cNvPr>
          <p:cNvSpPr>
            <a:spLocks noGrp="1"/>
          </p:cNvSpPr>
          <p:nvPr>
            <p:ph idx="1"/>
          </p:nvPr>
        </p:nvSpPr>
        <p:spPr/>
        <p:txBody>
          <a:bodyPr anchor="ctr"/>
          <a:lstStyle/>
          <a:p>
            <a:pPr marL="342900" marR="0" lvl="0" indent="-342900" algn="l" defTabSz="914400" rtl="0" eaLnBrk="0" fontAlgn="base" latinLnBrk="0" hangingPunct="0">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You must score 45 or more on this test to apply in any semester as a “regular” TA</a:t>
            </a:r>
            <a:endParaRPr kumimoji="0" lang="en-US" sz="3200" b="0" i="0" u="none" strike="noStrike" kern="0" cap="none" spc="0" normalizeH="0" baseline="0" noProof="0" dirty="0">
              <a:ln>
                <a:noFill/>
              </a:ln>
              <a:solidFill>
                <a:srgbClr val="F96F07"/>
              </a:solidFill>
              <a:effectLst>
                <a:outerShdw blurRad="38100" dist="38100" dir="2700000" algn="tl">
                  <a:srgbClr val="000000"/>
                </a:outerShdw>
              </a:effectLst>
              <a:uLnTx/>
              <a:uFillTx/>
              <a:latin typeface="Verdana"/>
              <a:ea typeface="+mn-ea"/>
              <a:cs typeface="+mn-cs"/>
            </a:endParaRPr>
          </a:p>
          <a:p>
            <a:pPr marL="342900" lvl="0" indent="-342900" eaLnBrk="0" fontAlgn="base" hangingPunct="0">
              <a:lnSpc>
                <a:spcPct val="150000"/>
              </a:lnSpc>
              <a:spcBef>
                <a:spcPct val="20000"/>
              </a:spcBef>
              <a:spcAft>
                <a:spcPct val="0"/>
              </a:spcAft>
              <a:buClr>
                <a:srgbClr val="FFFFCC"/>
              </a:buClr>
              <a:buSzPct val="60000"/>
              <a:buFont typeface="Wingdings" panose="05000000000000000000" pitchFamily="2" charset="2"/>
              <a:buChar char="n"/>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SPEAK test dates this semester can be found at the following URL: </a:t>
            </a:r>
            <a:r>
              <a:rPr lang="en-US" sz="3200" kern="0" dirty="0">
                <a:solidFill>
                  <a:srgbClr val="F96F07"/>
                </a:solidFill>
                <a:effectLst>
                  <a:outerShdw blurRad="38100" dist="38100" dir="2700000" algn="tl">
                    <a:srgbClr val="000000"/>
                  </a:outerShdw>
                </a:effectLst>
                <a:latin typeface="Verdana"/>
                <a:hlinkClick r:id="rId2"/>
              </a:rPr>
              <a:t>http://ase.ufl.edu</a:t>
            </a:r>
            <a:r>
              <a:rPr lang="en-US" sz="3200" kern="0" dirty="0">
                <a:solidFill>
                  <a:srgbClr val="F96F07"/>
                </a:solidFill>
                <a:effectLst>
                  <a:outerShdw blurRad="38100" dist="38100" dir="2700000" algn="tl">
                    <a:srgbClr val="000000"/>
                  </a:outerShdw>
                </a:effectLst>
                <a:latin typeface="Verdana"/>
              </a:rPr>
              <a:t> </a:t>
            </a: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p:txBody>
      </p:sp>
    </p:spTree>
    <p:extLst>
      <p:ext uri="{BB962C8B-B14F-4D97-AF65-F5344CB8AC3E}">
        <p14:creationId xmlns:p14="http://schemas.microsoft.com/office/powerpoint/2010/main" val="2617301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6D46-C30F-E83E-C53E-39EC1FAF1AB9}"/>
              </a:ext>
            </a:extLst>
          </p:cNvPr>
          <p:cNvSpPr>
            <a:spLocks noGrp="1"/>
          </p:cNvSpPr>
          <p:nvPr>
            <p:ph type="title"/>
          </p:nvPr>
        </p:nvSpPr>
        <p:spPr/>
        <p:txBody>
          <a:bodyPr/>
          <a:lstStyle/>
          <a:p>
            <a:r>
              <a:rPr lang="en-US" dirty="0"/>
              <a:t>Electives Outside of CISE</a:t>
            </a:r>
          </a:p>
        </p:txBody>
      </p:sp>
      <p:sp>
        <p:nvSpPr>
          <p:cNvPr id="3" name="Content Placeholder 2">
            <a:extLst>
              <a:ext uri="{FF2B5EF4-FFF2-40B4-BE49-F238E27FC236}">
                <a16:creationId xmlns:a16="http://schemas.microsoft.com/office/drawing/2014/main" id="{49A0E8F3-09FB-0980-7D4F-9BEF6B6179C9}"/>
              </a:ext>
            </a:extLst>
          </p:cNvPr>
          <p:cNvSpPr>
            <a:spLocks noGrp="1"/>
          </p:cNvSpPr>
          <p:nvPr>
            <p:ph idx="1"/>
          </p:nvPr>
        </p:nvSpPr>
        <p:spPr/>
        <p:txBody>
          <a:bodyPr anchor="ctr"/>
          <a:lstStyle/>
          <a:p>
            <a:pPr marL="0" lvl="0" indent="0" fontAlgn="base">
              <a:lnSpc>
                <a:spcPct val="100000"/>
              </a:lnSpc>
              <a:spcBef>
                <a:spcPct val="20000"/>
              </a:spcBef>
              <a:spcAft>
                <a:spcPct val="0"/>
              </a:spcAft>
              <a:buClr>
                <a:srgbClr val="FFFFCC"/>
              </a:buClr>
              <a:buSzPct val="60000"/>
              <a:buNone/>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Ph.D</a:t>
            </a:r>
            <a:r>
              <a:rPr lang="en-US" kern="0" dirty="0">
                <a:solidFill>
                  <a:srgbClr val="FFFFFF"/>
                </a:solidFill>
                <a:effectLst>
                  <a:outerShdw blurRad="38100" dist="38100" dir="2700000" algn="tl">
                    <a:srgbClr val="000000"/>
                  </a:outerShdw>
                </a:effectLst>
                <a:latin typeface="Verdana"/>
              </a:rPr>
              <a:t>. students: Consult your Committee Chair/Advisor for the program </a:t>
            </a: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for electives</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a:t>
            </a:r>
          </a:p>
          <a:p>
            <a:pPr marL="285750" indent="-285750" fontAlgn="base">
              <a:lnSpc>
                <a:spcPct val="100000"/>
              </a:lnSpc>
              <a:spcBef>
                <a:spcPct val="20000"/>
              </a:spcBef>
              <a:spcAft>
                <a:spcPct val="0"/>
              </a:spcAft>
              <a:buClr>
                <a:srgbClr val="FFFFFF"/>
              </a:buClr>
              <a:buFontTx/>
              <a:buChar char="•"/>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MUST obtain Advisor permission before taking the course.</a:t>
            </a:r>
          </a:p>
          <a:p>
            <a:pPr marL="285750" indent="-285750" fontAlgn="base">
              <a:lnSpc>
                <a:spcPct val="100000"/>
              </a:lnSpc>
              <a:spcBef>
                <a:spcPct val="20000"/>
              </a:spcBef>
              <a:spcAft>
                <a:spcPct val="0"/>
              </a:spcAft>
              <a:buClr>
                <a:srgbClr val="FFFFFF"/>
              </a:buClr>
              <a:buFontTx/>
              <a:buChar char="•"/>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For CPT/Internship information- contact Ms. Kristina Sapp at klsapp@ufl.edu</a:t>
            </a:r>
            <a:endParaRPr lang="en-US" dirty="0"/>
          </a:p>
        </p:txBody>
      </p:sp>
    </p:spTree>
    <p:extLst>
      <p:ext uri="{BB962C8B-B14F-4D97-AF65-F5344CB8AC3E}">
        <p14:creationId xmlns:p14="http://schemas.microsoft.com/office/powerpoint/2010/main" val="329812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BC43-5E6B-A2AE-94B9-214FCAA5EB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208E2-6FED-5308-C221-22D8E018FBF0}"/>
              </a:ext>
            </a:extLst>
          </p:cNvPr>
          <p:cNvSpPr>
            <a:spLocks noGrp="1"/>
          </p:cNvSpPr>
          <p:nvPr>
            <p:ph type="title"/>
          </p:nvPr>
        </p:nvSpPr>
        <p:spPr/>
        <p:txBody>
          <a:bodyPr/>
          <a:lstStyle/>
          <a:p>
            <a:r>
              <a:rPr lang="en-US" dirty="0"/>
              <a:t>Registration - Holds</a:t>
            </a:r>
          </a:p>
        </p:txBody>
      </p:sp>
      <p:sp>
        <p:nvSpPr>
          <p:cNvPr id="3" name="Content Placeholder 2">
            <a:extLst>
              <a:ext uri="{FF2B5EF4-FFF2-40B4-BE49-F238E27FC236}">
                <a16:creationId xmlns:a16="http://schemas.microsoft.com/office/drawing/2014/main" id="{CE008121-E424-DC12-AF4F-4D940838C912}"/>
              </a:ext>
            </a:extLst>
          </p:cNvPr>
          <p:cNvSpPr>
            <a:spLocks noGrp="1"/>
          </p:cNvSpPr>
          <p:nvPr>
            <p:ph idx="1"/>
          </p:nvPr>
        </p:nvSpPr>
        <p:spPr/>
        <p:txBody>
          <a:bodyPr anchor="ctr">
            <a:normAutofit/>
          </a:bodyPr>
          <a:lstStyle/>
          <a:p>
            <a:pPr>
              <a:lnSpc>
                <a:spcPct val="200000"/>
              </a:lnSpc>
            </a:pPr>
            <a:r>
              <a:rPr lang="en-US" dirty="0"/>
              <a:t>You must make sure ALL your registration holds on ONE.UF are clear to allow you to register.</a:t>
            </a:r>
          </a:p>
          <a:p>
            <a:pPr>
              <a:lnSpc>
                <a:spcPct val="200000"/>
              </a:lnSpc>
            </a:pPr>
            <a:r>
              <a:rPr lang="en-US" dirty="0"/>
              <a:t>Not all holds prevent you from registering. Check your holds and what they impact FIRST.</a:t>
            </a:r>
          </a:p>
        </p:txBody>
      </p:sp>
    </p:spTree>
    <p:extLst>
      <p:ext uri="{BB962C8B-B14F-4D97-AF65-F5344CB8AC3E}">
        <p14:creationId xmlns:p14="http://schemas.microsoft.com/office/powerpoint/2010/main" val="3362737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DCC2-406A-0FD7-B0EC-7B04ECA9E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311AD-58A9-D45D-462A-8215DD0F4E31}"/>
              </a:ext>
            </a:extLst>
          </p:cNvPr>
          <p:cNvSpPr>
            <a:spLocks noGrp="1"/>
          </p:cNvSpPr>
          <p:nvPr>
            <p:ph type="title"/>
          </p:nvPr>
        </p:nvSpPr>
        <p:spPr/>
        <p:txBody>
          <a:bodyPr/>
          <a:lstStyle/>
          <a:p>
            <a:r>
              <a:rPr lang="en-US" dirty="0"/>
              <a:t>Registration - Holds, cont. </a:t>
            </a:r>
          </a:p>
        </p:txBody>
      </p:sp>
      <p:sp>
        <p:nvSpPr>
          <p:cNvPr id="3" name="Content Placeholder 2">
            <a:extLst>
              <a:ext uri="{FF2B5EF4-FFF2-40B4-BE49-F238E27FC236}">
                <a16:creationId xmlns:a16="http://schemas.microsoft.com/office/drawing/2014/main" id="{D17B1998-B689-C24F-6894-EA1ED508A98A}"/>
              </a:ext>
            </a:extLst>
          </p:cNvPr>
          <p:cNvSpPr>
            <a:spLocks noGrp="1"/>
          </p:cNvSpPr>
          <p:nvPr>
            <p:ph idx="1"/>
          </p:nvPr>
        </p:nvSpPr>
        <p:spPr/>
        <p:txBody>
          <a:bodyPr anchor="ctr">
            <a:normAutofit/>
          </a:bodyPr>
          <a:lstStyle/>
          <a:p>
            <a:pPr>
              <a:lnSpc>
                <a:spcPct val="200000"/>
              </a:lnSpc>
            </a:pPr>
            <a:r>
              <a:rPr lang="en-US" dirty="0"/>
              <a:t>Degree/Credential Verification</a:t>
            </a:r>
          </a:p>
          <a:p>
            <a:pPr lvl="1">
              <a:lnSpc>
                <a:spcPct val="200000"/>
              </a:lnSpc>
            </a:pPr>
            <a:r>
              <a:rPr lang="en-US" dirty="0"/>
              <a:t>You MUST submit your final degree certificate and transcripts from your undergraduate institution as soon as possible.</a:t>
            </a:r>
          </a:p>
          <a:p>
            <a:pPr lvl="1">
              <a:lnSpc>
                <a:spcPct val="200000"/>
              </a:lnSpc>
            </a:pPr>
            <a:r>
              <a:rPr lang="en-US" dirty="0"/>
              <a:t>Until it is received and processed, you will NOT be able to register for the next semester. You are OK to register for this semester. </a:t>
            </a:r>
          </a:p>
        </p:txBody>
      </p:sp>
    </p:spTree>
    <p:extLst>
      <p:ext uri="{BB962C8B-B14F-4D97-AF65-F5344CB8AC3E}">
        <p14:creationId xmlns:p14="http://schemas.microsoft.com/office/powerpoint/2010/main" val="3524216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2BAF-DEDD-29D1-7779-B21C74DB2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9B2AE-0082-7BFE-BBE3-76FBFE9EFA5D}"/>
              </a:ext>
            </a:extLst>
          </p:cNvPr>
          <p:cNvSpPr>
            <a:spLocks noGrp="1"/>
          </p:cNvSpPr>
          <p:nvPr>
            <p:ph type="title"/>
          </p:nvPr>
        </p:nvSpPr>
        <p:spPr/>
        <p:txBody>
          <a:bodyPr/>
          <a:lstStyle/>
          <a:p>
            <a:r>
              <a:rPr lang="en-US" dirty="0"/>
              <a:t>Registration - Holds, cont.  </a:t>
            </a:r>
          </a:p>
        </p:txBody>
      </p:sp>
      <p:sp>
        <p:nvSpPr>
          <p:cNvPr id="3" name="Content Placeholder 2">
            <a:extLst>
              <a:ext uri="{FF2B5EF4-FFF2-40B4-BE49-F238E27FC236}">
                <a16:creationId xmlns:a16="http://schemas.microsoft.com/office/drawing/2014/main" id="{31079C46-AFAB-AF99-F326-719F70D16EA1}"/>
              </a:ext>
            </a:extLst>
          </p:cNvPr>
          <p:cNvSpPr>
            <a:spLocks noGrp="1"/>
          </p:cNvSpPr>
          <p:nvPr>
            <p:ph idx="1"/>
          </p:nvPr>
        </p:nvSpPr>
        <p:spPr/>
        <p:txBody>
          <a:bodyPr anchor="ctr">
            <a:noAutofit/>
          </a:bodyPr>
          <a:lstStyle/>
          <a:p>
            <a:pPr>
              <a:lnSpc>
                <a:spcPct val="100000"/>
              </a:lnSpc>
            </a:pPr>
            <a:r>
              <a:rPr lang="en-US" sz="2200" dirty="0"/>
              <a:t>Other Registration Holds:</a:t>
            </a:r>
          </a:p>
          <a:p>
            <a:pPr lvl="1">
              <a:lnSpc>
                <a:spcPct val="100000"/>
              </a:lnSpc>
            </a:pPr>
            <a:r>
              <a:rPr lang="en-US" sz="2200" dirty="0"/>
              <a:t>Emergency Contact (every 4 months)</a:t>
            </a:r>
          </a:p>
          <a:p>
            <a:pPr lvl="1">
              <a:lnSpc>
                <a:spcPct val="100000"/>
              </a:lnSpc>
            </a:pPr>
            <a:r>
              <a:rPr lang="en-US" sz="2200" dirty="0"/>
              <a:t>Immunization Hold (UF Health Compliance Office)</a:t>
            </a:r>
          </a:p>
          <a:p>
            <a:pPr lvl="1">
              <a:lnSpc>
                <a:spcPct val="100000"/>
              </a:lnSpc>
            </a:pPr>
            <a:r>
              <a:rPr lang="en-US" sz="2200" dirty="0"/>
              <a:t>Registration Prep (Each Semester)</a:t>
            </a:r>
          </a:p>
          <a:p>
            <a:pPr lvl="1">
              <a:lnSpc>
                <a:spcPct val="100000"/>
              </a:lnSpc>
            </a:pPr>
            <a:r>
              <a:rPr lang="en-US" sz="2200" dirty="0"/>
              <a:t>Local Address Information</a:t>
            </a:r>
          </a:p>
          <a:p>
            <a:pPr lvl="1">
              <a:lnSpc>
                <a:spcPct val="100000"/>
              </a:lnSpc>
            </a:pPr>
            <a:r>
              <a:rPr lang="en-US" sz="2200" dirty="0"/>
              <a:t>Student Insurance (Once a year)</a:t>
            </a:r>
          </a:p>
          <a:p>
            <a:pPr lvl="1">
              <a:lnSpc>
                <a:spcPct val="100000"/>
              </a:lnSpc>
            </a:pPr>
            <a:r>
              <a:rPr lang="en-US" sz="2200" dirty="0"/>
              <a:t>Financial (past due debts)</a:t>
            </a:r>
          </a:p>
          <a:p>
            <a:pPr lvl="1">
              <a:lnSpc>
                <a:spcPct val="100000"/>
              </a:lnSpc>
            </a:pPr>
            <a:endParaRPr lang="en-US" sz="2200" dirty="0"/>
          </a:p>
          <a:p>
            <a:pPr marL="0" indent="0" algn="ctr">
              <a:lnSpc>
                <a:spcPct val="100000"/>
              </a:lnSpc>
              <a:buNone/>
            </a:pPr>
            <a:r>
              <a:rPr lang="en-US" sz="2200" dirty="0"/>
              <a:t>It is your responsibility to monitor ONE.UF for these holds and clear them.</a:t>
            </a:r>
          </a:p>
          <a:p>
            <a:pPr marL="0" indent="0" algn="ctr">
              <a:lnSpc>
                <a:spcPct val="100000"/>
              </a:lnSpc>
              <a:buNone/>
            </a:pPr>
            <a:r>
              <a:rPr lang="en-US" sz="2200" dirty="0">
                <a:solidFill>
                  <a:schemeClr val="bg1"/>
                </a:solidFill>
                <a:highlight>
                  <a:srgbClr val="FFFF00"/>
                </a:highlight>
              </a:rPr>
              <a:t>Do NOT delay in handling these issues. </a:t>
            </a:r>
          </a:p>
        </p:txBody>
      </p:sp>
    </p:spTree>
    <p:extLst>
      <p:ext uri="{BB962C8B-B14F-4D97-AF65-F5344CB8AC3E}">
        <p14:creationId xmlns:p14="http://schemas.microsoft.com/office/powerpoint/2010/main" val="1428730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A23FFB-2072-CA46-B55A-75BC849B5E67}"/>
              </a:ext>
            </a:extLst>
          </p:cNvPr>
          <p:cNvSpPr>
            <a:spLocks noGrp="1"/>
          </p:cNvSpPr>
          <p:nvPr>
            <p:ph type="title"/>
          </p:nvPr>
        </p:nvSpPr>
        <p:spPr/>
        <p:txBody>
          <a:bodyPr/>
          <a:lstStyle/>
          <a:p>
            <a:r>
              <a:rPr lang="en-US" b="1" dirty="0"/>
              <a:t>Dissertation, Qualifying Exam, &amp; Admission to Candidacy</a:t>
            </a:r>
            <a:r>
              <a:rPr lang="en-US" dirty="0"/>
              <a:t> </a:t>
            </a:r>
          </a:p>
        </p:txBody>
      </p:sp>
    </p:spTree>
    <p:extLst>
      <p:ext uri="{BB962C8B-B14F-4D97-AF65-F5344CB8AC3E}">
        <p14:creationId xmlns:p14="http://schemas.microsoft.com/office/powerpoint/2010/main" val="2480975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324D1D-FF83-6078-D6F5-5C0B4BA2C1C1}"/>
              </a:ext>
            </a:extLst>
          </p:cNvPr>
          <p:cNvSpPr>
            <a:spLocks noGrp="1"/>
          </p:cNvSpPr>
          <p:nvPr>
            <p:ph type="title"/>
          </p:nvPr>
        </p:nvSpPr>
        <p:spPr/>
        <p:txBody>
          <a:bodyPr/>
          <a:lstStyle/>
          <a:p>
            <a:r>
              <a:rPr lang="en-US" dirty="0"/>
              <a:t>Qualifying Examination</a:t>
            </a:r>
          </a:p>
        </p:txBody>
      </p:sp>
      <p:sp>
        <p:nvSpPr>
          <p:cNvPr id="5" name="Content Placeholder 4">
            <a:extLst>
              <a:ext uri="{FF2B5EF4-FFF2-40B4-BE49-F238E27FC236}">
                <a16:creationId xmlns:a16="http://schemas.microsoft.com/office/drawing/2014/main" id="{B723E4E4-8C4C-E267-FD7D-BB6E5B2FF251}"/>
              </a:ext>
            </a:extLst>
          </p:cNvPr>
          <p:cNvSpPr>
            <a:spLocks noGrp="1"/>
          </p:cNvSpPr>
          <p:nvPr>
            <p:ph idx="1"/>
          </p:nvPr>
        </p:nvSpPr>
        <p:spPr/>
        <p:txBody>
          <a:bodyPr anchor="ctr">
            <a:normAutofit lnSpcReduction="10000"/>
          </a:bodyPr>
          <a:lstStyle/>
          <a:p>
            <a:pPr marL="342900" marR="0" lvl="0" indent="-342900" algn="l" defTabSz="914400" rtl="0" eaLnBrk="0" fontAlgn="base" latinLnBrk="0" hangingPunct="0">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MUST BE COMPLETED BY THE SIXTH (6) SEMESTER</a:t>
            </a:r>
          </a:p>
          <a:p>
            <a:pPr marL="342900" marR="0" lvl="0" indent="-342900" algn="l" defTabSz="914400" rtl="0" eaLnBrk="0" fontAlgn="base" latinLnBrk="0" hangingPunct="0">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Refer to the following URL for details: </a:t>
            </a: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hlinkClick r:id="rId2"/>
              </a:rPr>
              <a:t>https://www.cise.ufl.edu/academics/grad/qualifying-exam-req</a:t>
            </a: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endParaRPr>
          </a:p>
          <a:p>
            <a:pPr marL="342900" marR="0" lvl="0" indent="-342900" algn="l" defTabSz="914400" rtl="0" eaLnBrk="0" fontAlgn="base" latinLnBrk="0" hangingPunct="0">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Do not wait until your sixth semester to begin</a:t>
            </a:r>
          </a:p>
        </p:txBody>
      </p:sp>
    </p:spTree>
    <p:extLst>
      <p:ext uri="{BB962C8B-B14F-4D97-AF65-F5344CB8AC3E}">
        <p14:creationId xmlns:p14="http://schemas.microsoft.com/office/powerpoint/2010/main" val="417961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1C7ED-2D9C-1963-7213-2DE83685FF81}"/>
              </a:ext>
            </a:extLst>
          </p:cNvPr>
          <p:cNvSpPr>
            <a:spLocks noGrp="1"/>
          </p:cNvSpPr>
          <p:nvPr>
            <p:ph type="title"/>
          </p:nvPr>
        </p:nvSpPr>
        <p:spPr/>
        <p:txBody>
          <a:bodyPr/>
          <a:lstStyle/>
          <a:p>
            <a:r>
              <a:rPr lang="en-US" dirty="0"/>
              <a:t>ADMISSION TO CANDIDACY </a:t>
            </a:r>
          </a:p>
        </p:txBody>
      </p:sp>
      <p:sp>
        <p:nvSpPr>
          <p:cNvPr id="3" name="Content Placeholder 2">
            <a:extLst>
              <a:ext uri="{FF2B5EF4-FFF2-40B4-BE49-F238E27FC236}">
                <a16:creationId xmlns:a16="http://schemas.microsoft.com/office/drawing/2014/main" id="{71D61346-E8AA-3DFB-24C6-4BC74119F1BA}"/>
              </a:ext>
            </a:extLst>
          </p:cNvPr>
          <p:cNvSpPr>
            <a:spLocks noGrp="1"/>
          </p:cNvSpPr>
          <p:nvPr>
            <p:ph idx="1"/>
          </p:nvPr>
        </p:nvSpPr>
        <p:spPr/>
        <p:txBody>
          <a:bodyPr anchor="ctr">
            <a:normAutofit lnSpcReduction="10000"/>
          </a:bodyPr>
          <a:lstStyle/>
          <a:p>
            <a:pPr marL="0" indent="0">
              <a:buNone/>
            </a:pPr>
            <a:r>
              <a:rPr lang="en-US" dirty="0"/>
              <a:t>AKA, your Proposal</a:t>
            </a:r>
          </a:p>
          <a:p>
            <a:pPr marL="0" indent="0">
              <a:buNone/>
            </a:pPr>
            <a:endParaRPr lang="en-US" dirty="0"/>
          </a:p>
          <a:p>
            <a:pPr marL="0" indent="0">
              <a:buNone/>
            </a:pPr>
            <a:r>
              <a:rPr lang="en-US" dirty="0"/>
              <a:t>Email Adrienne at least one (1) week prior to your Admission to Candidacy/Proposal with the following information:</a:t>
            </a:r>
          </a:p>
          <a:p>
            <a:pPr marL="0" indent="0">
              <a:buNone/>
            </a:pPr>
            <a:endParaRPr lang="en-US" dirty="0"/>
          </a:p>
          <a:p>
            <a:pPr marL="514350" indent="-514350">
              <a:buFont typeface="+mj-lt"/>
              <a:buAutoNum type="arabicPeriod"/>
            </a:pPr>
            <a:r>
              <a:rPr lang="en-US" dirty="0"/>
              <a:t>Date/Time of your proposal</a:t>
            </a:r>
          </a:p>
          <a:p>
            <a:pPr marL="514350" indent="-514350">
              <a:buFont typeface="+mj-lt"/>
              <a:buAutoNum type="arabicPeriod"/>
            </a:pPr>
            <a:r>
              <a:rPr lang="en-US" dirty="0"/>
              <a:t>Title of your Dissertation</a:t>
            </a:r>
          </a:p>
          <a:p>
            <a:pPr marL="514350" indent="-514350">
              <a:buFont typeface="+mj-lt"/>
              <a:buAutoNum type="arabicPeriod"/>
            </a:pPr>
            <a:r>
              <a:rPr lang="en-US" dirty="0"/>
              <a:t>PDF of your Abstract</a:t>
            </a:r>
          </a:p>
          <a:p>
            <a:pPr marL="514350" indent="-514350">
              <a:buFont typeface="+mj-lt"/>
              <a:buAutoNum type="arabicPeriod"/>
            </a:pPr>
            <a:r>
              <a:rPr lang="en-US" dirty="0"/>
              <a:t>Zoom link for your proposal.</a:t>
            </a:r>
          </a:p>
        </p:txBody>
      </p:sp>
    </p:spTree>
    <p:extLst>
      <p:ext uri="{BB962C8B-B14F-4D97-AF65-F5344CB8AC3E}">
        <p14:creationId xmlns:p14="http://schemas.microsoft.com/office/powerpoint/2010/main" val="3849101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2F22C-F7CC-1B99-92DE-0C9FCD1F3D75}"/>
              </a:ext>
            </a:extLst>
          </p:cNvPr>
          <p:cNvSpPr>
            <a:spLocks noGrp="1"/>
          </p:cNvSpPr>
          <p:nvPr>
            <p:ph type="title"/>
          </p:nvPr>
        </p:nvSpPr>
        <p:spPr/>
        <p:txBody>
          <a:bodyPr/>
          <a:lstStyle/>
          <a:p>
            <a:r>
              <a:rPr lang="en-US" dirty="0"/>
              <a:t>Dissertation</a:t>
            </a:r>
          </a:p>
        </p:txBody>
      </p:sp>
      <p:sp>
        <p:nvSpPr>
          <p:cNvPr id="3" name="Content Placeholder 2">
            <a:extLst>
              <a:ext uri="{FF2B5EF4-FFF2-40B4-BE49-F238E27FC236}">
                <a16:creationId xmlns:a16="http://schemas.microsoft.com/office/drawing/2014/main" id="{1F032DE1-E3C7-9320-DEA9-9F259A12BFB7}"/>
              </a:ext>
            </a:extLst>
          </p:cNvPr>
          <p:cNvSpPr>
            <a:spLocks noGrp="1"/>
          </p:cNvSpPr>
          <p:nvPr>
            <p:ph idx="1"/>
          </p:nvPr>
        </p:nvSpPr>
        <p:spPr/>
        <p:txBody>
          <a:bodyPr anchor="ctr">
            <a:normAutofit fontScale="85000" lnSpcReduction="10000"/>
          </a:bodyPr>
          <a:lstStyle/>
          <a:p>
            <a:pPr marL="342900" marR="0" lvl="0" indent="-342900" algn="l" defTabSz="914400" rtl="0" eaLnBrk="1" fontAlgn="base" latinLnBrk="0" hangingPunct="1">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Complete the required research</a:t>
            </a:r>
          </a:p>
          <a:p>
            <a:pPr marL="342900" marR="0" lvl="0" indent="-342900" algn="l" defTabSz="914400" rtl="0" eaLnBrk="1" fontAlgn="base" latinLnBrk="0" hangingPunct="1">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Apply for graduation at the beginning of the last term and complete the exit process</a:t>
            </a:r>
          </a:p>
          <a:p>
            <a:pPr marL="742950" marR="0" lvl="1" indent="-285750" algn="l" defTabSz="914400" rtl="0" eaLnBrk="1" fontAlgn="base" latinLnBrk="0" hangingPunct="1">
              <a:lnSpc>
                <a:spcPct val="150000"/>
              </a:lnSpc>
              <a:spcBef>
                <a:spcPct val="20000"/>
              </a:spcBef>
              <a:spcAft>
                <a:spcPct val="0"/>
              </a:spcAft>
              <a:buClr>
                <a:srgbClr val="FFFFFF"/>
              </a:buClr>
              <a:buSzTx/>
              <a:buFontTx/>
              <a:buChar char="•"/>
              <a:tabLst/>
              <a:defRPr/>
            </a:pPr>
            <a:r>
              <a:rPr kumimoji="0" lang="en-US" sz="24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rPr>
              <a:t>Attend graduation meeting at the beginning of the semester you plan to graduate.</a:t>
            </a:r>
          </a:p>
          <a:p>
            <a:pPr marL="342900" marR="0" lvl="0" indent="-342900" algn="l" defTabSz="914400" rtl="0" eaLnBrk="1" fontAlgn="base" latinLnBrk="0" hangingPunct="1">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Write dissertation</a:t>
            </a:r>
          </a:p>
          <a:p>
            <a:pPr marL="342900" marR="0" lvl="0" indent="-342900" algn="l" defTabSz="914400" rtl="0" eaLnBrk="1" fontAlgn="base" latinLnBrk="0" hangingPunct="1">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Schedule your defense</a:t>
            </a:r>
          </a:p>
          <a:p>
            <a:pPr marL="342900" marR="0" lvl="0" indent="-342900" algn="l" defTabSz="914400" rtl="0" eaLnBrk="1" fontAlgn="base" latinLnBrk="0" hangingPunct="1">
              <a:lnSpc>
                <a:spcPct val="150000"/>
              </a:lnSpc>
              <a:spcBef>
                <a:spcPct val="20000"/>
              </a:spcBef>
              <a:spcAft>
                <a:spcPct val="0"/>
              </a:spcAft>
              <a:buClr>
                <a:srgbClr val="FFFFCC"/>
              </a:buClr>
              <a:buSzPct val="60000"/>
              <a:buFont typeface="Wingdings" panose="05000000000000000000" pitchFamily="2" charset="2"/>
              <a:buChar char="n"/>
              <a:tabLst/>
              <a:defRPr/>
            </a:pPr>
            <a:r>
              <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Verdana"/>
                <a:ea typeface="+mn-ea"/>
                <a:cs typeface="+mn-cs"/>
              </a:rPr>
              <a:t>Defend dissertation</a:t>
            </a:r>
          </a:p>
        </p:txBody>
      </p:sp>
    </p:spTree>
    <p:extLst>
      <p:ext uri="{BB962C8B-B14F-4D97-AF65-F5344CB8AC3E}">
        <p14:creationId xmlns:p14="http://schemas.microsoft.com/office/powerpoint/2010/main" val="279604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B8BC3E-B0E8-B7D7-926C-0C33185DA984}"/>
              </a:ext>
            </a:extLst>
          </p:cNvPr>
          <p:cNvSpPr>
            <a:spLocks noGrp="1"/>
          </p:cNvSpPr>
          <p:nvPr>
            <p:ph type="title"/>
          </p:nvPr>
        </p:nvSpPr>
        <p:spPr/>
        <p:txBody>
          <a:bodyPr/>
          <a:lstStyle/>
          <a:p>
            <a:r>
              <a:rPr lang="en-US" b="1" dirty="0"/>
              <a:t>CISE Career Fair</a:t>
            </a:r>
          </a:p>
        </p:txBody>
      </p:sp>
    </p:spTree>
    <p:extLst>
      <p:ext uri="{BB962C8B-B14F-4D97-AF65-F5344CB8AC3E}">
        <p14:creationId xmlns:p14="http://schemas.microsoft.com/office/powerpoint/2010/main" val="3313154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4428C-A4FA-9E63-FF7B-CAB2D663AFC1}"/>
              </a:ext>
            </a:extLst>
          </p:cNvPr>
          <p:cNvSpPr>
            <a:spLocks noGrp="1"/>
          </p:cNvSpPr>
          <p:nvPr>
            <p:ph type="title"/>
          </p:nvPr>
        </p:nvSpPr>
        <p:spPr/>
        <p:txBody>
          <a:bodyPr/>
          <a:lstStyle/>
          <a:p>
            <a:r>
              <a:rPr lang="en-US" dirty="0"/>
              <a:t>CISE Career Fair </a:t>
            </a:r>
          </a:p>
        </p:txBody>
      </p:sp>
      <p:sp>
        <p:nvSpPr>
          <p:cNvPr id="3" name="Content Placeholder 2">
            <a:extLst>
              <a:ext uri="{FF2B5EF4-FFF2-40B4-BE49-F238E27FC236}">
                <a16:creationId xmlns:a16="http://schemas.microsoft.com/office/drawing/2014/main" id="{29AE230F-BAEB-6CB7-AB9C-4A7903FBFE44}"/>
              </a:ext>
            </a:extLst>
          </p:cNvPr>
          <p:cNvSpPr>
            <a:spLocks noGrp="1"/>
          </p:cNvSpPr>
          <p:nvPr>
            <p:ph idx="1"/>
          </p:nvPr>
        </p:nvSpPr>
        <p:spPr/>
        <p:txBody>
          <a:bodyPr anchor="ctr">
            <a:normAutofit lnSpcReduction="10000"/>
          </a:bodyPr>
          <a:lstStyle/>
          <a:p>
            <a:pPr>
              <a:lnSpc>
                <a:spcPct val="200000"/>
              </a:lnSpc>
            </a:pPr>
            <a:r>
              <a:rPr lang="en-US" dirty="0"/>
              <a:t>Make sure you attend the CISE Career Fair!</a:t>
            </a:r>
          </a:p>
          <a:p>
            <a:pPr>
              <a:lnSpc>
                <a:spcPct val="200000"/>
              </a:lnSpc>
            </a:pPr>
            <a:r>
              <a:rPr lang="en-US" dirty="0"/>
              <a:t>This is a great opportunity to meet with the many companies that hire our CISE graduate students. </a:t>
            </a:r>
          </a:p>
          <a:p>
            <a:pPr>
              <a:lnSpc>
                <a:spcPct val="200000"/>
              </a:lnSpc>
            </a:pPr>
            <a:r>
              <a:rPr lang="en-US" dirty="0"/>
              <a:t>There are many opportunities to volunteer for this event. Emails will be sent with more information. </a:t>
            </a:r>
          </a:p>
        </p:txBody>
      </p:sp>
    </p:spTree>
    <p:extLst>
      <p:ext uri="{BB962C8B-B14F-4D97-AF65-F5344CB8AC3E}">
        <p14:creationId xmlns:p14="http://schemas.microsoft.com/office/powerpoint/2010/main" val="3757261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051E-06ED-822A-30A3-C68A9AEBD47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Career Fair Flyer</a:t>
            </a:r>
          </a:p>
        </p:txBody>
      </p:sp>
      <p:sp>
        <p:nvSpPr>
          <p:cNvPr id="6" name="TextBox 5">
            <a:extLst>
              <a:ext uri="{FF2B5EF4-FFF2-40B4-BE49-F238E27FC236}">
                <a16:creationId xmlns:a16="http://schemas.microsoft.com/office/drawing/2014/main" id="{D90A24B2-DDA1-AEDB-7243-6BF2D6FE577C}"/>
              </a:ext>
            </a:extLst>
          </p:cNvPr>
          <p:cNvSpPr txBox="1"/>
          <p:nvPr/>
        </p:nvSpPr>
        <p:spPr>
          <a:xfrm>
            <a:off x="3176" y="5149840"/>
            <a:ext cx="12188824" cy="1708160"/>
          </a:xfrm>
          <a:prstGeom prst="rect">
            <a:avLst/>
          </a:prstGeom>
          <a:noFill/>
        </p:spPr>
        <p:txBody>
          <a:bodyPr wrap="square" anchor="ctr">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tkinson Hyperlegible"/>
                <a:ea typeface="+mn-ea"/>
                <a:cs typeface="+mn-cs"/>
              </a:rPr>
              <a:t>For more information</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tkinson Hyperlegible"/>
                <a:ea typeface="+mn-ea"/>
                <a:cs typeface="+mn-cs"/>
              </a:rPr>
              <a:t>Contact Ms. Sapp: </a:t>
            </a:r>
            <a:r>
              <a:rPr kumimoji="0" lang="en-US" sz="2400" b="1" i="0" u="none" strike="noStrike" kern="1200" cap="none" spc="0" normalizeH="0" baseline="0" noProof="0" dirty="0">
                <a:ln>
                  <a:noFill/>
                </a:ln>
                <a:solidFill>
                  <a:prstClr val="white"/>
                </a:solidFill>
                <a:effectLst/>
                <a:uLnTx/>
                <a:uFillTx/>
                <a:latin typeface="Atkinson Hyperlegible"/>
                <a:ea typeface="+mn-ea"/>
                <a:cs typeface="+mn-cs"/>
                <a:hlinkClick r:id="rId3"/>
              </a:rPr>
              <a:t>klsapp@ufl.edu</a:t>
            </a:r>
            <a:endParaRPr kumimoji="0" lang="en-US" sz="2400" b="1" i="0" u="none" strike="noStrike" kern="1200" cap="none" spc="0" normalizeH="0" baseline="0" noProof="0" dirty="0">
              <a:ln>
                <a:noFill/>
              </a:ln>
              <a:solidFill>
                <a:prstClr val="white"/>
              </a:solidFill>
              <a:effectLst/>
              <a:uLnTx/>
              <a:uFillTx/>
              <a:latin typeface="Atkinson Hyperlegible"/>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tkinson Hyperlegible"/>
                <a:ea typeface="+mn-ea"/>
                <a:cs typeface="+mn-cs"/>
              </a:rPr>
              <a:t>Website: </a:t>
            </a:r>
            <a:r>
              <a:rPr kumimoji="0" lang="en-US" sz="2400" b="1" i="0" u="none" strike="noStrike" kern="1200" cap="none" spc="0" normalizeH="0" baseline="0" noProof="0" dirty="0">
                <a:ln>
                  <a:noFill/>
                </a:ln>
                <a:solidFill>
                  <a:prstClr val="white"/>
                </a:solidFill>
                <a:effectLst/>
                <a:uLnTx/>
                <a:uFillTx/>
                <a:latin typeface="Atkinson Hyperlegible"/>
                <a:ea typeface="+mn-ea"/>
                <a:cs typeface="+mn-cs"/>
                <a:hlinkClick r:id="rId4"/>
              </a:rPr>
              <a:t>https://careerfair.cise.ufl.edu/</a:t>
            </a:r>
            <a:endParaRPr kumimoji="0" lang="en-US" sz="2400" b="1" i="0" u="none" strike="noStrike" kern="1200" cap="none" spc="0" normalizeH="0" baseline="0" noProof="0" dirty="0">
              <a:ln>
                <a:noFill/>
              </a:ln>
              <a:solidFill>
                <a:prstClr val="white"/>
              </a:solidFill>
              <a:effectLst/>
              <a:uLnTx/>
              <a:uFillTx/>
              <a:latin typeface="Atkinson Hyperlegible"/>
              <a:ea typeface="+mn-ea"/>
              <a:cs typeface="+mn-cs"/>
            </a:endParaRPr>
          </a:p>
        </p:txBody>
      </p:sp>
      <p:pic>
        <p:nvPicPr>
          <p:cNvPr id="1026" name="Picture 2">
            <a:extLst>
              <a:ext uri="{FF2B5EF4-FFF2-40B4-BE49-F238E27FC236}">
                <a16:creationId xmlns:a16="http://schemas.microsoft.com/office/drawing/2014/main" id="{CD89B8C7-D422-0B26-E0FF-0180ED6FA780}"/>
              </a:ext>
              <a:ext uri="{C183D7F6-B498-43B3-948B-1728B52AA6E4}">
                <adec:decorative xmlns:adec="http://schemas.microsoft.com/office/drawing/2017/decorative" val="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97000" y="0"/>
            <a:ext cx="9398000" cy="528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613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D1C90-107B-2F97-564C-A95014EC9D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1A3BCE-CF09-96FF-808C-EAEA9CD6E47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A2AD80C-767D-9D50-71D7-C88AE5D3DCE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Career Fair Flyer and Volunteering</a:t>
            </a:r>
          </a:p>
        </p:txBody>
      </p:sp>
    </p:spTree>
    <p:extLst>
      <p:ext uri="{BB962C8B-B14F-4D97-AF65-F5344CB8AC3E}">
        <p14:creationId xmlns:p14="http://schemas.microsoft.com/office/powerpoint/2010/main" val="666131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5E0ED-D670-79E0-8B40-95294CF7E8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033B0-84C1-8570-0ECC-FEB0FD81AF96}"/>
              </a:ext>
            </a:extLst>
          </p:cNvPr>
          <p:cNvSpPr>
            <a:spLocks noGrp="1"/>
          </p:cNvSpPr>
          <p:nvPr>
            <p:ph type="title"/>
          </p:nvPr>
        </p:nvSpPr>
        <p:spPr/>
        <p:txBody>
          <a:bodyPr/>
          <a:lstStyle/>
          <a:p>
            <a:r>
              <a:rPr lang="en-US" b="1" dirty="0"/>
              <a:t>Campus Resources</a:t>
            </a:r>
          </a:p>
        </p:txBody>
      </p:sp>
    </p:spTree>
    <p:extLst>
      <p:ext uri="{BB962C8B-B14F-4D97-AF65-F5344CB8AC3E}">
        <p14:creationId xmlns:p14="http://schemas.microsoft.com/office/powerpoint/2010/main" val="2169244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685625-3ACF-B18E-EA6F-0E9B320B32B0}"/>
              </a:ext>
            </a:extLst>
          </p:cNvPr>
          <p:cNvSpPr>
            <a:spLocks noGrp="1"/>
          </p:cNvSpPr>
          <p:nvPr>
            <p:ph type="title"/>
          </p:nvPr>
        </p:nvSpPr>
        <p:spPr/>
        <p:txBody>
          <a:bodyPr/>
          <a:lstStyle/>
          <a:p>
            <a:r>
              <a:rPr lang="en-US" dirty="0"/>
              <a:t>Campus Resources </a:t>
            </a:r>
          </a:p>
        </p:txBody>
      </p:sp>
      <p:sp>
        <p:nvSpPr>
          <p:cNvPr id="5" name="Content Placeholder 4">
            <a:extLst>
              <a:ext uri="{FF2B5EF4-FFF2-40B4-BE49-F238E27FC236}">
                <a16:creationId xmlns:a16="http://schemas.microsoft.com/office/drawing/2014/main" id="{65E64EC2-CFA1-716E-51FB-CB0F09DA9A54}"/>
              </a:ext>
            </a:extLst>
          </p:cNvPr>
          <p:cNvSpPr>
            <a:spLocks noGrp="1"/>
          </p:cNvSpPr>
          <p:nvPr>
            <p:ph idx="1"/>
          </p:nvPr>
        </p:nvSpPr>
        <p:spPr/>
        <p:txBody>
          <a:bodyPr anchor="ctr"/>
          <a:lstStyle/>
          <a:p>
            <a:pPr marL="0" indent="0" algn="ctr">
              <a:buNone/>
            </a:pPr>
            <a:r>
              <a:rPr lang="en-US" sz="5400" b="1" dirty="0"/>
              <a:t>All resources listed are </a:t>
            </a:r>
          </a:p>
          <a:p>
            <a:pPr marL="0" indent="0" algn="ctr">
              <a:buNone/>
            </a:pPr>
            <a:r>
              <a:rPr lang="en-US" sz="5400" b="1" u="sng" dirty="0"/>
              <a:t>FREE</a:t>
            </a:r>
            <a:r>
              <a:rPr lang="en-US" sz="5400" b="1" dirty="0"/>
              <a:t> to UF students</a:t>
            </a:r>
            <a:endParaRPr lang="en-US" b="1" dirty="0"/>
          </a:p>
        </p:txBody>
      </p:sp>
    </p:spTree>
    <p:extLst>
      <p:ext uri="{BB962C8B-B14F-4D97-AF65-F5344CB8AC3E}">
        <p14:creationId xmlns:p14="http://schemas.microsoft.com/office/powerpoint/2010/main" val="1458046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70DF4-F42F-95BE-D4E0-AC636DFA0D7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F5498E-EA51-633B-DAB3-F0855D7372F7}"/>
              </a:ext>
            </a:extLst>
          </p:cNvPr>
          <p:cNvSpPr>
            <a:spLocks noGrp="1"/>
          </p:cNvSpPr>
          <p:nvPr>
            <p:ph type="title"/>
          </p:nvPr>
        </p:nvSpPr>
        <p:spPr/>
        <p:txBody>
          <a:bodyPr/>
          <a:lstStyle/>
          <a:p>
            <a:r>
              <a:rPr lang="en-US" dirty="0"/>
              <a:t>Campus Resources – Highlighted (1) </a:t>
            </a:r>
          </a:p>
        </p:txBody>
      </p:sp>
      <p:sp>
        <p:nvSpPr>
          <p:cNvPr id="5" name="Content Placeholder 4">
            <a:extLst>
              <a:ext uri="{FF2B5EF4-FFF2-40B4-BE49-F238E27FC236}">
                <a16:creationId xmlns:a16="http://schemas.microsoft.com/office/drawing/2014/main" id="{4892F13E-822F-4980-EFAA-689C76BDC9D8}"/>
              </a:ext>
            </a:extLst>
          </p:cNvPr>
          <p:cNvSpPr>
            <a:spLocks noGrp="1"/>
          </p:cNvSpPr>
          <p:nvPr>
            <p:ph idx="1"/>
          </p:nvPr>
        </p:nvSpPr>
        <p:spPr>
          <a:xfrm>
            <a:off x="838200" y="1825625"/>
            <a:ext cx="5257800" cy="4351338"/>
          </a:xfrm>
        </p:spPr>
        <p:txBody>
          <a:bodyPr anchor="t">
            <a:normAutofit/>
          </a:bodyPr>
          <a:lstStyle/>
          <a:p>
            <a:pPr>
              <a:lnSpc>
                <a:spcPct val="150000"/>
              </a:lnSpc>
              <a:defRPr/>
            </a:pPr>
            <a:r>
              <a:rPr lang="en-US" sz="2300" b="1" dirty="0"/>
              <a:t>UF Counseling and Wellness Center (CWC) </a:t>
            </a:r>
          </a:p>
          <a:p>
            <a:pPr lvl="1">
              <a:lnSpc>
                <a:spcPct val="150000"/>
              </a:lnSpc>
              <a:defRPr/>
            </a:pPr>
            <a:r>
              <a:rPr lang="en-US" sz="2300" dirty="0"/>
              <a:t>301 Peabody Hall</a:t>
            </a:r>
          </a:p>
          <a:p>
            <a:pPr lvl="1">
              <a:lnSpc>
                <a:spcPct val="150000"/>
              </a:lnSpc>
              <a:defRPr/>
            </a:pPr>
            <a:r>
              <a:rPr lang="en-US" sz="2300" dirty="0">
                <a:hlinkClick r:id="rId2"/>
              </a:rPr>
              <a:t>https://counseling.ufl.edu</a:t>
            </a:r>
            <a:endParaRPr lang="en-US" sz="2300" dirty="0"/>
          </a:p>
          <a:p>
            <a:pPr>
              <a:lnSpc>
                <a:spcPct val="150000"/>
              </a:lnSpc>
              <a:defRPr/>
            </a:pPr>
            <a:r>
              <a:rPr lang="en-US" sz="2300" b="1" dirty="0"/>
              <a:t>Student Health Care Center</a:t>
            </a:r>
          </a:p>
          <a:p>
            <a:pPr lvl="1">
              <a:lnSpc>
                <a:spcPct val="150000"/>
              </a:lnSpc>
              <a:defRPr/>
            </a:pPr>
            <a:r>
              <a:rPr lang="en-US" sz="2300" dirty="0"/>
              <a:t>2140 Stadium Road</a:t>
            </a:r>
          </a:p>
          <a:p>
            <a:pPr lvl="1">
              <a:lnSpc>
                <a:spcPct val="150000"/>
              </a:lnSpc>
              <a:defRPr/>
            </a:pPr>
            <a:r>
              <a:rPr lang="en-US" sz="2300" dirty="0">
                <a:hlinkClick r:id="rId3"/>
              </a:rPr>
              <a:t>https://shcc.ufl.edu/</a:t>
            </a:r>
            <a:endParaRPr lang="en-US" sz="2300" dirty="0"/>
          </a:p>
        </p:txBody>
      </p:sp>
      <p:sp>
        <p:nvSpPr>
          <p:cNvPr id="2" name="Content Placeholder 4">
            <a:extLst>
              <a:ext uri="{FF2B5EF4-FFF2-40B4-BE49-F238E27FC236}">
                <a16:creationId xmlns:a16="http://schemas.microsoft.com/office/drawing/2014/main" id="{F07A6B32-590F-9F13-3EFE-3549A65F2FF8}"/>
              </a:ext>
            </a:extLst>
          </p:cNvPr>
          <p:cNvSpPr txBox="1">
            <a:spLocks/>
          </p:cNvSpPr>
          <p:nvPr/>
        </p:nvSpPr>
        <p:spPr>
          <a:xfrm>
            <a:off x="6096000" y="1825625"/>
            <a:ext cx="525780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prstClr val="white"/>
                </a:solidFill>
                <a:effectLst/>
                <a:uLnTx/>
                <a:uFillTx/>
                <a:latin typeface="Atkinson Hyperlegible"/>
                <a:ea typeface="+mn-ea"/>
                <a:cs typeface="+mn-cs"/>
              </a:rPr>
              <a:t>University Police Department</a:t>
            </a:r>
          </a:p>
          <a:p>
            <a:pPr marL="6858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white"/>
                </a:solidFill>
                <a:effectLst/>
                <a:uLnTx/>
                <a:uFillTx/>
                <a:latin typeface="Atkinson Hyperlegible"/>
                <a:ea typeface="+mn-ea"/>
                <a:cs typeface="+mn-cs"/>
              </a:rPr>
              <a:t>1555 Museum Road</a:t>
            </a:r>
          </a:p>
          <a:p>
            <a:pPr marL="6858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white"/>
                </a:solidFill>
                <a:effectLst/>
                <a:uLnTx/>
                <a:uFillTx/>
                <a:latin typeface="Atkinson Hyperlegible"/>
                <a:ea typeface="+mn-ea"/>
                <a:cs typeface="+mn-cs"/>
              </a:rPr>
              <a:t>Non-Emergency Number: 392-1111  </a:t>
            </a:r>
          </a:p>
          <a:p>
            <a:pPr marL="6858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white"/>
                </a:solidFill>
                <a:effectLst/>
                <a:uLnTx/>
                <a:uFillTx/>
                <a:latin typeface="Atkinson Hyperlegible"/>
                <a:ea typeface="+mn-ea"/>
                <a:cs typeface="+mn-cs"/>
              </a:rPr>
              <a:t>Call 911 for emergencies</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prstClr val="white"/>
                </a:solidFill>
                <a:effectLst/>
                <a:uLnTx/>
                <a:uFillTx/>
                <a:latin typeface="Atkinson Hyperlegible"/>
                <a:ea typeface="+mn-ea"/>
                <a:cs typeface="+mn-cs"/>
              </a:rPr>
              <a:t>Field &amp; Fork Pantry </a:t>
            </a:r>
          </a:p>
          <a:p>
            <a:pPr marL="6858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white"/>
                </a:solidFill>
                <a:effectLst/>
                <a:uLnTx/>
                <a:uFillTx/>
                <a:latin typeface="Atkinson Hyperlegible"/>
                <a:ea typeface="+mn-ea"/>
                <a:cs typeface="+mn-cs"/>
                <a:hlinkClick r:id="rId4"/>
              </a:rPr>
              <a:t>https://pantry.fieldandfork.ufl.edu</a:t>
            </a:r>
            <a:endParaRPr kumimoji="0" lang="en-US" sz="2300" b="0" i="0" u="none" strike="noStrike" kern="1200" cap="none" spc="0" normalizeH="0" baseline="0" noProof="0" dirty="0">
              <a:ln>
                <a:noFill/>
              </a:ln>
              <a:solidFill>
                <a:prstClr val="white"/>
              </a:solidFill>
              <a:effectLst/>
              <a:uLnTx/>
              <a:uFillTx/>
              <a:latin typeface="Atkinson Hyperlegible"/>
              <a:ea typeface="+mn-ea"/>
              <a:cs typeface="+mn-cs"/>
            </a:endParaRPr>
          </a:p>
        </p:txBody>
      </p:sp>
    </p:spTree>
    <p:extLst>
      <p:ext uri="{BB962C8B-B14F-4D97-AF65-F5344CB8AC3E}">
        <p14:creationId xmlns:p14="http://schemas.microsoft.com/office/powerpoint/2010/main" val="2737870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95517-E350-02B5-6916-54BF05AFD7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BDBFA1-1BAE-C2C7-68B7-99E0FCDCF5C5}"/>
              </a:ext>
            </a:extLst>
          </p:cNvPr>
          <p:cNvSpPr>
            <a:spLocks noGrp="1"/>
          </p:cNvSpPr>
          <p:nvPr>
            <p:ph type="title"/>
          </p:nvPr>
        </p:nvSpPr>
        <p:spPr/>
        <p:txBody>
          <a:bodyPr/>
          <a:lstStyle/>
          <a:p>
            <a:r>
              <a:rPr lang="en-US" dirty="0"/>
              <a:t>Campus Resources – Highlighted (2) </a:t>
            </a:r>
          </a:p>
        </p:txBody>
      </p:sp>
      <p:sp>
        <p:nvSpPr>
          <p:cNvPr id="5" name="Content Placeholder 4">
            <a:extLst>
              <a:ext uri="{FF2B5EF4-FFF2-40B4-BE49-F238E27FC236}">
                <a16:creationId xmlns:a16="http://schemas.microsoft.com/office/drawing/2014/main" id="{8AEE8F28-AFFA-9C36-84B0-90EECF6CD204}"/>
              </a:ext>
            </a:extLst>
          </p:cNvPr>
          <p:cNvSpPr>
            <a:spLocks noGrp="1"/>
          </p:cNvSpPr>
          <p:nvPr>
            <p:ph idx="1"/>
          </p:nvPr>
        </p:nvSpPr>
        <p:spPr>
          <a:xfrm>
            <a:off x="838199" y="1825625"/>
            <a:ext cx="5257801" cy="4351338"/>
          </a:xfrm>
        </p:spPr>
        <p:txBody>
          <a:bodyPr anchor="ctr">
            <a:normAutofit/>
          </a:bodyPr>
          <a:lstStyle/>
          <a:p>
            <a:pPr>
              <a:lnSpc>
                <a:spcPct val="150000"/>
              </a:lnSpc>
              <a:defRPr/>
            </a:pPr>
            <a:r>
              <a:rPr lang="en-US" sz="2400" dirty="0"/>
              <a:t>UF Disability Resource Center</a:t>
            </a:r>
          </a:p>
          <a:p>
            <a:pPr lvl="1">
              <a:lnSpc>
                <a:spcPct val="150000"/>
              </a:lnSpc>
              <a:defRPr/>
            </a:pPr>
            <a:r>
              <a:rPr lang="en-US" dirty="0">
                <a:hlinkClick r:id="rId2"/>
              </a:rPr>
              <a:t>https://disability.ufl.edu/</a:t>
            </a:r>
            <a:endParaRPr lang="en-US" dirty="0"/>
          </a:p>
          <a:p>
            <a:pPr>
              <a:lnSpc>
                <a:spcPct val="150000"/>
              </a:lnSpc>
              <a:defRPr/>
            </a:pPr>
            <a:endParaRPr lang="en-US" sz="2400" dirty="0"/>
          </a:p>
          <a:p>
            <a:pPr>
              <a:lnSpc>
                <a:spcPct val="150000"/>
              </a:lnSpc>
              <a:defRPr/>
            </a:pPr>
            <a:r>
              <a:rPr lang="en-US" sz="2400" dirty="0"/>
              <a:t>Student Legal Services</a:t>
            </a:r>
          </a:p>
          <a:p>
            <a:pPr lvl="1">
              <a:lnSpc>
                <a:spcPct val="150000"/>
              </a:lnSpc>
              <a:defRPr/>
            </a:pPr>
            <a:r>
              <a:rPr lang="en-US" sz="2000" dirty="0">
                <a:hlinkClick r:id="rId3"/>
              </a:rPr>
              <a:t>https://studentlegalservices.ufl.edu/</a:t>
            </a:r>
            <a:endParaRPr lang="en-US" sz="2000" dirty="0"/>
          </a:p>
        </p:txBody>
      </p:sp>
      <p:sp>
        <p:nvSpPr>
          <p:cNvPr id="2" name="Content Placeholder 4">
            <a:extLst>
              <a:ext uri="{FF2B5EF4-FFF2-40B4-BE49-F238E27FC236}">
                <a16:creationId xmlns:a16="http://schemas.microsoft.com/office/drawing/2014/main" id="{E25850FD-85BA-7073-DCEA-03A8E5653539}"/>
              </a:ext>
            </a:extLst>
          </p:cNvPr>
          <p:cNvSpPr txBox="1">
            <a:spLocks/>
          </p:cNvSpPr>
          <p:nvPr/>
        </p:nvSpPr>
        <p:spPr>
          <a:xfrm>
            <a:off x="6096000" y="1825625"/>
            <a:ext cx="5257800" cy="435133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tkinson Hyperlegible"/>
                <a:ea typeface="+mn-ea"/>
                <a:cs typeface="+mn-cs"/>
              </a:rPr>
              <a:t>UF Disability Resource Center</a:t>
            </a:r>
          </a:p>
          <a:p>
            <a:pPr marL="6858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tkinson Hyperlegible"/>
                <a:ea typeface="+mn-ea"/>
                <a:cs typeface="+mn-cs"/>
                <a:hlinkClick r:id="rId2"/>
              </a:rPr>
              <a:t>https://disability.ufl.edu/</a:t>
            </a:r>
            <a:endParaRPr kumimoji="0" lang="en-US" sz="2400" b="0" i="0" u="none" strike="noStrike" kern="1200" cap="none" spc="0" normalizeH="0" baseline="0" noProof="0" dirty="0">
              <a:ln>
                <a:noFill/>
              </a:ln>
              <a:solidFill>
                <a:prstClr val="white"/>
              </a:solidFill>
              <a:effectLst/>
              <a:uLnTx/>
              <a:uFillTx/>
              <a:latin typeface="Atkinson Hyperlegible"/>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tkinson Hyperlegible"/>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tkinson Hyperlegible"/>
                <a:ea typeface="+mn-ea"/>
                <a:cs typeface="+mn-cs"/>
              </a:rPr>
              <a:t>Student Legal Services</a:t>
            </a:r>
          </a:p>
          <a:p>
            <a:pPr marL="6858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tkinson Hyperlegible"/>
                <a:ea typeface="+mn-ea"/>
                <a:cs typeface="+mn-cs"/>
                <a:hlinkClick r:id="rId3"/>
              </a:rPr>
              <a:t>https://studentlegalservices.ufl.edu/</a:t>
            </a:r>
            <a:endParaRPr kumimoji="0" lang="en-US" sz="2000" b="0" i="0" u="none" strike="noStrike" kern="1200" cap="none" spc="0" normalizeH="0" baseline="0" noProof="0" dirty="0">
              <a:ln>
                <a:noFill/>
              </a:ln>
              <a:solidFill>
                <a:prstClr val="white"/>
              </a:solidFill>
              <a:effectLst/>
              <a:uLnTx/>
              <a:uFillTx/>
              <a:latin typeface="Atkinson Hyperlegible"/>
              <a:ea typeface="+mn-ea"/>
              <a:cs typeface="+mn-cs"/>
            </a:endParaRPr>
          </a:p>
        </p:txBody>
      </p:sp>
    </p:spTree>
    <p:extLst>
      <p:ext uri="{BB962C8B-B14F-4D97-AF65-F5344CB8AC3E}">
        <p14:creationId xmlns:p14="http://schemas.microsoft.com/office/powerpoint/2010/main" val="1802967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B360C-8B88-8F3F-08E9-7611FECBA9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437893-FBD5-2425-485E-F332BDFE56ED}"/>
              </a:ext>
            </a:extLst>
          </p:cNvPr>
          <p:cNvSpPr>
            <a:spLocks noGrp="1"/>
          </p:cNvSpPr>
          <p:nvPr>
            <p:ph type="title"/>
          </p:nvPr>
        </p:nvSpPr>
        <p:spPr/>
        <p:txBody>
          <a:bodyPr/>
          <a:lstStyle/>
          <a:p>
            <a:r>
              <a:rPr lang="en-US" dirty="0"/>
              <a:t>Campus Resources – Whole Gator</a:t>
            </a:r>
          </a:p>
        </p:txBody>
      </p:sp>
      <p:sp>
        <p:nvSpPr>
          <p:cNvPr id="5" name="Content Placeholder 4">
            <a:extLst>
              <a:ext uri="{FF2B5EF4-FFF2-40B4-BE49-F238E27FC236}">
                <a16:creationId xmlns:a16="http://schemas.microsoft.com/office/drawing/2014/main" id="{D5F82FFC-5DDE-8E8E-083F-EE0862320B63}"/>
              </a:ext>
            </a:extLst>
          </p:cNvPr>
          <p:cNvSpPr>
            <a:spLocks noGrp="1"/>
          </p:cNvSpPr>
          <p:nvPr>
            <p:ph idx="1"/>
          </p:nvPr>
        </p:nvSpPr>
        <p:spPr/>
        <p:txBody>
          <a:bodyPr anchor="ctr">
            <a:normAutofit fontScale="92500" lnSpcReduction="20000"/>
          </a:bodyPr>
          <a:lstStyle/>
          <a:p>
            <a:pPr marL="0" indent="0" algn="ctr">
              <a:buNone/>
            </a:pPr>
            <a:r>
              <a:rPr lang="en-US" dirty="0"/>
              <a:t>The highlighted resources listed previously are not all the resources available. If you are looking for something not listed, UF has the Whole Gator resource available.</a:t>
            </a:r>
          </a:p>
          <a:p>
            <a:pPr marL="0" indent="0" algn="ctr">
              <a:buNone/>
            </a:pPr>
            <a:endParaRPr lang="en-US" dirty="0"/>
          </a:p>
          <a:p>
            <a:pPr marL="0" indent="0" algn="ctr">
              <a:buNone/>
            </a:pPr>
            <a:r>
              <a:rPr lang="en-US" dirty="0"/>
              <a:t>You can locate it in ONE.UF or as an App.</a:t>
            </a:r>
          </a:p>
          <a:p>
            <a:pPr marL="0" indent="0" algn="ctr">
              <a:buNone/>
            </a:pPr>
            <a:endParaRPr lang="en-US" dirty="0"/>
          </a:p>
          <a:p>
            <a:pPr marL="0" indent="0" algn="ctr">
              <a:buNone/>
            </a:pPr>
            <a:r>
              <a:rPr lang="en-US" dirty="0"/>
              <a:t>ONE.UF</a:t>
            </a:r>
          </a:p>
          <a:p>
            <a:pPr marL="0" indent="0" algn="ctr">
              <a:buNone/>
            </a:pPr>
            <a:r>
              <a:rPr lang="en-US" dirty="0">
                <a:hlinkClick r:id="rId2"/>
              </a:rPr>
              <a:t>https://one.uf.edu/whole-gator/topics</a:t>
            </a:r>
            <a:endParaRPr lang="en-US" dirty="0"/>
          </a:p>
          <a:p>
            <a:pPr marL="0" indent="0" algn="ctr">
              <a:buNone/>
            </a:pPr>
            <a:endParaRPr lang="en-US" dirty="0"/>
          </a:p>
          <a:p>
            <a:pPr marL="0" indent="0" algn="ctr">
              <a:buNone/>
            </a:pPr>
            <a:r>
              <a:rPr lang="en-US" dirty="0"/>
              <a:t>Whole Gator App:</a:t>
            </a:r>
          </a:p>
          <a:p>
            <a:pPr marL="0" indent="0" algn="ctr">
              <a:buNone/>
            </a:pPr>
            <a:r>
              <a:rPr lang="en-US" dirty="0">
                <a:hlinkClick r:id="rId3"/>
              </a:rPr>
              <a:t>https://studentlife.ufl.edu/wholegator/</a:t>
            </a:r>
            <a:endParaRPr lang="en-US" b="1" dirty="0"/>
          </a:p>
        </p:txBody>
      </p:sp>
    </p:spTree>
    <p:extLst>
      <p:ext uri="{BB962C8B-B14F-4D97-AF65-F5344CB8AC3E}">
        <p14:creationId xmlns:p14="http://schemas.microsoft.com/office/powerpoint/2010/main" val="2934662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8DAC0-B593-ABAE-EC18-A5748D722237}"/>
              </a:ext>
            </a:extLst>
          </p:cNvPr>
          <p:cNvSpPr>
            <a:spLocks noGrp="1"/>
          </p:cNvSpPr>
          <p:nvPr>
            <p:ph type="title"/>
          </p:nvPr>
        </p:nvSpPr>
        <p:spPr/>
        <p:txBody>
          <a:bodyPr/>
          <a:lstStyle/>
          <a:p>
            <a:r>
              <a:rPr lang="en-US" dirty="0"/>
              <a:t>International Friendship USA</a:t>
            </a:r>
          </a:p>
        </p:txBody>
      </p:sp>
      <p:sp>
        <p:nvSpPr>
          <p:cNvPr id="3" name="Content Placeholder 2">
            <a:extLst>
              <a:ext uri="{FF2B5EF4-FFF2-40B4-BE49-F238E27FC236}">
                <a16:creationId xmlns:a16="http://schemas.microsoft.com/office/drawing/2014/main" id="{4C2F3389-9F82-F925-F119-43CE492BDA16}"/>
              </a:ext>
            </a:extLst>
          </p:cNvPr>
          <p:cNvSpPr>
            <a:spLocks noGrp="1"/>
          </p:cNvSpPr>
          <p:nvPr>
            <p:ph idx="1"/>
          </p:nvPr>
        </p:nvSpPr>
        <p:spPr/>
        <p:txBody>
          <a:bodyPr anchor="ctr"/>
          <a:lstStyle/>
          <a:p>
            <a:pPr marL="0" indent="0" algn="ctr">
              <a:buNone/>
            </a:pPr>
            <a:r>
              <a:rPr lang="en-US" dirty="0"/>
              <a:t>This is an organization that exists to befriend and assist international students and their families during their transition and stay in America – free English classes every week, plus more!</a:t>
            </a:r>
          </a:p>
          <a:p>
            <a:pPr marL="0" indent="0">
              <a:buNone/>
            </a:pPr>
            <a:endParaRPr lang="en-US" dirty="0"/>
          </a:p>
          <a:p>
            <a:pPr algn="ctr">
              <a:buNone/>
              <a:defRPr/>
            </a:pPr>
            <a:r>
              <a:rPr lang="en-US" dirty="0"/>
              <a:t>Link:</a:t>
            </a:r>
          </a:p>
          <a:p>
            <a:pPr algn="ctr">
              <a:buNone/>
              <a:defRPr/>
            </a:pPr>
            <a:r>
              <a:rPr lang="en-US" dirty="0">
                <a:hlinkClick r:id="rId2"/>
              </a:rPr>
              <a:t>https://internationalfriendship.org/</a:t>
            </a:r>
            <a:endParaRPr lang="en-US" dirty="0"/>
          </a:p>
          <a:p>
            <a:pPr marL="0" indent="0">
              <a:buNone/>
            </a:pPr>
            <a:endParaRPr lang="en-US" dirty="0"/>
          </a:p>
        </p:txBody>
      </p:sp>
      <p:pic>
        <p:nvPicPr>
          <p:cNvPr id="4" name="Picture 4">
            <a:extLst>
              <a:ext uri="{FF2B5EF4-FFF2-40B4-BE49-F238E27FC236}">
                <a16:creationId xmlns:a16="http://schemas.microsoft.com/office/drawing/2014/main" id="{F71A84B6-B711-41FD-FB72-44C685F4FCC3}"/>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18883" y="3733800"/>
            <a:ext cx="13716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264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783B8-8607-5B3A-C1F2-E4CDF3D5B2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4DFA76-84CF-884B-9880-89DBEFF572BC}"/>
              </a:ext>
            </a:extLst>
          </p:cNvPr>
          <p:cNvSpPr>
            <a:spLocks noGrp="1"/>
          </p:cNvSpPr>
          <p:nvPr>
            <p:ph type="title"/>
          </p:nvPr>
        </p:nvSpPr>
        <p:spPr/>
        <p:txBody>
          <a:bodyPr/>
          <a:lstStyle/>
          <a:p>
            <a:r>
              <a:rPr lang="en-US" b="1" dirty="0"/>
              <a:t>Important Dates</a:t>
            </a:r>
          </a:p>
        </p:txBody>
      </p:sp>
    </p:spTree>
    <p:extLst>
      <p:ext uri="{BB962C8B-B14F-4D97-AF65-F5344CB8AC3E}">
        <p14:creationId xmlns:p14="http://schemas.microsoft.com/office/powerpoint/2010/main" val="3364430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ACB434-555F-916B-EADA-604085333E4B}"/>
              </a:ext>
            </a:extLst>
          </p:cNvPr>
          <p:cNvSpPr>
            <a:spLocks noGrp="1"/>
          </p:cNvSpPr>
          <p:nvPr>
            <p:ph type="title"/>
          </p:nvPr>
        </p:nvSpPr>
        <p:spPr/>
        <p:txBody>
          <a:bodyPr/>
          <a:lstStyle/>
          <a:p>
            <a:r>
              <a:rPr lang="en-US" dirty="0"/>
              <a:t>Graduate School Calendar</a:t>
            </a:r>
          </a:p>
        </p:txBody>
      </p:sp>
      <p:sp>
        <p:nvSpPr>
          <p:cNvPr id="5" name="Content Placeholder 4">
            <a:extLst>
              <a:ext uri="{FF2B5EF4-FFF2-40B4-BE49-F238E27FC236}">
                <a16:creationId xmlns:a16="http://schemas.microsoft.com/office/drawing/2014/main" id="{284F90C3-B77A-17E5-4919-C8F0D4F63815}"/>
              </a:ext>
            </a:extLst>
          </p:cNvPr>
          <p:cNvSpPr>
            <a:spLocks noGrp="1"/>
          </p:cNvSpPr>
          <p:nvPr>
            <p:ph idx="1"/>
          </p:nvPr>
        </p:nvSpPr>
        <p:spPr/>
        <p:txBody>
          <a:bodyPr anchor="ctr"/>
          <a:lstStyle/>
          <a:p>
            <a:pPr marL="0" indent="0" algn="ctr">
              <a:buNone/>
            </a:pPr>
            <a:r>
              <a:rPr lang="en-US" sz="3600" dirty="0"/>
              <a:t>Important Graduate School Deadlines can be found at the following URL: </a:t>
            </a:r>
          </a:p>
          <a:p>
            <a:pPr algn="ctr"/>
            <a:endParaRPr lang="en-US" sz="3600" dirty="0"/>
          </a:p>
          <a:p>
            <a:pPr marL="0" indent="0" algn="ctr">
              <a:buNone/>
            </a:pPr>
            <a:r>
              <a:rPr lang="en-US" sz="3600" dirty="0">
                <a:hlinkClick r:id="rId2"/>
              </a:rPr>
              <a:t>https://gradcatalog.ufl.edu/graduate/calendar/</a:t>
            </a:r>
            <a:endParaRPr lang="en-US" sz="3600" dirty="0"/>
          </a:p>
          <a:p>
            <a:endParaRPr lang="en-US" dirty="0"/>
          </a:p>
        </p:txBody>
      </p:sp>
    </p:spTree>
    <p:extLst>
      <p:ext uri="{BB962C8B-B14F-4D97-AF65-F5344CB8AC3E}">
        <p14:creationId xmlns:p14="http://schemas.microsoft.com/office/powerpoint/2010/main" val="172911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4C0F49-D5A8-F157-66AA-F1FD8CE92E87}"/>
              </a:ext>
            </a:extLst>
          </p:cNvPr>
          <p:cNvSpPr>
            <a:spLocks noGrp="1"/>
          </p:cNvSpPr>
          <p:nvPr>
            <p:ph type="title"/>
          </p:nvPr>
        </p:nvSpPr>
        <p:spPr/>
        <p:txBody>
          <a:bodyPr/>
          <a:lstStyle/>
          <a:p>
            <a:r>
              <a:rPr lang="en-US" dirty="0"/>
              <a:t>Important Dates </a:t>
            </a:r>
          </a:p>
        </p:txBody>
      </p:sp>
      <p:sp>
        <p:nvSpPr>
          <p:cNvPr id="5" name="Content Placeholder 4">
            <a:extLst>
              <a:ext uri="{FF2B5EF4-FFF2-40B4-BE49-F238E27FC236}">
                <a16:creationId xmlns:a16="http://schemas.microsoft.com/office/drawing/2014/main" id="{BBCB533F-8DA8-14BB-7354-E2AC934D8D0D}"/>
              </a:ext>
            </a:extLst>
          </p:cNvPr>
          <p:cNvSpPr>
            <a:spLocks noGrp="1"/>
          </p:cNvSpPr>
          <p:nvPr>
            <p:ph idx="1"/>
          </p:nvPr>
        </p:nvSpPr>
        <p:spPr/>
        <p:txBody>
          <a:bodyPr anchor="ctr"/>
          <a:lstStyle/>
          <a:p>
            <a:pPr>
              <a:lnSpc>
                <a:spcPct val="150000"/>
              </a:lnSpc>
            </a:pPr>
            <a:r>
              <a:rPr lang="en-US" dirty="0"/>
              <a:t>Regular Registration: </a:t>
            </a:r>
            <a:r>
              <a:rPr lang="en-US" b="1" dirty="0"/>
              <a:t>January 9th</a:t>
            </a:r>
          </a:p>
          <a:p>
            <a:pPr lvl="1">
              <a:lnSpc>
                <a:spcPct val="150000"/>
              </a:lnSpc>
            </a:pPr>
            <a:r>
              <a:rPr lang="en-US" dirty="0"/>
              <a:t>($100 late fee after 11:59 pm deadline) 	</a:t>
            </a:r>
          </a:p>
          <a:p>
            <a:pPr>
              <a:lnSpc>
                <a:spcPct val="150000"/>
              </a:lnSpc>
            </a:pPr>
            <a:r>
              <a:rPr lang="en-US" dirty="0"/>
              <a:t>Classes Begin: </a:t>
            </a:r>
            <a:r>
              <a:rPr lang="en-US" b="1" dirty="0"/>
              <a:t>January 12th</a:t>
            </a:r>
          </a:p>
          <a:p>
            <a:pPr>
              <a:lnSpc>
                <a:spcPct val="150000"/>
              </a:lnSpc>
            </a:pPr>
            <a:r>
              <a:rPr lang="en-US" dirty="0"/>
              <a:t>Drop/Add: </a:t>
            </a:r>
            <a:r>
              <a:rPr lang="en-US" b="1" dirty="0"/>
              <a:t>January 12</a:t>
            </a:r>
            <a:r>
              <a:rPr lang="en-US" b="1" baseline="30000" dirty="0"/>
              <a:t>th</a:t>
            </a:r>
            <a:r>
              <a:rPr lang="en-US" b="1" dirty="0"/>
              <a:t> – 16th</a:t>
            </a:r>
          </a:p>
          <a:p>
            <a:pPr>
              <a:lnSpc>
                <a:spcPct val="150000"/>
              </a:lnSpc>
            </a:pPr>
            <a:r>
              <a:rPr lang="en-US" dirty="0"/>
              <a:t>Fee Payments: </a:t>
            </a:r>
            <a:r>
              <a:rPr lang="en-US" b="1" dirty="0"/>
              <a:t>January 23</a:t>
            </a:r>
            <a:r>
              <a:rPr lang="en-US" b="1" baseline="30000" dirty="0"/>
              <a:t>rd</a:t>
            </a:r>
            <a:r>
              <a:rPr lang="en-US" b="1" dirty="0"/>
              <a:t> </a:t>
            </a:r>
            <a:r>
              <a:rPr lang="en-US" dirty="0"/>
              <a:t>(3:30 pm)</a:t>
            </a:r>
          </a:p>
        </p:txBody>
      </p:sp>
    </p:spTree>
    <p:extLst>
      <p:ext uri="{BB962C8B-B14F-4D97-AF65-F5344CB8AC3E}">
        <p14:creationId xmlns:p14="http://schemas.microsoft.com/office/powerpoint/2010/main" val="497963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Atkinson Hyperlegible"/>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7274</TotalTime>
  <Words>2364</Words>
  <Application>Microsoft Office PowerPoint</Application>
  <PresentationFormat>Widescreen</PresentationFormat>
  <Paragraphs>292</Paragraphs>
  <Slides>59</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6" baseType="lpstr">
      <vt:lpstr>Arial</vt:lpstr>
      <vt:lpstr>Verdana</vt:lpstr>
      <vt:lpstr>Wingdings</vt:lpstr>
      <vt:lpstr>Atkinson Hyperlegible</vt:lpstr>
      <vt:lpstr>Aptos</vt:lpstr>
      <vt:lpstr>Office Theme</vt:lpstr>
      <vt:lpstr>Acrobat Document</vt:lpstr>
      <vt:lpstr>Welcome</vt:lpstr>
      <vt:lpstr>CISE Ph.D. Program  New Student Orientation</vt:lpstr>
      <vt:lpstr>Please hold all questions until the end</vt:lpstr>
      <vt:lpstr>Housekeeping Notes</vt:lpstr>
      <vt:lpstr>Agenda</vt:lpstr>
      <vt:lpstr>Introduction &amp; Overview</vt:lpstr>
      <vt:lpstr>What Student Services (SSC) Does</vt:lpstr>
      <vt:lpstr>What SSC is NOT</vt:lpstr>
      <vt:lpstr>But ultimately…</vt:lpstr>
      <vt:lpstr>Student Services Staff - Adrienne</vt:lpstr>
      <vt:lpstr>Student Services Staff - Kristina</vt:lpstr>
      <vt:lpstr>Student Services Staff - Scott</vt:lpstr>
      <vt:lpstr>Contacting SSC</vt:lpstr>
      <vt:lpstr>Email Requirements - UFID</vt:lpstr>
      <vt:lpstr>The CISE Department Website</vt:lpstr>
      <vt:lpstr>Program Overview</vt:lpstr>
      <vt:lpstr>CISE Graduate Ph.D. Programs</vt:lpstr>
      <vt:lpstr>Full Course Load</vt:lpstr>
      <vt:lpstr>Ph.D. Degree Progress</vt:lpstr>
      <vt:lpstr>Individual Development Plan (IDP) &amp; Supervisory Committees</vt:lpstr>
      <vt:lpstr>IDP</vt:lpstr>
      <vt:lpstr>Supervisory Committees</vt:lpstr>
      <vt:lpstr>Supervisory Committees, cont.</vt:lpstr>
      <vt:lpstr>Supervisory Committee Form</vt:lpstr>
      <vt:lpstr>Academics &amp; Registration</vt:lpstr>
      <vt:lpstr>STRONG RECOMMENDATIONS</vt:lpstr>
      <vt:lpstr>Registration</vt:lpstr>
      <vt:lpstr>Registration, cont.</vt:lpstr>
      <vt:lpstr>Grade Issues</vt:lpstr>
      <vt:lpstr>Grade Issues, cont. </vt:lpstr>
      <vt:lpstr>“I” Grades</vt:lpstr>
      <vt:lpstr>“I” Grades, cont. </vt:lpstr>
      <vt:lpstr>Transfer of Credit</vt:lpstr>
      <vt:lpstr>Transfer of Credit, cont.</vt:lpstr>
      <vt:lpstr>Core Course Equivalency</vt:lpstr>
      <vt:lpstr>Core Course Equivalency, cont. </vt:lpstr>
      <vt:lpstr>Core Course Equivalency, cont.</vt:lpstr>
      <vt:lpstr>SPEAK Test</vt:lpstr>
      <vt:lpstr>Electives Outside of CISE</vt:lpstr>
      <vt:lpstr>Registration - Holds</vt:lpstr>
      <vt:lpstr>Registration - Holds, cont. </vt:lpstr>
      <vt:lpstr>Registration - Holds, cont.  </vt:lpstr>
      <vt:lpstr>Dissertation, Qualifying Exam, &amp; Admission to Candidacy </vt:lpstr>
      <vt:lpstr>Qualifying Examination</vt:lpstr>
      <vt:lpstr>ADMISSION TO CANDIDACY </vt:lpstr>
      <vt:lpstr>Dissertation</vt:lpstr>
      <vt:lpstr>CISE Career Fair</vt:lpstr>
      <vt:lpstr>CISE Career Fair </vt:lpstr>
      <vt:lpstr>Career Fair Flyer</vt:lpstr>
      <vt:lpstr>Career Fair Flyer and Volunteering</vt:lpstr>
      <vt:lpstr>Campus Resources</vt:lpstr>
      <vt:lpstr>Campus Resources </vt:lpstr>
      <vt:lpstr>Campus Resources – Highlighted (1) </vt:lpstr>
      <vt:lpstr>Campus Resources – Highlighted (2) </vt:lpstr>
      <vt:lpstr>Campus Resources – Whole Gator</vt:lpstr>
      <vt:lpstr>International Friendship USA</vt:lpstr>
      <vt:lpstr>Important Dates</vt:lpstr>
      <vt:lpstr>Graduate School Calendar</vt:lpstr>
      <vt:lpstr>Important Dates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Cutshall, Scott M.</dc:creator>
  <cp:lastModifiedBy>Zachrich Jeng, Sarah</cp:lastModifiedBy>
  <cp:revision>18</cp:revision>
  <dcterms:created xsi:type="dcterms:W3CDTF">2025-12-01T15:44:49Z</dcterms:created>
  <dcterms:modified xsi:type="dcterms:W3CDTF">2026-01-30T21:51:59Z</dcterms:modified>
</cp:coreProperties>
</file>