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4"/>
  </p:notesMasterIdLst>
  <p:handoutMasterIdLst>
    <p:handoutMasterId r:id="rId65"/>
  </p:handoutMasterIdLst>
  <p:sldIdLst>
    <p:sldId id="283" r:id="rId5"/>
    <p:sldId id="257" r:id="rId6"/>
    <p:sldId id="268" r:id="rId7"/>
    <p:sldId id="295" r:id="rId8"/>
    <p:sldId id="278" r:id="rId9"/>
    <p:sldId id="302" r:id="rId10"/>
    <p:sldId id="272" r:id="rId11"/>
    <p:sldId id="274" r:id="rId12"/>
    <p:sldId id="275" r:id="rId13"/>
    <p:sldId id="276" r:id="rId14"/>
    <p:sldId id="289" r:id="rId15"/>
    <p:sldId id="292" r:id="rId16"/>
    <p:sldId id="320" r:id="rId17"/>
    <p:sldId id="273" r:id="rId18"/>
    <p:sldId id="293" r:id="rId19"/>
    <p:sldId id="294" r:id="rId20"/>
    <p:sldId id="296" r:id="rId21"/>
    <p:sldId id="299" r:id="rId22"/>
    <p:sldId id="307" r:id="rId23"/>
    <p:sldId id="323" r:id="rId24"/>
    <p:sldId id="324" r:id="rId25"/>
    <p:sldId id="290" r:id="rId26"/>
    <p:sldId id="325" r:id="rId27"/>
    <p:sldId id="310" r:id="rId28"/>
    <p:sldId id="311" r:id="rId29"/>
    <p:sldId id="291" r:id="rId30"/>
    <p:sldId id="312" r:id="rId31"/>
    <p:sldId id="309" r:id="rId32"/>
    <p:sldId id="298" r:id="rId33"/>
    <p:sldId id="304" r:id="rId34"/>
    <p:sldId id="305" r:id="rId35"/>
    <p:sldId id="306" r:id="rId36"/>
    <p:sldId id="308" r:id="rId37"/>
    <p:sldId id="319" r:id="rId38"/>
    <p:sldId id="315" r:id="rId39"/>
    <p:sldId id="316" r:id="rId40"/>
    <p:sldId id="331" r:id="rId41"/>
    <p:sldId id="332" r:id="rId42"/>
    <p:sldId id="282" r:id="rId43"/>
    <p:sldId id="286" r:id="rId44"/>
    <p:sldId id="287" r:id="rId45"/>
    <p:sldId id="313" r:id="rId46"/>
    <p:sldId id="314" r:id="rId47"/>
    <p:sldId id="317" r:id="rId48"/>
    <p:sldId id="318" r:id="rId49"/>
    <p:sldId id="280" r:id="rId50"/>
    <p:sldId id="281" r:id="rId51"/>
    <p:sldId id="284" r:id="rId52"/>
    <p:sldId id="285" r:id="rId53"/>
    <p:sldId id="288" r:id="rId54"/>
    <p:sldId id="328" r:id="rId55"/>
    <p:sldId id="329" r:id="rId56"/>
    <p:sldId id="327" r:id="rId57"/>
    <p:sldId id="330" r:id="rId58"/>
    <p:sldId id="300" r:id="rId59"/>
    <p:sldId id="301" r:id="rId60"/>
    <p:sldId id="321" r:id="rId61"/>
    <p:sldId id="322" r:id="rId62"/>
    <p:sldId id="263" r:id="rId63"/>
  </p:sldIdLst>
  <p:sldSz cx="12188825" cy="6858000"/>
  <p:notesSz cx="7023100" cy="93091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7F"/>
    <a:srgbClr val="052754"/>
    <a:srgbClr val="394404"/>
    <a:srgbClr val="5F6F0F"/>
    <a:srgbClr val="718412"/>
    <a:srgbClr val="65741A"/>
    <a:srgbClr val="70811D"/>
    <a:srgbClr val="7B8D1F"/>
    <a:srgbClr val="839721"/>
    <a:srgbClr val="95AB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0" autoAdjust="0"/>
    <p:restoredTop sz="94660"/>
  </p:normalViewPr>
  <p:slideViewPr>
    <p:cSldViewPr>
      <p:cViewPr varScale="1">
        <p:scale>
          <a:sx n="82" d="100"/>
          <a:sy n="82" d="100"/>
        </p:scale>
        <p:origin x="706" y="72"/>
      </p:cViewPr>
      <p:guideLst>
        <p:guide orient="horz" pos="2160"/>
        <p:guide pos="3839"/>
      </p:guideLst>
    </p:cSldViewPr>
  </p:slideViewPr>
  <p:notesTextViewPr>
    <p:cViewPr>
      <p:scale>
        <a:sx n="3" d="2"/>
        <a:sy n="3" d="2"/>
      </p:scale>
      <p:origin x="0" y="0"/>
    </p:cViewPr>
  </p:notesTextViewPr>
  <p:notesViewPr>
    <p:cSldViewPr showGuides="1">
      <p:cViewPr varScale="1">
        <p:scale>
          <a:sx n="63" d="100"/>
          <a:sy n="63" d="100"/>
        </p:scale>
        <p:origin x="2838"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FE5B4EDC-59C0-49C7-8ADA-5A781B329E02}" type="datetimeFigureOut">
              <a:rPr lang="en-US"/>
              <a:t>8/15/2024</a:t>
            </a:fld>
            <a:endParaRPr/>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2D8D46A-B586-417D-BFBD-8C8FE0AAF762}" type="datetimeFigureOut">
              <a:rPr lang="en-US"/>
              <a:t>8/15/2024</a:t>
            </a:fld>
            <a:endParaRPr/>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5D8B46F3-A430-4221-65E4-CFF2CADB47FE}"/>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52DD4D49-5357-A901-BAAD-86BE881CC7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9D616311-7E4F-8949-1CFC-3BA76B15DB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6125" indent="-285750">
              <a:defRPr>
                <a:solidFill>
                  <a:schemeClr val="tx1"/>
                </a:solidFill>
                <a:latin typeface="Verdana" panose="020B0604030504040204" pitchFamily="34" charset="0"/>
              </a:defRPr>
            </a:lvl2pPr>
            <a:lvl3pPr marL="1147763" indent="-228600">
              <a:defRPr>
                <a:solidFill>
                  <a:schemeClr val="tx1"/>
                </a:solidFill>
                <a:latin typeface="Verdana" panose="020B0604030504040204" pitchFamily="34" charset="0"/>
              </a:defRPr>
            </a:lvl3pPr>
            <a:lvl4pPr marL="1608138" indent="-228600">
              <a:defRPr>
                <a:solidFill>
                  <a:schemeClr val="tx1"/>
                </a:solidFill>
                <a:latin typeface="Verdana" panose="020B0604030504040204" pitchFamily="34" charset="0"/>
              </a:defRPr>
            </a:lvl4pPr>
            <a:lvl5pPr marL="2066925" indent="-228600">
              <a:defRPr>
                <a:solidFill>
                  <a:schemeClr val="tx1"/>
                </a:solidFill>
                <a:latin typeface="Verdana" panose="020B0604030504040204" pitchFamily="34" charset="0"/>
              </a:defRPr>
            </a:lvl5pPr>
            <a:lvl6pPr marL="2524125" indent="-228600" eaLnBrk="0" fontAlgn="base" hangingPunct="0">
              <a:spcBef>
                <a:spcPct val="0"/>
              </a:spcBef>
              <a:spcAft>
                <a:spcPct val="0"/>
              </a:spcAft>
              <a:defRPr>
                <a:solidFill>
                  <a:schemeClr val="tx1"/>
                </a:solidFill>
                <a:latin typeface="Verdana" panose="020B0604030504040204" pitchFamily="34" charset="0"/>
              </a:defRPr>
            </a:lvl6pPr>
            <a:lvl7pPr marL="2981325" indent="-228600" eaLnBrk="0" fontAlgn="base" hangingPunct="0">
              <a:spcBef>
                <a:spcPct val="0"/>
              </a:spcBef>
              <a:spcAft>
                <a:spcPct val="0"/>
              </a:spcAft>
              <a:defRPr>
                <a:solidFill>
                  <a:schemeClr val="tx1"/>
                </a:solidFill>
                <a:latin typeface="Verdana" panose="020B0604030504040204" pitchFamily="34" charset="0"/>
              </a:defRPr>
            </a:lvl7pPr>
            <a:lvl8pPr marL="3438525" indent="-228600" eaLnBrk="0" fontAlgn="base" hangingPunct="0">
              <a:spcBef>
                <a:spcPct val="0"/>
              </a:spcBef>
              <a:spcAft>
                <a:spcPct val="0"/>
              </a:spcAft>
              <a:defRPr>
                <a:solidFill>
                  <a:schemeClr val="tx1"/>
                </a:solidFill>
                <a:latin typeface="Verdana" panose="020B0604030504040204" pitchFamily="34" charset="0"/>
              </a:defRPr>
            </a:lvl8pPr>
            <a:lvl9pPr marL="3895725" indent="-228600" eaLnBrk="0" fontAlgn="base" hangingPunct="0">
              <a:spcBef>
                <a:spcPct val="0"/>
              </a:spcBef>
              <a:spcAft>
                <a:spcPct val="0"/>
              </a:spcAft>
              <a:defRPr>
                <a:solidFill>
                  <a:schemeClr val="tx1"/>
                </a:solidFill>
                <a:latin typeface="Verdana" panose="020B0604030504040204" pitchFamily="34" charset="0"/>
              </a:defRPr>
            </a:lvl9pPr>
          </a:lstStyle>
          <a:p>
            <a:fld id="{F958ED21-8724-45DB-B66F-475905B76C89}" type="slidenum">
              <a:rPr lang="en-US" altLang="en-US" smtClean="0">
                <a:latin typeface="Arial" panose="020B0604020202020204" pitchFamily="34" charset="0"/>
              </a:rPr>
              <a:pPr/>
              <a:t>26</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7516443" y="4145281"/>
            <a:ext cx="4686117"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8916" y="6057149"/>
            <a:ext cx="5498726"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ctrTitle"/>
          </p:nvPr>
        </p:nvSpPr>
        <p:spPr>
          <a:xfrm>
            <a:off x="1625176" y="584200"/>
            <a:ext cx="8735325" cy="2000251"/>
          </a:xfrm>
        </p:spPr>
        <p:txBody>
          <a:bodyPr>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25176" y="2616200"/>
            <a:ext cx="8735325" cy="1752600"/>
          </a:xfrm>
        </p:spPr>
        <p:txBody>
          <a:bodyPr>
            <a:normAutofit/>
          </a:bodyPr>
          <a:lstStyle>
            <a:lvl1pPr marL="0" indent="0" algn="l">
              <a:spcBef>
                <a:spcPts val="0"/>
              </a:spcBef>
              <a:buNone/>
              <a:defRPr sz="2800" cap="all" spc="200" baseline="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22" name="Date Placeholder 21"/>
          <p:cNvSpPr>
            <a:spLocks noGrp="1"/>
          </p:cNvSpPr>
          <p:nvPr>
            <p:ph type="dt" sz="half" idx="10"/>
          </p:nvPr>
        </p:nvSpPr>
        <p:spPr/>
        <p:txBody>
          <a:bodyPr/>
          <a:lstStyle/>
          <a:p>
            <a:fld id="{F0DFD029-FB74-4578-B929-F66AA97659CA}" type="datetimeFigureOut">
              <a:rPr lang="en-US"/>
              <a:t>8/15/2024</a:t>
            </a:fld>
            <a:endParaRPr/>
          </a:p>
        </p:txBody>
      </p:sp>
      <p:sp>
        <p:nvSpPr>
          <p:cNvPr id="23" name="Footer Placeholder 22"/>
          <p:cNvSpPr>
            <a:spLocks noGrp="1"/>
          </p:cNvSpPr>
          <p:nvPr>
            <p:ph type="ftr" sz="quarter" idx="11"/>
          </p:nvPr>
        </p:nvSpPr>
        <p:spPr/>
        <p:txBody>
          <a:bodyPr/>
          <a:lstStyle/>
          <a:p>
            <a:endParaRPr/>
          </a:p>
        </p:txBody>
      </p:sp>
      <p:sp>
        <p:nvSpPr>
          <p:cNvPr id="24" name="Slide Number Placeholder 2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8/15/2024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584200"/>
            <a:ext cx="2742486" cy="55880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584200"/>
            <a:ext cx="7414869" cy="55880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8/15/2024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8/15/2024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1" name="diagonals"/>
          <p:cNvGrpSpPr/>
          <p:nvPr/>
        </p:nvGrpSpPr>
        <p:grpSpPr>
          <a:xfrm>
            <a:off x="7516443" y="4145281"/>
            <a:ext cx="4686117"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a:xfrm>
            <a:off x="1625177" y="2209801"/>
            <a:ext cx="8938472" cy="2764335"/>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625176" y="4951266"/>
            <a:ext cx="7069519" cy="1220933"/>
          </a:xfrm>
        </p:spPr>
        <p:txBody>
          <a:bodyPr anchor="t">
            <a:normAutofit/>
          </a:bodyPr>
          <a:lstStyle>
            <a:lvl1pPr marL="0" indent="0">
              <a:spcBef>
                <a:spcPts val="0"/>
              </a:spcBef>
              <a:buNone/>
              <a:defRPr sz="2800" cap="all" spc="200" baseline="0">
                <a:solidFill>
                  <a:schemeClr val="accent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DFD029-FB74-4578-B929-F66AA97659CA}" type="datetimeFigureOut">
              <a:rPr lang="en-US"/>
              <a:t>8/15/2024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8883"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00707"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8/15/2024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8883"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218883"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a:lvl6pPr>
            <a:lvl7pPr>
              <a:defRPr sz="2000" baseline="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96644"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500707"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baseline="0"/>
            </a:lvl6pPr>
            <a:lvl7pPr>
              <a:defRPr sz="2000" baseline="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F0DFD029-FB74-4578-B929-F66AA97659CA}" type="datetimeFigureOut">
              <a:rPr lang="en-US"/>
              <a:t>8/15/2024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0DFD029-FB74-4578-B929-F66AA97659CA}" type="datetimeFigureOut">
              <a:rPr lang="en-US"/>
              <a:t>8/15/2024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FD029-FB74-4578-B929-F66AA97659CA}" type="datetimeFigureOut">
              <a:rPr lang="en-US"/>
              <a:t>8/15/2024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5484971" y="584200"/>
            <a:ext cx="6094413" cy="5588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8/15/2024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484971" y="584200"/>
            <a:ext cx="6094413" cy="5588000"/>
          </a:xfrm>
          <a:ln w="12700">
            <a:solidFill>
              <a:schemeClr val="bg1">
                <a:lumMod val="75000"/>
                <a:lumOff val="25000"/>
              </a:schemeClr>
            </a:solidFill>
            <a:miter lim="800000"/>
          </a:ln>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5" name="Date Placeholder 4"/>
          <p:cNvSpPr>
            <a:spLocks noGrp="1"/>
          </p:cNvSpPr>
          <p:nvPr>
            <p:ph type="dt" sz="half" idx="10"/>
          </p:nvPr>
        </p:nvSpPr>
        <p:spPr/>
        <p:txBody>
          <a:bodyPr/>
          <a:lstStyle/>
          <a:p>
            <a:fld id="{F0DFD029-FB74-4578-B929-F66AA97659CA}" type="datetimeFigureOut">
              <a:rPr lang="en-US"/>
              <a:t>8/15/2024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5870" y="-3174"/>
            <a:ext cx="819993"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274637"/>
            <a:ext cx="10360501" cy="1223963"/>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701797"/>
            <a:ext cx="10360501" cy="4462272"/>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18882" y="6356352"/>
            <a:ext cx="2234618"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F0DFD029-FB74-4578-B929-F66AA97659CA}" type="datetimeFigureOut">
              <a:rPr lang="en-US"/>
              <a:pPr/>
              <a:t>8/15/2024</a:t>
            </a:fld>
            <a:endParaRPr/>
          </a:p>
        </p:txBody>
      </p:sp>
      <p:sp>
        <p:nvSpPr>
          <p:cNvPr id="5" name="Footer Placeholder 4"/>
          <p:cNvSpPr>
            <a:spLocks noGrp="1"/>
          </p:cNvSpPr>
          <p:nvPr>
            <p:ph type="ftr" sz="quarter" idx="3"/>
          </p:nvPr>
        </p:nvSpPr>
        <p:spPr>
          <a:xfrm>
            <a:off x="3453501" y="6356352"/>
            <a:ext cx="5281824"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10563649" y="6356352"/>
            <a:ext cx="1015735"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C014DD1E-5D91-48A3-AD6D-45FBA980D106}" type="slidenum">
              <a:rPr/>
              <a:pPr/>
              <a:t>‹#›</a:t>
            </a:fld>
            <a:endParaRPr/>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600"/>
        </a:spcBef>
        <a:buClr>
          <a:schemeClr val="accent1"/>
        </a:buClr>
        <a:buSzPct val="100000"/>
        <a:buFont typeface="Arial" pitchFamily="34" charset="0"/>
        <a:buChar char="•"/>
        <a:defRPr sz="2800" kern="1200">
          <a:solidFill>
            <a:schemeClr val="tx1"/>
          </a:solidFill>
          <a:latin typeface="+mn-lt"/>
          <a:ea typeface="+mn-ea"/>
          <a:cs typeface="+mn-cs"/>
        </a:defRPr>
      </a:lvl1pPr>
      <a:lvl2pPr marL="609493" indent="-231607" algn="l" defTabSz="1218987" rtl="0" eaLnBrk="1" latinLnBrk="0" hangingPunct="1">
        <a:lnSpc>
          <a:spcPct val="90000"/>
        </a:lnSpc>
        <a:spcBef>
          <a:spcPts val="800"/>
        </a:spcBef>
        <a:buClr>
          <a:schemeClr val="accent1"/>
        </a:buClr>
        <a:buSzPct val="80000"/>
        <a:buFont typeface="Arial" pitchFamily="34" charset="0"/>
        <a:buChar char="•"/>
        <a:defRPr sz="2400" kern="1200">
          <a:solidFill>
            <a:schemeClr val="tx1"/>
          </a:solidFill>
          <a:latin typeface="+mn-lt"/>
          <a:ea typeface="+mn-ea"/>
          <a:cs typeface="+mn-cs"/>
        </a:defRPr>
      </a:lvl2pPr>
      <a:lvl3pPr marL="91424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3pPr>
      <a:lvl4pPr marL="121898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4pPr>
      <a:lvl5pPr marL="1523733"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mailto:klsapp@ufl.edu" TargetMode="External"/><Relationship Id="rId2" Type="http://schemas.openxmlformats.org/officeDocument/2006/relationships/hyperlink" Target="mailto:gadvisors@cise.ufl.edu"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cise.ufl.edu/academics/graduat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cise.ufl.edu/academics/graduate/ethics-code-of-conduct/"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mailto:Gadvisors@cise.ufl.ed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internationalcenter.ufl.edu/f-1-student/f-1-status-requirements/registration-requirement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alcook@ufl.ed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gadvisors@cise.ufl.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mailto:gadvisors@cise.ufl.edu"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cise.ufl.edu/academics/graduate/masters-progra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hyperlink" Target="mailto:klsapp@ufl.edu"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careerfair.cise.ufl.edu/" TargetMode="External"/><Relationship Id="rId2" Type="http://schemas.openxmlformats.org/officeDocument/2006/relationships/hyperlink" Target="mailto:klsapp@ufl.edu" TargetMode="Externa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38.xml.rels><?xml version="1.0" encoding="UTF-8" standalone="yes"?>
<Relationships xmlns="http://schemas.openxmlformats.org/package/2006/relationships"><Relationship Id="rId2" Type="http://schemas.openxmlformats.org/officeDocument/2006/relationships/hyperlink" Target="https://cisegraduate.blogspot.co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mailto:GAdvisors#@cise.ufl.edu"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mailto:Gadvisors@cise.ufl.edu"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onestop.ufl.edu/" TargetMode="External"/><Relationship Id="rId2" Type="http://schemas.openxmlformats.org/officeDocument/2006/relationships/hyperlink" Target="mailto:Gadvisors@cise.ufl.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hyperlink" Target="https://counseling.ufl.edu/" TargetMode="Externa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studentlegalservices.ufl.edu/" TargetMode="External"/><Relationship Id="rId2" Type="http://schemas.openxmlformats.org/officeDocument/2006/relationships/hyperlink" Target="https://disability.ufl.edu/" TargetMode="External"/><Relationship Id="rId1" Type="http://schemas.openxmlformats.org/officeDocument/2006/relationships/slideLayout" Target="../slideLayouts/slideLayout5.xml"/><Relationship Id="rId5" Type="http://schemas.openxmlformats.org/officeDocument/2006/relationships/hyperlink" Target="https://care.dso.ufl.edu/" TargetMode="External"/><Relationship Id="rId4" Type="http://schemas.openxmlformats.org/officeDocument/2006/relationships/hyperlink" Target="https://career.ufl.edu/"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studentlife.ufl.edu/wholegator/" TargetMode="External"/><Relationship Id="rId2" Type="http://schemas.openxmlformats.org/officeDocument/2006/relationships/hyperlink" Target="https://one.uf.edu/whole-gator/topic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internationalfriendship.or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gradcatalog.ufl.edu/graduate/calendar/" TargetMode="External"/><Relationship Id="rId2" Type="http://schemas.openxmlformats.org/officeDocument/2006/relationships/hyperlink" Target="https://catalog.ufl.edu/UGRD/dates-deadlines/2024-2025"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7FB4-2263-12B1-948F-4D24FBD9B34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9FC65E0-4BD4-7116-13D7-1CF39DA6F9F1}"/>
              </a:ext>
            </a:extLst>
          </p:cNvPr>
          <p:cNvSpPr>
            <a:spLocks noGrp="1"/>
          </p:cNvSpPr>
          <p:nvPr>
            <p:ph type="subTitle" idx="1"/>
          </p:nvPr>
        </p:nvSpPr>
        <p:spPr/>
        <p:txBody>
          <a:bodyPr/>
          <a:lstStyle/>
          <a:p>
            <a:endParaRPr lang="en-US"/>
          </a:p>
        </p:txBody>
      </p:sp>
      <p:pic>
        <p:nvPicPr>
          <p:cNvPr id="4" name="Content Placeholder 4" descr="A blue and red sign&#10;&#10;Description automatically generated">
            <a:extLst>
              <a:ext uri="{FF2B5EF4-FFF2-40B4-BE49-F238E27FC236}">
                <a16:creationId xmlns:a16="http://schemas.microsoft.com/office/drawing/2014/main" id="{C8F82A76-2AB6-DAC9-CF70-9675DE164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67" y="-63896"/>
            <a:ext cx="12418357" cy="6985792"/>
          </a:xfrm>
          <a:prstGeom prst="rect">
            <a:avLst/>
          </a:prstGeom>
        </p:spPr>
      </p:pic>
    </p:spTree>
    <p:extLst>
      <p:ext uri="{BB962C8B-B14F-4D97-AF65-F5344CB8AC3E}">
        <p14:creationId xmlns:p14="http://schemas.microsoft.com/office/powerpoint/2010/main" val="284136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48F740B-4135-2449-50D5-36BE4CEA2EA4}"/>
              </a:ext>
            </a:extLst>
          </p:cNvPr>
          <p:cNvSpPr>
            <a:spLocks noGrp="1"/>
          </p:cNvSpPr>
          <p:nvPr>
            <p:ph type="title"/>
          </p:nvPr>
        </p:nvSpPr>
        <p:spPr>
          <a:xfrm>
            <a:off x="1218883" y="274637"/>
            <a:ext cx="10360501" cy="1223963"/>
          </a:xfrm>
        </p:spPr>
        <p:txBody>
          <a:bodyPr/>
          <a:lstStyle/>
          <a:p>
            <a:r>
              <a:rPr lang="en-US" dirty="0">
                <a:solidFill>
                  <a:srgbClr val="00B050"/>
                </a:solidFill>
                <a:latin typeface="Consolas" panose="020B0609020204030204" pitchFamily="49" charset="0"/>
              </a:rPr>
              <a:t>Adrienne Cook</a:t>
            </a:r>
          </a:p>
        </p:txBody>
      </p:sp>
      <p:sp>
        <p:nvSpPr>
          <p:cNvPr id="12" name="Content Placeholder 3">
            <a:extLst>
              <a:ext uri="{FF2B5EF4-FFF2-40B4-BE49-F238E27FC236}">
                <a16:creationId xmlns:a16="http://schemas.microsoft.com/office/drawing/2014/main" id="{74D19601-B260-DB7D-F4D9-6DDAF0428DE8}"/>
              </a:ext>
            </a:extLst>
          </p:cNvPr>
          <p:cNvSpPr>
            <a:spLocks noGrp="1"/>
          </p:cNvSpPr>
          <p:nvPr>
            <p:ph sz="half" idx="2"/>
          </p:nvPr>
        </p:nvSpPr>
        <p:spPr>
          <a:xfrm>
            <a:off x="5789613" y="1706880"/>
            <a:ext cx="5789772" cy="4465320"/>
          </a:xfrm>
        </p:spPr>
        <p:txBody>
          <a:bodyPr>
            <a:normAutofit fontScale="62500" lnSpcReduction="20000"/>
          </a:bodyPr>
          <a:lstStyle/>
          <a:p>
            <a:pPr marL="0" indent="0">
              <a:buNone/>
            </a:pPr>
            <a:r>
              <a:rPr lang="en-US" b="1" dirty="0">
                <a:latin typeface="Consolas" panose="020B0609020204030204" pitchFamily="49" charset="0"/>
              </a:rPr>
              <a:t>CISE Ph.D. Student Academic Advisor</a:t>
            </a:r>
          </a:p>
          <a:p>
            <a:pPr marL="0" indent="0">
              <a:buNone/>
            </a:pPr>
            <a:r>
              <a:rPr lang="en-US" dirty="0">
                <a:latin typeface="Consolas" panose="020B0609020204030204" pitchFamily="49" charset="0"/>
              </a:rPr>
              <a:t>What she handles:</a:t>
            </a:r>
          </a:p>
          <a:p>
            <a:r>
              <a:rPr lang="en-US" dirty="0">
                <a:latin typeface="Consolas" panose="020B0609020204030204" pitchFamily="49" charset="0"/>
              </a:rPr>
              <a:t>Ph.D. Student Academic Advising</a:t>
            </a:r>
          </a:p>
          <a:p>
            <a:r>
              <a:rPr lang="en-US" dirty="0">
                <a:latin typeface="Consolas" panose="020B0609020204030204" pitchFamily="49" charset="0"/>
              </a:rPr>
              <a:t>Ph.D. Student Enrollment and Registration</a:t>
            </a:r>
          </a:p>
          <a:p>
            <a:r>
              <a:rPr lang="en-US" dirty="0">
                <a:latin typeface="Consolas" panose="020B0609020204030204" pitchFamily="49" charset="0"/>
              </a:rPr>
              <a:t>Ph.D. Student Orientation</a:t>
            </a:r>
          </a:p>
          <a:p>
            <a:r>
              <a:rPr lang="en-US" dirty="0"/>
              <a:t>Petition Processing</a:t>
            </a:r>
          </a:p>
          <a:p>
            <a:r>
              <a:rPr lang="en-US" dirty="0"/>
              <a:t>Transfer Credit Processing for all Graduate Students</a:t>
            </a:r>
          </a:p>
          <a:p>
            <a:r>
              <a:rPr lang="en-US" dirty="0"/>
              <a:t>Data Reporting</a:t>
            </a:r>
          </a:p>
          <a:p>
            <a:r>
              <a:rPr lang="en-US" dirty="0"/>
              <a:t>Ph.D. Graduation verification</a:t>
            </a:r>
          </a:p>
          <a:p>
            <a:pPr marL="0" indent="0">
              <a:buNone/>
            </a:pPr>
            <a:endParaRPr lang="en-US" dirty="0"/>
          </a:p>
          <a:p>
            <a:pPr marL="0" indent="0" algn="r">
              <a:buNone/>
            </a:pPr>
            <a:r>
              <a:rPr lang="en-US" dirty="0"/>
              <a:t>Plus much more!</a:t>
            </a:r>
          </a:p>
          <a:p>
            <a:endParaRPr lang="en-US" dirty="0"/>
          </a:p>
        </p:txBody>
      </p:sp>
      <p:pic>
        <p:nvPicPr>
          <p:cNvPr id="4" name="Content Placeholder 4">
            <a:extLst>
              <a:ext uri="{FF2B5EF4-FFF2-40B4-BE49-F238E27FC236}">
                <a16:creationId xmlns:a16="http://schemas.microsoft.com/office/drawing/2014/main" id="{6AC3313C-78FB-5FFD-2301-06DBD75D2C1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a:stretch/>
        </p:blipFill>
        <p:spPr>
          <a:xfrm>
            <a:off x="2197013" y="1857524"/>
            <a:ext cx="3122786" cy="4163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2252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240C6D-E0FE-BCF2-8931-4C67EC814D33}"/>
              </a:ext>
            </a:extLst>
          </p:cNvPr>
          <p:cNvSpPr>
            <a:spLocks noGrp="1"/>
          </p:cNvSpPr>
          <p:nvPr>
            <p:ph type="title"/>
          </p:nvPr>
        </p:nvSpPr>
        <p:spPr/>
        <p:txBody>
          <a:bodyPr/>
          <a:lstStyle/>
          <a:p>
            <a:r>
              <a:rPr lang="en-US" dirty="0">
                <a:solidFill>
                  <a:srgbClr val="00B050"/>
                </a:solidFill>
                <a:latin typeface="Consolas" panose="020B0609020204030204" pitchFamily="49" charset="0"/>
              </a:rPr>
              <a:t>Contacting Us</a:t>
            </a:r>
          </a:p>
        </p:txBody>
      </p:sp>
      <p:sp>
        <p:nvSpPr>
          <p:cNvPr id="6" name="Content Placeholder 5">
            <a:extLst>
              <a:ext uri="{FF2B5EF4-FFF2-40B4-BE49-F238E27FC236}">
                <a16:creationId xmlns:a16="http://schemas.microsoft.com/office/drawing/2014/main" id="{E985AEBA-21C1-3C7A-F7CC-57DDAC92E50F}"/>
              </a:ext>
            </a:extLst>
          </p:cNvPr>
          <p:cNvSpPr>
            <a:spLocks noGrp="1"/>
          </p:cNvSpPr>
          <p:nvPr>
            <p:ph idx="1"/>
          </p:nvPr>
        </p:nvSpPr>
        <p:spPr/>
        <p:txBody>
          <a:bodyPr>
            <a:normAutofit fontScale="62500" lnSpcReduction="20000"/>
          </a:bodyPr>
          <a:lstStyle/>
          <a:p>
            <a:pPr marL="0" indent="0" algn="ctr">
              <a:buNone/>
            </a:pPr>
            <a:r>
              <a:rPr lang="en-US" dirty="0">
                <a:latin typeface="Consolas" panose="020B0609020204030204" pitchFamily="49" charset="0"/>
              </a:rPr>
              <a:t>Please send all academic advising and registration questions and requests to: </a:t>
            </a:r>
          </a:p>
          <a:p>
            <a:pPr marL="0" indent="0" algn="ctr">
              <a:buNone/>
            </a:pPr>
            <a:r>
              <a:rPr lang="en-US" dirty="0">
                <a:latin typeface="Consolas" panose="020B0609020204030204" pitchFamily="49" charset="0"/>
                <a:hlinkClick r:id="rId2"/>
              </a:rPr>
              <a:t>gadvisors@cise.ufl.edu</a:t>
            </a:r>
            <a:endParaRPr lang="en-US" dirty="0">
              <a:latin typeface="Consolas" panose="020B0609020204030204" pitchFamily="49" charset="0"/>
            </a:endParaRPr>
          </a:p>
          <a:p>
            <a:pPr marL="0" indent="0" algn="ctr">
              <a:buNone/>
            </a:pPr>
            <a:endParaRPr lang="en-US" dirty="0">
              <a:latin typeface="Consolas" panose="020B0609020204030204" pitchFamily="49" charset="0"/>
            </a:endParaRPr>
          </a:p>
          <a:p>
            <a:pPr marL="0" indent="0" algn="ctr">
              <a:buNone/>
            </a:pPr>
            <a:r>
              <a:rPr lang="en-US" dirty="0">
                <a:latin typeface="Consolas" panose="020B0609020204030204" pitchFamily="49" charset="0"/>
              </a:rPr>
              <a:t>Please send all admissions, I20, Internship/CPT/OPT, and BS+MS questions to:</a:t>
            </a:r>
          </a:p>
          <a:p>
            <a:pPr marL="0" indent="0" algn="ctr">
              <a:buNone/>
            </a:pPr>
            <a:r>
              <a:rPr lang="sv-SE" dirty="0">
                <a:latin typeface="Consolas" panose="020B0609020204030204" pitchFamily="49" charset="0"/>
              </a:rPr>
              <a:t>Ms. Sapp: </a:t>
            </a:r>
            <a:r>
              <a:rPr lang="sv-SE" dirty="0">
                <a:latin typeface="Consolas" panose="020B0609020204030204" pitchFamily="49" charset="0"/>
                <a:hlinkClick r:id="rId3"/>
              </a:rPr>
              <a:t>klsapp@ufl.edu</a:t>
            </a:r>
            <a:endParaRPr lang="sv-SE" dirty="0">
              <a:latin typeface="Consolas" panose="020B0609020204030204" pitchFamily="49" charset="0"/>
            </a:endParaRPr>
          </a:p>
          <a:p>
            <a:pPr marL="0" indent="0" algn="ctr">
              <a:buNone/>
            </a:pPr>
            <a:endParaRPr lang="sv-SE" b="1" dirty="0">
              <a:latin typeface="Consolas" panose="020B0609020204030204" pitchFamily="49" charset="0"/>
            </a:endParaRPr>
          </a:p>
          <a:p>
            <a:pPr marL="0" indent="0" algn="ctr">
              <a:buNone/>
            </a:pPr>
            <a:r>
              <a:rPr lang="en-US" b="1" dirty="0">
                <a:latin typeface="Consolas" panose="020B0609020204030204" pitchFamily="49" charset="0"/>
              </a:rPr>
              <a:t>Other than to Ms. Sapp about internship questions, please do not email our personal emails unless otherwise requested. </a:t>
            </a:r>
          </a:p>
          <a:p>
            <a:pPr marL="0" indent="0" algn="ctr">
              <a:buNone/>
            </a:pPr>
            <a:endParaRPr lang="en-US" b="1" dirty="0">
              <a:latin typeface="Consolas" panose="020B0609020204030204" pitchFamily="49" charset="0"/>
            </a:endParaRPr>
          </a:p>
          <a:p>
            <a:pPr marL="0" indent="0" algn="ctr">
              <a:buNone/>
            </a:pPr>
            <a:r>
              <a:rPr lang="en-US" b="1" dirty="0">
                <a:latin typeface="Consolas" panose="020B0609020204030204" pitchFamily="49" charset="0"/>
              </a:rPr>
              <a:t>Not sure where to send it? Email </a:t>
            </a:r>
            <a:r>
              <a:rPr lang="en-US" dirty="0">
                <a:latin typeface="Consolas" panose="020B0609020204030204" pitchFamily="49" charset="0"/>
                <a:hlinkClick r:id="rId2"/>
              </a:rPr>
              <a:t>gadvisors@cise.ufl.edu</a:t>
            </a:r>
            <a:endParaRPr lang="en-US" dirty="0">
              <a:latin typeface="Consolas" panose="020B0609020204030204" pitchFamily="49" charset="0"/>
            </a:endParaRPr>
          </a:p>
          <a:p>
            <a:pPr marL="0" indent="0" algn="ctr">
              <a:buNone/>
            </a:pPr>
            <a:r>
              <a:rPr lang="en-US" dirty="0">
                <a:latin typeface="Consolas" panose="020B0609020204030204" pitchFamily="49" charset="0"/>
              </a:rPr>
              <a:t>Please send only one email to the above email.</a:t>
            </a:r>
          </a:p>
          <a:p>
            <a:pPr marL="0" indent="0" algn="ctr">
              <a:buNone/>
            </a:pPr>
            <a:endParaRPr lang="en-US" b="1" dirty="0">
              <a:latin typeface="Consolas" panose="020B0609020204030204" pitchFamily="49" charset="0"/>
            </a:endParaRPr>
          </a:p>
        </p:txBody>
      </p:sp>
    </p:spTree>
    <p:extLst>
      <p:ext uri="{BB962C8B-B14F-4D97-AF65-F5344CB8AC3E}">
        <p14:creationId xmlns:p14="http://schemas.microsoft.com/office/powerpoint/2010/main" val="337759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240C6D-E0FE-BCF2-8931-4C67EC814D33}"/>
              </a:ext>
            </a:extLst>
          </p:cNvPr>
          <p:cNvSpPr>
            <a:spLocks noGrp="1"/>
          </p:cNvSpPr>
          <p:nvPr>
            <p:ph type="title"/>
          </p:nvPr>
        </p:nvSpPr>
        <p:spPr/>
        <p:txBody>
          <a:bodyPr/>
          <a:lstStyle/>
          <a:p>
            <a:r>
              <a:rPr lang="en-US" dirty="0">
                <a:solidFill>
                  <a:srgbClr val="00B050"/>
                </a:solidFill>
                <a:latin typeface="Consolas" panose="020B0609020204030204" pitchFamily="49" charset="0"/>
              </a:rPr>
              <a:t>Before Contacting Us…</a:t>
            </a:r>
          </a:p>
        </p:txBody>
      </p:sp>
      <p:sp>
        <p:nvSpPr>
          <p:cNvPr id="6" name="Content Placeholder 5">
            <a:extLst>
              <a:ext uri="{FF2B5EF4-FFF2-40B4-BE49-F238E27FC236}">
                <a16:creationId xmlns:a16="http://schemas.microsoft.com/office/drawing/2014/main" id="{E985AEBA-21C1-3C7A-F7CC-57DDAC92E50F}"/>
              </a:ext>
            </a:extLst>
          </p:cNvPr>
          <p:cNvSpPr>
            <a:spLocks noGrp="1"/>
          </p:cNvSpPr>
          <p:nvPr>
            <p:ph idx="1"/>
          </p:nvPr>
        </p:nvSpPr>
        <p:spPr/>
        <p:txBody>
          <a:bodyPr>
            <a:normAutofit/>
          </a:bodyPr>
          <a:lstStyle/>
          <a:p>
            <a:pPr marL="0" indent="0" algn="ctr">
              <a:buNone/>
            </a:pPr>
            <a:r>
              <a:rPr lang="en-US" dirty="0">
                <a:latin typeface="Consolas" panose="020B0609020204030204" pitchFamily="49" charset="0"/>
              </a:rPr>
              <a:t>Before you reach out, please check the CISE Website and the Graduate CISE Canvas Module for solutions to your questions. Most answers are available on these resources.</a:t>
            </a:r>
          </a:p>
          <a:p>
            <a:pPr marL="0" indent="0" algn="ctr">
              <a:buNone/>
            </a:pPr>
            <a:endParaRPr lang="en-US" dirty="0">
              <a:latin typeface="Consolas" panose="020B0609020204030204" pitchFamily="49" charset="0"/>
            </a:endParaRPr>
          </a:p>
          <a:p>
            <a:pPr marL="0" indent="0" algn="ctr">
              <a:buNone/>
            </a:pPr>
            <a:r>
              <a:rPr lang="en-US" dirty="0">
                <a:latin typeface="Consolas" panose="020B0609020204030204" pitchFamily="49" charset="0"/>
              </a:rPr>
              <a:t>CISE Graduate Website: </a:t>
            </a:r>
            <a:r>
              <a:rPr lang="en-US" dirty="0">
                <a:latin typeface="Consolas" panose="020B0609020204030204" pitchFamily="49" charset="0"/>
                <a:hlinkClick r:id="rId2"/>
              </a:rPr>
              <a:t>https://www.cise.ufl.edu/academics/graduate/</a:t>
            </a:r>
            <a:endParaRPr lang="en-US" dirty="0">
              <a:latin typeface="Consolas" panose="020B0609020204030204" pitchFamily="49" charset="0"/>
            </a:endParaRPr>
          </a:p>
          <a:p>
            <a:pPr marL="0" indent="0" algn="ctr">
              <a:buNone/>
            </a:pPr>
            <a:r>
              <a:rPr lang="en-US" dirty="0">
                <a:latin typeface="Consolas" panose="020B0609020204030204" pitchFamily="49" charset="0"/>
              </a:rPr>
              <a:t>CISE Canvas Module:</a:t>
            </a:r>
          </a:p>
          <a:p>
            <a:pPr marL="0" indent="0" algn="ctr">
              <a:buNone/>
            </a:pPr>
            <a:r>
              <a:rPr lang="en-US" dirty="0">
                <a:latin typeface="Consolas" panose="020B0609020204030204" pitchFamily="49" charset="0"/>
              </a:rPr>
              <a:t>Coming Soon!</a:t>
            </a:r>
          </a:p>
          <a:p>
            <a:pPr marL="0" indent="0" algn="ctr">
              <a:buNone/>
            </a:pPr>
            <a:endParaRPr lang="en-US" b="1" dirty="0">
              <a:latin typeface="Consolas" panose="020B0609020204030204" pitchFamily="49" charset="0"/>
            </a:endParaRPr>
          </a:p>
        </p:txBody>
      </p:sp>
    </p:spTree>
    <p:extLst>
      <p:ext uri="{BB962C8B-B14F-4D97-AF65-F5344CB8AC3E}">
        <p14:creationId xmlns:p14="http://schemas.microsoft.com/office/powerpoint/2010/main" val="172907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D4D0-BE9C-7204-ABF2-D9A62C9BF5D5}"/>
              </a:ext>
            </a:extLst>
          </p:cNvPr>
          <p:cNvSpPr>
            <a:spLocks noGrp="1"/>
          </p:cNvSpPr>
          <p:nvPr>
            <p:ph type="title"/>
          </p:nvPr>
        </p:nvSpPr>
        <p:spPr/>
        <p:txBody>
          <a:bodyPr/>
          <a:lstStyle/>
          <a:p>
            <a:r>
              <a:rPr lang="en-US" dirty="0">
                <a:solidFill>
                  <a:srgbClr val="00B050"/>
                </a:solidFill>
              </a:rPr>
              <a:t>When you email us…	</a:t>
            </a:r>
          </a:p>
        </p:txBody>
      </p:sp>
      <p:sp>
        <p:nvSpPr>
          <p:cNvPr id="3" name="Content Placeholder 2">
            <a:extLst>
              <a:ext uri="{FF2B5EF4-FFF2-40B4-BE49-F238E27FC236}">
                <a16:creationId xmlns:a16="http://schemas.microsoft.com/office/drawing/2014/main" id="{EF24F562-F695-C04B-B757-C844554A34E2}"/>
              </a:ext>
            </a:extLst>
          </p:cNvPr>
          <p:cNvSpPr>
            <a:spLocks noGrp="1"/>
          </p:cNvSpPr>
          <p:nvPr>
            <p:ph idx="1"/>
          </p:nvPr>
        </p:nvSpPr>
        <p:spPr/>
        <p:txBody>
          <a:bodyPr/>
          <a:lstStyle/>
          <a:p>
            <a:pPr marL="0" indent="0" algn="ctr">
              <a:buNone/>
            </a:pPr>
            <a:endParaRPr lang="en-US" dirty="0">
              <a:solidFill>
                <a:schemeClr val="bg1"/>
              </a:solidFill>
              <a:highlight>
                <a:srgbClr val="FFFF00"/>
              </a:highlight>
            </a:endParaRPr>
          </a:p>
          <a:p>
            <a:pPr marL="0" indent="0" algn="ctr">
              <a:buNone/>
            </a:pPr>
            <a:r>
              <a:rPr lang="en-US" dirty="0">
                <a:solidFill>
                  <a:schemeClr val="bg1"/>
                </a:solidFill>
                <a:highlight>
                  <a:srgbClr val="FFFF00"/>
                </a:highlight>
              </a:rPr>
              <a:t>YOU MUST INCLUDE YOUR UFID</a:t>
            </a:r>
          </a:p>
          <a:p>
            <a:pPr marL="0" indent="0" algn="ctr">
              <a:buNone/>
            </a:pPr>
            <a:endParaRPr lang="en-US" dirty="0"/>
          </a:p>
          <a:p>
            <a:pPr marL="0" indent="0" algn="ctr">
              <a:buNone/>
            </a:pPr>
            <a:r>
              <a:rPr lang="en-US" dirty="0"/>
              <a:t>We will not be able to assist you without it.</a:t>
            </a:r>
          </a:p>
          <a:p>
            <a:pPr marL="0" indent="0" algn="ctr">
              <a:buNone/>
            </a:pPr>
            <a:endParaRPr lang="en-US" dirty="0"/>
          </a:p>
          <a:p>
            <a:pPr marL="0" indent="0" algn="ctr">
              <a:buNone/>
            </a:pPr>
            <a:r>
              <a:rPr lang="en-US" dirty="0"/>
              <a:t>We suggest you add your UFID (without the dash) to your email signature so you don’t forget it.</a:t>
            </a:r>
          </a:p>
        </p:txBody>
      </p:sp>
    </p:spTree>
    <p:extLst>
      <p:ext uri="{BB962C8B-B14F-4D97-AF65-F5344CB8AC3E}">
        <p14:creationId xmlns:p14="http://schemas.microsoft.com/office/powerpoint/2010/main" val="232963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E4891-5C6C-E6AB-787C-E7A9B90E3C7E}"/>
              </a:ext>
            </a:extLst>
          </p:cNvPr>
          <p:cNvSpPr>
            <a:spLocks noGrp="1"/>
          </p:cNvSpPr>
          <p:nvPr>
            <p:ph type="title"/>
          </p:nvPr>
        </p:nvSpPr>
        <p:spPr>
          <a:xfrm>
            <a:off x="760412" y="2743200"/>
            <a:ext cx="8938472" cy="2764335"/>
          </a:xfrm>
        </p:spPr>
        <p:txBody>
          <a:bodyPr/>
          <a:lstStyle/>
          <a:p>
            <a:r>
              <a:rPr lang="en-US" b="1" dirty="0">
                <a:ln>
                  <a:solidFill>
                    <a:schemeClr val="tx1"/>
                  </a:solidFill>
                </a:ln>
                <a:solidFill>
                  <a:schemeClr val="bg1"/>
                </a:solidFill>
                <a:effectLst>
                  <a:outerShdw blurRad="50800" dist="38100" dir="5400000" algn="t" rotWithShape="0">
                    <a:prstClr val="black">
                      <a:alpha val="40000"/>
                    </a:prstClr>
                  </a:outerShdw>
                </a:effectLst>
                <a:latin typeface="Consolas" panose="020B0609020204030204" pitchFamily="49" charset="0"/>
              </a:rPr>
              <a:t>Degrees, Policies, &amp; Registration</a:t>
            </a:r>
          </a:p>
        </p:txBody>
      </p:sp>
      <p:pic>
        <p:nvPicPr>
          <p:cNvPr id="3074" name="Picture 2" descr="Degree Works – Records and Registration">
            <a:extLst>
              <a:ext uri="{FF2B5EF4-FFF2-40B4-BE49-F238E27FC236}">
                <a16:creationId xmlns:a16="http://schemas.microsoft.com/office/drawing/2014/main" id="{47F5441D-3DD8-9925-A9DA-07E075248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2012" y="80019"/>
            <a:ext cx="588645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12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7CEDA7-2BF5-17E8-A47C-BA07141E51CC}"/>
              </a:ext>
            </a:extLst>
          </p:cNvPr>
          <p:cNvSpPr>
            <a:spLocks noGrp="1"/>
          </p:cNvSpPr>
          <p:nvPr>
            <p:ph type="title"/>
          </p:nvPr>
        </p:nvSpPr>
        <p:spPr/>
        <p:txBody>
          <a:bodyPr/>
          <a:lstStyle/>
          <a:p>
            <a:r>
              <a:rPr lang="en-US" dirty="0">
                <a:solidFill>
                  <a:srgbClr val="00B050"/>
                </a:solidFill>
                <a:latin typeface="Consolas" panose="020B0609020204030204" pitchFamily="49" charset="0"/>
              </a:rPr>
              <a:t>CISE Graduate Degree Programs</a:t>
            </a:r>
          </a:p>
        </p:txBody>
      </p:sp>
      <p:sp>
        <p:nvSpPr>
          <p:cNvPr id="5" name="Content Placeholder 4">
            <a:extLst>
              <a:ext uri="{FF2B5EF4-FFF2-40B4-BE49-F238E27FC236}">
                <a16:creationId xmlns:a16="http://schemas.microsoft.com/office/drawing/2014/main" id="{F9C5F66F-69B9-19A8-8D79-8A5C8CC856E4}"/>
              </a:ext>
            </a:extLst>
          </p:cNvPr>
          <p:cNvSpPr>
            <a:spLocks noGrp="1"/>
          </p:cNvSpPr>
          <p:nvPr>
            <p:ph idx="1"/>
          </p:nvPr>
        </p:nvSpPr>
        <p:spPr/>
        <p:txBody>
          <a:bodyPr/>
          <a:lstStyle/>
          <a:p>
            <a:r>
              <a:rPr lang="en-US" dirty="0"/>
              <a:t>Master of Science in:</a:t>
            </a:r>
          </a:p>
          <a:p>
            <a:pPr lvl="1"/>
            <a:r>
              <a:rPr lang="en-US" dirty="0"/>
              <a:t>Computer Science</a:t>
            </a:r>
          </a:p>
          <a:p>
            <a:pPr lvl="1"/>
            <a:r>
              <a:rPr lang="en-US" dirty="0"/>
              <a:t>Computer Engineering</a:t>
            </a:r>
          </a:p>
          <a:p>
            <a:r>
              <a:rPr lang="en-US" dirty="0"/>
              <a:t>Master of Engineering in Computer Engineering</a:t>
            </a:r>
          </a:p>
          <a:p>
            <a:r>
              <a:rPr lang="en-US" dirty="0"/>
              <a:t>Doctor of Philosophy in:</a:t>
            </a:r>
          </a:p>
          <a:p>
            <a:pPr lvl="1"/>
            <a:r>
              <a:rPr lang="en-US" dirty="0"/>
              <a:t>Computer Engineering</a:t>
            </a:r>
          </a:p>
          <a:p>
            <a:pPr lvl="1"/>
            <a:r>
              <a:rPr lang="en-US" dirty="0"/>
              <a:t>Computer Science</a:t>
            </a:r>
          </a:p>
          <a:p>
            <a:pPr lvl="1"/>
            <a:r>
              <a:rPr lang="en-US" dirty="0"/>
              <a:t>Human-Centered Computing</a:t>
            </a:r>
          </a:p>
        </p:txBody>
      </p:sp>
    </p:spTree>
    <p:extLst>
      <p:ext uri="{BB962C8B-B14F-4D97-AF65-F5344CB8AC3E}">
        <p14:creationId xmlns:p14="http://schemas.microsoft.com/office/powerpoint/2010/main" val="81623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2461E-CAC6-4D63-C95A-EA1AB0D01B3A}"/>
              </a:ext>
            </a:extLst>
          </p:cNvPr>
          <p:cNvSpPr>
            <a:spLocks noGrp="1"/>
          </p:cNvSpPr>
          <p:nvPr>
            <p:ph type="title"/>
          </p:nvPr>
        </p:nvSpPr>
        <p:spPr/>
        <p:txBody>
          <a:bodyPr/>
          <a:lstStyle/>
          <a:p>
            <a:r>
              <a:rPr lang="en-US" dirty="0">
                <a:solidFill>
                  <a:srgbClr val="00B050"/>
                </a:solidFill>
                <a:latin typeface="Consolas" panose="020B0609020204030204" pitchFamily="49" charset="0"/>
              </a:rPr>
              <a:t>Ethics</a:t>
            </a:r>
          </a:p>
        </p:txBody>
      </p:sp>
      <p:sp>
        <p:nvSpPr>
          <p:cNvPr id="3" name="Content Placeholder 2">
            <a:extLst>
              <a:ext uri="{FF2B5EF4-FFF2-40B4-BE49-F238E27FC236}">
                <a16:creationId xmlns:a16="http://schemas.microsoft.com/office/drawing/2014/main" id="{9BFE9CFC-6B91-7EC4-B95C-7956D86EC859}"/>
              </a:ext>
            </a:extLst>
          </p:cNvPr>
          <p:cNvSpPr>
            <a:spLocks noGrp="1"/>
          </p:cNvSpPr>
          <p:nvPr>
            <p:ph idx="1"/>
          </p:nvPr>
        </p:nvSpPr>
        <p:spPr/>
        <p:txBody>
          <a:bodyPr>
            <a:normAutofit fontScale="92500" lnSpcReduction="20000"/>
          </a:bodyPr>
          <a:lstStyle/>
          <a:p>
            <a:pPr marL="0" indent="0" algn="ctr">
              <a:buNone/>
            </a:pPr>
            <a:r>
              <a:rPr lang="en-US" dirty="0"/>
              <a:t>As University of Florida students, students in the CISE Department, and as Computer Scientists and Engineers, students are expected and required to follow the Ethical Standards and Codes of Conduct laid out on our website. </a:t>
            </a:r>
          </a:p>
          <a:p>
            <a:pPr marL="0" indent="0" algn="ctr">
              <a:buNone/>
            </a:pPr>
            <a:endParaRPr lang="en-US" dirty="0"/>
          </a:p>
          <a:p>
            <a:pPr marL="0" indent="0" algn="ctr">
              <a:buNone/>
            </a:pPr>
            <a:r>
              <a:rPr lang="en-US" dirty="0"/>
              <a:t>You will be required to follow these ethics and codes of conduct while you are here, otherwise, you can face academic consequences for failing to follow them.</a:t>
            </a:r>
          </a:p>
          <a:p>
            <a:pPr marL="0" indent="0" algn="ctr">
              <a:buNone/>
            </a:pPr>
            <a:endParaRPr lang="en-US" dirty="0"/>
          </a:p>
          <a:p>
            <a:pPr marL="0" indent="0" algn="ctr">
              <a:buNone/>
            </a:pPr>
            <a:r>
              <a:rPr lang="en-US" dirty="0">
                <a:hlinkClick r:id="rId2"/>
              </a:rPr>
              <a:t>https://www.cise.ufl.edu/academics/graduate/ethics-code-of-conduct/</a:t>
            </a:r>
            <a:endParaRPr lang="en-US" dirty="0"/>
          </a:p>
        </p:txBody>
      </p:sp>
    </p:spTree>
    <p:extLst>
      <p:ext uri="{BB962C8B-B14F-4D97-AF65-F5344CB8AC3E}">
        <p14:creationId xmlns:p14="http://schemas.microsoft.com/office/powerpoint/2010/main" val="403516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1CFD-9B3D-32DC-CB4B-F78472FE1EE1}"/>
              </a:ext>
            </a:extLst>
          </p:cNvPr>
          <p:cNvSpPr>
            <a:spLocks noGrp="1"/>
          </p:cNvSpPr>
          <p:nvPr>
            <p:ph type="title"/>
          </p:nvPr>
        </p:nvSpPr>
        <p:spPr/>
        <p:txBody>
          <a:bodyPr/>
          <a:lstStyle/>
          <a:p>
            <a:r>
              <a:rPr lang="en-US" dirty="0">
                <a:solidFill>
                  <a:srgbClr val="00B050"/>
                </a:solidFill>
              </a:rPr>
              <a:t>Registration</a:t>
            </a:r>
          </a:p>
        </p:txBody>
      </p:sp>
      <p:sp>
        <p:nvSpPr>
          <p:cNvPr id="3" name="Content Placeholder 2">
            <a:extLst>
              <a:ext uri="{FF2B5EF4-FFF2-40B4-BE49-F238E27FC236}">
                <a16:creationId xmlns:a16="http://schemas.microsoft.com/office/drawing/2014/main" id="{19009FD3-72C5-4D93-F58F-6E1E86A536D8}"/>
              </a:ext>
            </a:extLst>
          </p:cNvPr>
          <p:cNvSpPr>
            <a:spLocks noGrp="1"/>
          </p:cNvSpPr>
          <p:nvPr>
            <p:ph idx="1"/>
          </p:nvPr>
        </p:nvSpPr>
        <p:spPr/>
        <p:txBody>
          <a:bodyPr>
            <a:normAutofit fontScale="92500" lnSpcReduction="10000"/>
          </a:bodyPr>
          <a:lstStyle/>
          <a:p>
            <a:r>
              <a:rPr lang="en-US" dirty="0"/>
              <a:t>You MUST register for 9 credits. This is full-time for graduate students. </a:t>
            </a:r>
          </a:p>
          <a:p>
            <a:pPr lvl="1"/>
            <a:r>
              <a:rPr lang="en-US" dirty="0"/>
              <a:t>You </a:t>
            </a:r>
            <a:r>
              <a:rPr lang="en-US" b="1" u="sng" dirty="0"/>
              <a:t>cannot</a:t>
            </a:r>
            <a:r>
              <a:rPr lang="en-US" dirty="0"/>
              <a:t> register for more than 9 credits in a semester.</a:t>
            </a:r>
          </a:p>
          <a:p>
            <a:pPr lvl="1"/>
            <a:r>
              <a:rPr lang="en-US" dirty="0"/>
              <a:t>Full-time in summer is 6 credits.</a:t>
            </a:r>
          </a:p>
          <a:p>
            <a:r>
              <a:rPr lang="en-US" dirty="0"/>
              <a:t>You must be enrolled in at least one course by 5 p.m. on </a:t>
            </a:r>
            <a:r>
              <a:rPr lang="en-US" dirty="0">
                <a:solidFill>
                  <a:schemeClr val="bg1"/>
                </a:solidFill>
                <a:highlight>
                  <a:srgbClr val="FFFF00"/>
                </a:highlight>
              </a:rPr>
              <a:t>8/21/2024</a:t>
            </a:r>
            <a:r>
              <a:rPr lang="en-US" dirty="0"/>
              <a:t> to avoid a $100 late registration fee. </a:t>
            </a:r>
          </a:p>
          <a:p>
            <a:r>
              <a:rPr lang="en-US" dirty="0"/>
              <a:t>The drop/add period runs from </a:t>
            </a:r>
            <a:r>
              <a:rPr lang="en-US" dirty="0">
                <a:solidFill>
                  <a:schemeClr val="bg1"/>
                </a:solidFill>
                <a:highlight>
                  <a:srgbClr val="FFFF00"/>
                </a:highlight>
              </a:rPr>
              <a:t>8/22 to 8/28</a:t>
            </a:r>
            <a:r>
              <a:rPr lang="en-US" dirty="0"/>
              <a:t> at 11:59 pm.</a:t>
            </a:r>
          </a:p>
          <a:p>
            <a:pPr lvl="1"/>
            <a:r>
              <a:rPr lang="en-US" dirty="0"/>
              <a:t>You are free to add and drop your courses through the end of the period without any academic or financial penalty.</a:t>
            </a:r>
          </a:p>
          <a:p>
            <a:pPr lvl="1"/>
            <a:r>
              <a:rPr lang="en-US" dirty="0"/>
              <a:t>After the drop/add period, your classes are locked and cannot be changed without an academic or financial repercussion. </a:t>
            </a:r>
          </a:p>
        </p:txBody>
      </p:sp>
    </p:spTree>
    <p:extLst>
      <p:ext uri="{BB962C8B-B14F-4D97-AF65-F5344CB8AC3E}">
        <p14:creationId xmlns:p14="http://schemas.microsoft.com/office/powerpoint/2010/main" val="116904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1CFD-9B3D-32DC-CB4B-F78472FE1EE1}"/>
              </a:ext>
            </a:extLst>
          </p:cNvPr>
          <p:cNvSpPr>
            <a:spLocks noGrp="1"/>
          </p:cNvSpPr>
          <p:nvPr>
            <p:ph type="title"/>
          </p:nvPr>
        </p:nvSpPr>
        <p:spPr/>
        <p:txBody>
          <a:bodyPr/>
          <a:lstStyle/>
          <a:p>
            <a:r>
              <a:rPr lang="en-US" dirty="0">
                <a:solidFill>
                  <a:srgbClr val="00B050"/>
                </a:solidFill>
              </a:rPr>
              <a:t>Registration, cont. </a:t>
            </a:r>
          </a:p>
        </p:txBody>
      </p:sp>
      <p:sp>
        <p:nvSpPr>
          <p:cNvPr id="3" name="Content Placeholder 2">
            <a:extLst>
              <a:ext uri="{FF2B5EF4-FFF2-40B4-BE49-F238E27FC236}">
                <a16:creationId xmlns:a16="http://schemas.microsoft.com/office/drawing/2014/main" id="{19009FD3-72C5-4D93-F58F-6E1E86A536D8}"/>
              </a:ext>
            </a:extLst>
          </p:cNvPr>
          <p:cNvSpPr>
            <a:spLocks noGrp="1"/>
          </p:cNvSpPr>
          <p:nvPr>
            <p:ph idx="1"/>
          </p:nvPr>
        </p:nvSpPr>
        <p:spPr/>
        <p:txBody>
          <a:bodyPr>
            <a:normAutofit/>
          </a:bodyPr>
          <a:lstStyle/>
          <a:p>
            <a:r>
              <a:rPr lang="en-US" dirty="0"/>
              <a:t>You must make sure ALL your registration holds on ONE.UF are clear to allow you to register.</a:t>
            </a:r>
          </a:p>
          <a:p>
            <a:pPr lvl="1"/>
            <a:r>
              <a:rPr lang="en-US" dirty="0"/>
              <a:t>Not all holds prevent you from registering, please check your holds and what they impact FIRST.</a:t>
            </a:r>
          </a:p>
          <a:p>
            <a:r>
              <a:rPr lang="en-US" dirty="0"/>
              <a:t>Get familiar with ONE.UF, there you can:</a:t>
            </a:r>
          </a:p>
          <a:p>
            <a:pPr lvl="1"/>
            <a:r>
              <a:rPr lang="en-US" dirty="0"/>
              <a:t>Register for classes</a:t>
            </a:r>
          </a:p>
          <a:p>
            <a:pPr lvl="1"/>
            <a:r>
              <a:rPr lang="en-US" dirty="0"/>
              <a:t>See the Schedule of Courses</a:t>
            </a:r>
          </a:p>
          <a:p>
            <a:pPr lvl="1"/>
            <a:r>
              <a:rPr lang="en-US" dirty="0"/>
              <a:t>See your holds</a:t>
            </a:r>
          </a:p>
          <a:p>
            <a:pPr lvl="1"/>
            <a:r>
              <a:rPr lang="en-US" dirty="0"/>
              <a:t>See your balance due and make payments</a:t>
            </a:r>
          </a:p>
        </p:txBody>
      </p:sp>
    </p:spTree>
    <p:extLst>
      <p:ext uri="{BB962C8B-B14F-4D97-AF65-F5344CB8AC3E}">
        <p14:creationId xmlns:p14="http://schemas.microsoft.com/office/powerpoint/2010/main" val="61575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1CFD-9B3D-32DC-CB4B-F78472FE1EE1}"/>
              </a:ext>
            </a:extLst>
          </p:cNvPr>
          <p:cNvSpPr>
            <a:spLocks noGrp="1"/>
          </p:cNvSpPr>
          <p:nvPr>
            <p:ph type="title"/>
          </p:nvPr>
        </p:nvSpPr>
        <p:spPr/>
        <p:txBody>
          <a:bodyPr/>
          <a:lstStyle/>
          <a:p>
            <a:r>
              <a:rPr lang="en-US" dirty="0">
                <a:solidFill>
                  <a:srgbClr val="00B050"/>
                </a:solidFill>
              </a:rPr>
              <a:t>Registration, cont. </a:t>
            </a:r>
          </a:p>
        </p:txBody>
      </p:sp>
      <p:sp>
        <p:nvSpPr>
          <p:cNvPr id="3" name="Content Placeholder 2">
            <a:extLst>
              <a:ext uri="{FF2B5EF4-FFF2-40B4-BE49-F238E27FC236}">
                <a16:creationId xmlns:a16="http://schemas.microsoft.com/office/drawing/2014/main" id="{19009FD3-72C5-4D93-F58F-6E1E86A536D8}"/>
              </a:ext>
            </a:extLst>
          </p:cNvPr>
          <p:cNvSpPr>
            <a:spLocks noGrp="1"/>
          </p:cNvSpPr>
          <p:nvPr>
            <p:ph idx="1"/>
          </p:nvPr>
        </p:nvSpPr>
        <p:spPr/>
        <p:txBody>
          <a:bodyPr>
            <a:normAutofit fontScale="85000" lnSpcReduction="10000"/>
          </a:bodyPr>
          <a:lstStyle/>
          <a:p>
            <a:pPr>
              <a:lnSpc>
                <a:spcPct val="150000"/>
              </a:lnSpc>
            </a:pPr>
            <a:r>
              <a:rPr lang="en-US" dirty="0"/>
              <a:t>You CANNOT take an undergraduate class, you can only take graduate-level classes. </a:t>
            </a:r>
          </a:p>
          <a:p>
            <a:pPr lvl="1">
              <a:lnSpc>
                <a:spcPct val="150000"/>
              </a:lnSpc>
            </a:pPr>
            <a:r>
              <a:rPr lang="en-US" dirty="0"/>
              <a:t>Undergraduate classes have course numbers 1000-4999 (i.e. COP 3105)</a:t>
            </a:r>
          </a:p>
          <a:p>
            <a:pPr lvl="1">
              <a:lnSpc>
                <a:spcPct val="150000"/>
              </a:lnSpc>
            </a:pPr>
            <a:r>
              <a:rPr lang="en-US" dirty="0"/>
              <a:t>Graduate classes have course numbers 5000-7999</a:t>
            </a:r>
          </a:p>
          <a:p>
            <a:pPr>
              <a:lnSpc>
                <a:spcPct val="150000"/>
              </a:lnSpc>
            </a:pPr>
            <a:r>
              <a:rPr lang="en-US" dirty="0"/>
              <a:t>The Advising Office is open from 8 am to 4:30 pm. Do not expect a response outside of these hours. </a:t>
            </a:r>
          </a:p>
          <a:p>
            <a:pPr lvl="1">
              <a:lnSpc>
                <a:spcPct val="150000"/>
              </a:lnSpc>
            </a:pPr>
            <a:r>
              <a:rPr lang="en-US" dirty="0"/>
              <a:t>This is especially true for Drop/Add! We will not be able to assist you after 4:30 pm. </a:t>
            </a:r>
          </a:p>
        </p:txBody>
      </p:sp>
    </p:spTree>
    <p:extLst>
      <p:ext uri="{BB962C8B-B14F-4D97-AF65-F5344CB8AC3E}">
        <p14:creationId xmlns:p14="http://schemas.microsoft.com/office/powerpoint/2010/main" val="185984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extLst>
              <a:ext uri="{BEBA8EAE-BF5A-486C-A8C5-ECC9F3942E4B}">
                <a14:imgProps xmlns:a14="http://schemas.microsoft.com/office/drawing/2010/main">
                  <a14:imgLayer r:embed="rId3">
                    <a14:imgEffect>
                      <a14:sharpenSoften amount="15000"/>
                    </a14:imgEffect>
                    <a14:imgEffect>
                      <a14:colorTemperature colorTemp="8286"/>
                    </a14:imgEffect>
                    <a14:imgEffect>
                      <a14:brightnessContrast bright="-35000"/>
                    </a14:imgEffect>
                  </a14:imgLayer>
                </a14:imgProps>
              </a:ext>
            </a:extLst>
          </a:blip>
          <a:srcRect/>
          <a:stretch>
            <a:fillRect l="-18000" r="-1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1016000"/>
            <a:ext cx="8735325" cy="2000251"/>
          </a:xfrm>
          <a:effectLst>
            <a:outerShdw blurRad="50800" dist="38100" dir="2700000" algn="tl" rotWithShape="0">
              <a:prstClr val="black">
                <a:alpha val="40000"/>
              </a:prstClr>
            </a:outerShdw>
          </a:effectLst>
        </p:spPr>
        <p:txBody>
          <a:bodyPr/>
          <a:lstStyle/>
          <a:p>
            <a:r>
              <a:rPr lang="en-US" b="1" dirty="0">
                <a:solidFill>
                  <a:schemeClr val="bg1"/>
                </a:solidFill>
                <a:latin typeface="Consolas" panose="020B0609020204030204" pitchFamily="49" charset="0"/>
              </a:rPr>
              <a:t>Graduate Student Advising</a:t>
            </a:r>
          </a:p>
        </p:txBody>
      </p:sp>
      <p:sp>
        <p:nvSpPr>
          <p:cNvPr id="5" name="Subtitle 4"/>
          <p:cNvSpPr>
            <a:spLocks noGrp="1"/>
          </p:cNvSpPr>
          <p:nvPr>
            <p:ph type="subTitle" idx="1"/>
          </p:nvPr>
        </p:nvSpPr>
        <p:spPr>
          <a:xfrm>
            <a:off x="836612" y="3048000"/>
            <a:ext cx="8735325" cy="1752600"/>
          </a:xfrm>
        </p:spPr>
        <p:txBody>
          <a:bodyPr/>
          <a:lstStyle/>
          <a:p>
            <a:r>
              <a:rPr lang="en-US" dirty="0">
                <a:solidFill>
                  <a:schemeClr val="bg1"/>
                </a:solidFill>
                <a:latin typeface="Consolas" panose="020B0609020204030204" pitchFamily="49" charset="0"/>
              </a:rPr>
              <a:t>New Student Orientation</a:t>
            </a:r>
          </a:p>
          <a:p>
            <a:r>
              <a:rPr lang="en-US" dirty="0">
                <a:solidFill>
                  <a:schemeClr val="bg1"/>
                </a:solidFill>
                <a:latin typeface="Consolas" panose="020B0609020204030204" pitchFamily="49" charset="0"/>
              </a:rPr>
              <a:t>CISE Department</a:t>
            </a:r>
          </a:p>
          <a:p>
            <a:r>
              <a:rPr lang="en-US" dirty="0">
                <a:solidFill>
                  <a:schemeClr val="bg1"/>
                </a:solidFill>
                <a:latin typeface="Consolas" panose="020B0609020204030204" pitchFamily="49" charset="0"/>
              </a:rPr>
              <a:t>08/15/2024</a:t>
            </a:r>
          </a:p>
        </p:txBody>
      </p:sp>
    </p:spTree>
    <p:extLst>
      <p:ext uri="{BB962C8B-B14F-4D97-AF65-F5344CB8AC3E}">
        <p14:creationId xmlns:p14="http://schemas.microsoft.com/office/powerpoint/2010/main" val="13322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39D93-2212-549D-AC87-E903CA63825D}"/>
              </a:ext>
            </a:extLst>
          </p:cNvPr>
          <p:cNvSpPr>
            <a:spLocks noGrp="1"/>
          </p:cNvSpPr>
          <p:nvPr>
            <p:ph type="title"/>
          </p:nvPr>
        </p:nvSpPr>
        <p:spPr/>
        <p:txBody>
          <a:bodyPr/>
          <a:lstStyle/>
          <a:p>
            <a:r>
              <a:rPr lang="en-US" dirty="0">
                <a:solidFill>
                  <a:srgbClr val="00B050"/>
                </a:solidFill>
              </a:rPr>
              <a:t>Holds</a:t>
            </a:r>
          </a:p>
        </p:txBody>
      </p:sp>
      <p:sp>
        <p:nvSpPr>
          <p:cNvPr id="3" name="Content Placeholder 2">
            <a:extLst>
              <a:ext uri="{FF2B5EF4-FFF2-40B4-BE49-F238E27FC236}">
                <a16:creationId xmlns:a16="http://schemas.microsoft.com/office/drawing/2014/main" id="{49AD72A1-B73D-9E5D-2052-5A85180ACA14}"/>
              </a:ext>
            </a:extLst>
          </p:cNvPr>
          <p:cNvSpPr>
            <a:spLocks noGrp="1"/>
          </p:cNvSpPr>
          <p:nvPr>
            <p:ph idx="1"/>
          </p:nvPr>
        </p:nvSpPr>
        <p:spPr/>
        <p:txBody>
          <a:bodyPr/>
          <a:lstStyle/>
          <a:p>
            <a:pPr>
              <a:lnSpc>
                <a:spcPct val="150000"/>
              </a:lnSpc>
            </a:pPr>
            <a:r>
              <a:rPr lang="en-US" dirty="0"/>
              <a:t>Degree/Credential Verification</a:t>
            </a:r>
          </a:p>
          <a:p>
            <a:pPr lvl="1">
              <a:lnSpc>
                <a:spcPct val="150000"/>
              </a:lnSpc>
            </a:pPr>
            <a:r>
              <a:rPr lang="en-US" dirty="0"/>
              <a:t>You MUST submit your final degree certificate and transcripts from your undergraduate institution as soon as possible.</a:t>
            </a:r>
          </a:p>
          <a:p>
            <a:pPr lvl="1">
              <a:lnSpc>
                <a:spcPct val="150000"/>
              </a:lnSpc>
            </a:pPr>
            <a:r>
              <a:rPr lang="en-US" dirty="0"/>
              <a:t>Until it is received and processed, you will </a:t>
            </a:r>
            <a:r>
              <a:rPr lang="en-US" dirty="0">
                <a:solidFill>
                  <a:schemeClr val="bg1"/>
                </a:solidFill>
                <a:highlight>
                  <a:srgbClr val="FFFF00"/>
                </a:highlight>
              </a:rPr>
              <a:t>NOT</a:t>
            </a:r>
            <a:r>
              <a:rPr lang="en-US" dirty="0"/>
              <a:t> be able to register for the </a:t>
            </a:r>
            <a:r>
              <a:rPr lang="en-US" b="1" u="sng" dirty="0"/>
              <a:t>next</a:t>
            </a:r>
            <a:r>
              <a:rPr lang="en-US" dirty="0"/>
              <a:t> semester. You are OK to register for this semester. </a:t>
            </a:r>
          </a:p>
        </p:txBody>
      </p:sp>
    </p:spTree>
    <p:extLst>
      <p:ext uri="{BB962C8B-B14F-4D97-AF65-F5344CB8AC3E}">
        <p14:creationId xmlns:p14="http://schemas.microsoft.com/office/powerpoint/2010/main" val="290122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39D93-2212-549D-AC87-E903CA63825D}"/>
              </a:ext>
            </a:extLst>
          </p:cNvPr>
          <p:cNvSpPr>
            <a:spLocks noGrp="1"/>
          </p:cNvSpPr>
          <p:nvPr>
            <p:ph type="title"/>
          </p:nvPr>
        </p:nvSpPr>
        <p:spPr/>
        <p:txBody>
          <a:bodyPr/>
          <a:lstStyle/>
          <a:p>
            <a:r>
              <a:rPr lang="en-US" dirty="0">
                <a:solidFill>
                  <a:srgbClr val="00B050"/>
                </a:solidFill>
              </a:rPr>
              <a:t>Holds, cont.</a:t>
            </a:r>
          </a:p>
        </p:txBody>
      </p:sp>
      <p:sp>
        <p:nvSpPr>
          <p:cNvPr id="3" name="Content Placeholder 2">
            <a:extLst>
              <a:ext uri="{FF2B5EF4-FFF2-40B4-BE49-F238E27FC236}">
                <a16:creationId xmlns:a16="http://schemas.microsoft.com/office/drawing/2014/main" id="{49AD72A1-B73D-9E5D-2052-5A85180ACA14}"/>
              </a:ext>
            </a:extLst>
          </p:cNvPr>
          <p:cNvSpPr>
            <a:spLocks noGrp="1"/>
          </p:cNvSpPr>
          <p:nvPr>
            <p:ph idx="1"/>
          </p:nvPr>
        </p:nvSpPr>
        <p:spPr>
          <a:xfrm>
            <a:off x="1218883" y="1752600"/>
            <a:ext cx="10360501" cy="4462272"/>
          </a:xfrm>
        </p:spPr>
        <p:txBody>
          <a:bodyPr>
            <a:normAutofit fontScale="92500" lnSpcReduction="20000"/>
          </a:bodyPr>
          <a:lstStyle/>
          <a:p>
            <a:r>
              <a:rPr lang="en-US" dirty="0"/>
              <a:t>Other Registration Holds:</a:t>
            </a:r>
          </a:p>
          <a:p>
            <a:pPr lvl="1"/>
            <a:r>
              <a:rPr lang="en-US" dirty="0"/>
              <a:t>Emergency Contact (every 4 months)</a:t>
            </a:r>
          </a:p>
          <a:p>
            <a:pPr lvl="1"/>
            <a:r>
              <a:rPr lang="en-US" dirty="0"/>
              <a:t>Immunization Hold (UF Health Compliance Office)</a:t>
            </a:r>
          </a:p>
          <a:p>
            <a:pPr lvl="1"/>
            <a:r>
              <a:rPr lang="en-US" dirty="0"/>
              <a:t>Registration Prep (Each Semester)</a:t>
            </a:r>
          </a:p>
          <a:p>
            <a:pPr lvl="1"/>
            <a:r>
              <a:rPr lang="en-US" dirty="0"/>
              <a:t>Local Address Information</a:t>
            </a:r>
          </a:p>
          <a:p>
            <a:pPr lvl="1"/>
            <a:r>
              <a:rPr lang="en-US" dirty="0"/>
              <a:t>Student Insurance (Once a year)</a:t>
            </a:r>
          </a:p>
          <a:p>
            <a:pPr lvl="1"/>
            <a:r>
              <a:rPr lang="en-US" dirty="0"/>
              <a:t>Financial (past due debts)</a:t>
            </a:r>
          </a:p>
          <a:p>
            <a:pPr marL="377886" lvl="1" indent="0">
              <a:buNone/>
            </a:pPr>
            <a:endParaRPr lang="en-US" dirty="0"/>
          </a:p>
          <a:p>
            <a:pPr marL="377886" lvl="1" indent="0" algn="ctr">
              <a:buNone/>
            </a:pPr>
            <a:r>
              <a:rPr lang="en-US" dirty="0"/>
              <a:t>It is your responsibility to monitor ONE.UF for these holds and clear them. If you need help, please reach out to </a:t>
            </a:r>
            <a:r>
              <a:rPr lang="en-US" dirty="0">
                <a:hlinkClick r:id="rId2"/>
              </a:rPr>
              <a:t>Gadvisors@cise.ufl.edu</a:t>
            </a:r>
            <a:r>
              <a:rPr lang="en-US" dirty="0"/>
              <a:t> for help. </a:t>
            </a:r>
          </a:p>
          <a:p>
            <a:pPr marL="377886" lvl="1" indent="0" algn="ctr">
              <a:buNone/>
            </a:pPr>
            <a:endParaRPr lang="en-US" dirty="0"/>
          </a:p>
          <a:p>
            <a:pPr marL="377886" lvl="1" indent="0" algn="ctr">
              <a:buNone/>
            </a:pPr>
            <a:r>
              <a:rPr lang="en-US" dirty="0"/>
              <a:t>Do </a:t>
            </a:r>
            <a:r>
              <a:rPr lang="en-US" dirty="0">
                <a:solidFill>
                  <a:schemeClr val="bg1"/>
                </a:solidFill>
                <a:highlight>
                  <a:srgbClr val="FFFF00"/>
                </a:highlight>
              </a:rPr>
              <a:t>NOT</a:t>
            </a:r>
            <a:r>
              <a:rPr lang="en-US" dirty="0"/>
              <a:t> delay in handling these issues. </a:t>
            </a:r>
          </a:p>
        </p:txBody>
      </p:sp>
    </p:spTree>
    <p:extLst>
      <p:ext uri="{BB962C8B-B14F-4D97-AF65-F5344CB8AC3E}">
        <p14:creationId xmlns:p14="http://schemas.microsoft.com/office/powerpoint/2010/main" val="366225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B8218-8660-9FEE-173E-F009F0255397}"/>
              </a:ext>
            </a:extLst>
          </p:cNvPr>
          <p:cNvSpPr>
            <a:spLocks noGrp="1"/>
          </p:cNvSpPr>
          <p:nvPr>
            <p:ph type="title"/>
          </p:nvPr>
        </p:nvSpPr>
        <p:spPr/>
        <p:txBody>
          <a:bodyPr/>
          <a:lstStyle/>
          <a:p>
            <a:r>
              <a:rPr lang="en-US" dirty="0">
                <a:solidFill>
                  <a:srgbClr val="00B050"/>
                </a:solidFill>
              </a:rPr>
              <a:t>Online Classes</a:t>
            </a:r>
          </a:p>
        </p:txBody>
      </p:sp>
      <p:sp>
        <p:nvSpPr>
          <p:cNvPr id="5" name="Content Placeholder 4">
            <a:extLst>
              <a:ext uri="{FF2B5EF4-FFF2-40B4-BE49-F238E27FC236}">
                <a16:creationId xmlns:a16="http://schemas.microsoft.com/office/drawing/2014/main" id="{D5E0103C-8118-5C8E-ECFD-B4EA90A47E62}"/>
              </a:ext>
            </a:extLst>
          </p:cNvPr>
          <p:cNvSpPr>
            <a:spLocks noGrp="1"/>
          </p:cNvSpPr>
          <p:nvPr>
            <p:ph idx="1"/>
          </p:nvPr>
        </p:nvSpPr>
        <p:spPr/>
        <p:txBody>
          <a:bodyPr>
            <a:normAutofit lnSpcReduction="10000"/>
          </a:bodyPr>
          <a:lstStyle/>
          <a:p>
            <a:pPr marL="0" indent="0">
              <a:buNone/>
            </a:pPr>
            <a:r>
              <a:rPr lang="en-US" dirty="0"/>
              <a:t>For international students, you can take no more than ONE online class in a semester, but you MUST follow these guidelines to do so:</a:t>
            </a:r>
          </a:p>
          <a:p>
            <a:pPr>
              <a:buFont typeface="Arial" panose="020B0604020202020204" pitchFamily="34" charset="0"/>
              <a:buChar char="•"/>
            </a:pPr>
            <a:r>
              <a:rPr lang="en-US" dirty="0"/>
              <a:t>Fall &amp; Spring: 9 credits each semester</a:t>
            </a:r>
          </a:p>
          <a:p>
            <a:pPr lvl="1"/>
            <a:r>
              <a:rPr lang="en-US" dirty="0"/>
              <a:t>minimum 6 credits physical presence</a:t>
            </a:r>
          </a:p>
          <a:p>
            <a:pPr lvl="1"/>
            <a:r>
              <a:rPr lang="en-US" dirty="0"/>
              <a:t>additional 3 credits may be physical presence or online</a:t>
            </a:r>
          </a:p>
          <a:p>
            <a:r>
              <a:rPr lang="en-US" dirty="0"/>
              <a:t>Summer: 6 credits (or 3 credits Summer A and B each)</a:t>
            </a:r>
          </a:p>
          <a:p>
            <a:pPr lvl="1"/>
            <a:r>
              <a:rPr lang="en-US" dirty="0"/>
              <a:t>minimum 3 credits physical presence</a:t>
            </a:r>
          </a:p>
          <a:p>
            <a:pPr lvl="1"/>
            <a:r>
              <a:rPr lang="en-US" dirty="0"/>
              <a:t>additional 3 credits may be physical presence or online</a:t>
            </a:r>
          </a:p>
          <a:p>
            <a:endParaRPr lang="en-US" dirty="0"/>
          </a:p>
        </p:txBody>
      </p:sp>
    </p:spTree>
    <p:extLst>
      <p:ext uri="{BB962C8B-B14F-4D97-AF65-F5344CB8AC3E}">
        <p14:creationId xmlns:p14="http://schemas.microsoft.com/office/powerpoint/2010/main" val="117157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B8218-8660-9FEE-173E-F009F0255397}"/>
              </a:ext>
            </a:extLst>
          </p:cNvPr>
          <p:cNvSpPr>
            <a:spLocks noGrp="1"/>
          </p:cNvSpPr>
          <p:nvPr>
            <p:ph type="title"/>
          </p:nvPr>
        </p:nvSpPr>
        <p:spPr/>
        <p:txBody>
          <a:bodyPr/>
          <a:lstStyle/>
          <a:p>
            <a:r>
              <a:rPr lang="en-US" dirty="0">
                <a:solidFill>
                  <a:srgbClr val="00B050"/>
                </a:solidFill>
              </a:rPr>
              <a:t>Online Classes, cont. </a:t>
            </a:r>
          </a:p>
        </p:txBody>
      </p:sp>
      <p:sp>
        <p:nvSpPr>
          <p:cNvPr id="5" name="Content Placeholder 4">
            <a:extLst>
              <a:ext uri="{FF2B5EF4-FFF2-40B4-BE49-F238E27FC236}">
                <a16:creationId xmlns:a16="http://schemas.microsoft.com/office/drawing/2014/main" id="{D5E0103C-8118-5C8E-ECFD-B4EA90A47E62}"/>
              </a:ext>
            </a:extLst>
          </p:cNvPr>
          <p:cNvSpPr>
            <a:spLocks noGrp="1"/>
          </p:cNvSpPr>
          <p:nvPr>
            <p:ph idx="1"/>
          </p:nvPr>
        </p:nvSpPr>
        <p:spPr/>
        <p:txBody>
          <a:bodyPr>
            <a:normAutofit lnSpcReduction="10000"/>
          </a:bodyPr>
          <a:lstStyle/>
          <a:p>
            <a:pPr marL="0" indent="0" algn="ctr">
              <a:lnSpc>
                <a:spcPct val="150000"/>
              </a:lnSpc>
              <a:buNone/>
            </a:pPr>
            <a:r>
              <a:rPr lang="en-US" dirty="0"/>
              <a:t>UFIC’s Guidance on Online Classes:</a:t>
            </a:r>
          </a:p>
          <a:p>
            <a:pPr marL="0" indent="0" algn="ctr">
              <a:lnSpc>
                <a:spcPct val="150000"/>
              </a:lnSpc>
              <a:buNone/>
            </a:pPr>
            <a:r>
              <a:rPr lang="en-US" dirty="0">
                <a:hlinkClick r:id="rId2"/>
              </a:rPr>
              <a:t>https://internationalcenter.ufl.edu/f-1-student/f-1-status-requirements/registration-requirements</a:t>
            </a:r>
            <a:endParaRPr lang="en-US" dirty="0"/>
          </a:p>
          <a:p>
            <a:pPr marL="0" indent="0" algn="ctr">
              <a:lnSpc>
                <a:spcPct val="150000"/>
              </a:lnSpc>
              <a:buNone/>
            </a:pPr>
            <a:endParaRPr lang="en-US" dirty="0"/>
          </a:p>
          <a:p>
            <a:pPr marL="0" indent="0" algn="ctr">
              <a:lnSpc>
                <a:spcPct val="150000"/>
              </a:lnSpc>
              <a:buNone/>
            </a:pPr>
            <a:r>
              <a:rPr lang="en-US" dirty="0"/>
              <a:t>If you have questions about this topic, please speak with your UFIC advisor.</a:t>
            </a:r>
          </a:p>
        </p:txBody>
      </p:sp>
    </p:spTree>
    <p:extLst>
      <p:ext uri="{BB962C8B-B14F-4D97-AF65-F5344CB8AC3E}">
        <p14:creationId xmlns:p14="http://schemas.microsoft.com/office/powerpoint/2010/main" val="236818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92F64-59DC-6826-08F1-8CBB8C803E59}"/>
              </a:ext>
            </a:extLst>
          </p:cNvPr>
          <p:cNvSpPr>
            <a:spLocks noGrp="1"/>
          </p:cNvSpPr>
          <p:nvPr>
            <p:ph type="title"/>
          </p:nvPr>
        </p:nvSpPr>
        <p:spPr/>
        <p:txBody>
          <a:bodyPr/>
          <a:lstStyle/>
          <a:p>
            <a:r>
              <a:rPr lang="en-US" dirty="0">
                <a:solidFill>
                  <a:srgbClr val="00B050"/>
                </a:solidFill>
              </a:rPr>
              <a:t>Credit Transfer</a:t>
            </a:r>
          </a:p>
        </p:txBody>
      </p:sp>
      <p:sp>
        <p:nvSpPr>
          <p:cNvPr id="3" name="Content Placeholder 2">
            <a:extLst>
              <a:ext uri="{FF2B5EF4-FFF2-40B4-BE49-F238E27FC236}">
                <a16:creationId xmlns:a16="http://schemas.microsoft.com/office/drawing/2014/main" id="{52037399-0548-4365-80AA-53461C82D126}"/>
              </a:ext>
            </a:extLst>
          </p:cNvPr>
          <p:cNvSpPr>
            <a:spLocks noGrp="1"/>
          </p:cNvSpPr>
          <p:nvPr>
            <p:ph idx="1"/>
          </p:nvPr>
        </p:nvSpPr>
        <p:spPr/>
        <p:txBody>
          <a:bodyPr>
            <a:normAutofit lnSpcReduction="10000"/>
          </a:bodyPr>
          <a:lstStyle/>
          <a:p>
            <a:r>
              <a:rPr lang="en-US" dirty="0"/>
              <a:t>Master students can transfer up to nine hours to count toward their master’s degree. </a:t>
            </a:r>
          </a:p>
          <a:p>
            <a:r>
              <a:rPr lang="en-US" dirty="0"/>
              <a:t>Classes transferred cannot have been counted toward another degree.</a:t>
            </a:r>
          </a:p>
          <a:p>
            <a:r>
              <a:rPr lang="en-US" dirty="0"/>
              <a:t>Senior Certificate students CAN and SHOULD take advantage of this to avoid retaking and re-paying for credits already taken. </a:t>
            </a:r>
          </a:p>
          <a:p>
            <a:r>
              <a:rPr lang="en-US" dirty="0"/>
              <a:t>Transfers MUST be done during your first semester.</a:t>
            </a:r>
          </a:p>
          <a:p>
            <a:r>
              <a:rPr lang="en-US" dirty="0">
                <a:solidFill>
                  <a:schemeClr val="bg1"/>
                </a:solidFill>
                <a:highlight>
                  <a:srgbClr val="FFFF00"/>
                </a:highlight>
              </a:rPr>
              <a:t>Email Ms.</a:t>
            </a:r>
            <a:r>
              <a:rPr lang="en-US" dirty="0">
                <a:solidFill>
                  <a:schemeClr val="bg1"/>
                </a:solidFill>
                <a:highlight>
                  <a:srgbClr val="FFFF00"/>
                </a:highlight>
                <a:latin typeface="Times New Roman" panose="02020603050405020304" pitchFamily="18" charset="0"/>
                <a:cs typeface="Times New Roman" panose="02020603050405020304" pitchFamily="18" charset="0"/>
              </a:rPr>
              <a:t> </a:t>
            </a:r>
            <a:r>
              <a:rPr lang="en-US" dirty="0">
                <a:solidFill>
                  <a:schemeClr val="bg1"/>
                </a:solidFill>
                <a:highlight>
                  <a:srgbClr val="FFFF00"/>
                </a:highlight>
              </a:rPr>
              <a:t>Cook DIRECTLY to start this process:</a:t>
            </a:r>
            <a:r>
              <a:rPr lang="en-US" dirty="0">
                <a:highlight>
                  <a:srgbClr val="FFFF00"/>
                </a:highlight>
              </a:rPr>
              <a:t> </a:t>
            </a:r>
            <a:r>
              <a:rPr lang="en-US" dirty="0">
                <a:highlight>
                  <a:srgbClr val="FFFF00"/>
                </a:highlight>
                <a:hlinkClick r:id="rId2"/>
              </a:rPr>
              <a:t>alcook@ufl.edu</a:t>
            </a:r>
            <a:endParaRPr lang="en-US" dirty="0">
              <a:highlight>
                <a:srgbClr val="FFFF00"/>
              </a:highlight>
            </a:endParaRPr>
          </a:p>
          <a:p>
            <a:pPr lvl="1"/>
            <a:endParaRPr lang="en-US" dirty="0"/>
          </a:p>
          <a:p>
            <a:endParaRPr lang="en-US" dirty="0"/>
          </a:p>
        </p:txBody>
      </p:sp>
    </p:spTree>
    <p:extLst>
      <p:ext uri="{BB962C8B-B14F-4D97-AF65-F5344CB8AC3E}">
        <p14:creationId xmlns:p14="http://schemas.microsoft.com/office/powerpoint/2010/main" val="245037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BA0C-9E7F-FEA5-04ED-B0FDCEC3CC56}"/>
              </a:ext>
            </a:extLst>
          </p:cNvPr>
          <p:cNvSpPr>
            <a:spLocks noGrp="1"/>
          </p:cNvSpPr>
          <p:nvPr>
            <p:ph type="title"/>
          </p:nvPr>
        </p:nvSpPr>
        <p:spPr/>
        <p:txBody>
          <a:bodyPr/>
          <a:lstStyle/>
          <a:p>
            <a:r>
              <a:rPr lang="en-US" dirty="0">
                <a:solidFill>
                  <a:srgbClr val="00B050"/>
                </a:solidFill>
              </a:rPr>
              <a:t>Core Course Equivalency </a:t>
            </a:r>
          </a:p>
        </p:txBody>
      </p:sp>
      <p:sp>
        <p:nvSpPr>
          <p:cNvPr id="3" name="Content Placeholder 2">
            <a:extLst>
              <a:ext uri="{FF2B5EF4-FFF2-40B4-BE49-F238E27FC236}">
                <a16:creationId xmlns:a16="http://schemas.microsoft.com/office/drawing/2014/main" id="{CE345F67-2B6B-29A2-6969-7865F998B6AA}"/>
              </a:ext>
            </a:extLst>
          </p:cNvPr>
          <p:cNvSpPr>
            <a:spLocks noGrp="1"/>
          </p:cNvSpPr>
          <p:nvPr>
            <p:ph idx="1"/>
          </p:nvPr>
        </p:nvSpPr>
        <p:spPr/>
        <p:txBody>
          <a:bodyPr>
            <a:normAutofit fontScale="85000" lnSpcReduction="20000"/>
          </a:bodyPr>
          <a:lstStyle/>
          <a:p>
            <a:pPr>
              <a:lnSpc>
                <a:spcPct val="150000"/>
              </a:lnSpc>
            </a:pPr>
            <a:r>
              <a:rPr lang="en-US" dirty="0"/>
              <a:t>If you believe that you have taken a course(s), including undergraduate course(s), that is equivalent to a core course in our department, you will need to take the following steps: </a:t>
            </a:r>
          </a:p>
          <a:p>
            <a:pPr lvl="1">
              <a:lnSpc>
                <a:spcPct val="150000"/>
              </a:lnSpc>
            </a:pPr>
            <a:r>
              <a:rPr lang="en-US" dirty="0"/>
              <a:t>Obtain a copy of your finalized transcript from your prior institution. </a:t>
            </a:r>
          </a:p>
          <a:p>
            <a:pPr lvl="1">
              <a:lnSpc>
                <a:spcPct val="150000"/>
              </a:lnSpc>
            </a:pPr>
            <a:r>
              <a:rPr lang="en-US" dirty="0"/>
              <a:t>Prepare a copy of the course syllabus and catalog description of the equivalent course(s) and any supporting material such as exams, projects, and homework. </a:t>
            </a:r>
          </a:p>
          <a:p>
            <a:endParaRPr lang="en-US" dirty="0"/>
          </a:p>
        </p:txBody>
      </p:sp>
    </p:spTree>
    <p:extLst>
      <p:ext uri="{BB962C8B-B14F-4D97-AF65-F5344CB8AC3E}">
        <p14:creationId xmlns:p14="http://schemas.microsoft.com/office/powerpoint/2010/main" val="376312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A7DF1361-3AF1-F966-7E9B-58920B7F0A18}"/>
              </a:ext>
            </a:extLst>
          </p:cNvPr>
          <p:cNvSpPr>
            <a:spLocks noGrp="1" noChangeArrowheads="1"/>
          </p:cNvSpPr>
          <p:nvPr>
            <p:ph type="title"/>
          </p:nvPr>
        </p:nvSpPr>
        <p:spPr/>
        <p:txBody>
          <a:bodyPr/>
          <a:lstStyle/>
          <a:p>
            <a:pPr eaLnBrk="1" hangingPunct="1">
              <a:defRPr/>
            </a:pPr>
            <a:r>
              <a:rPr lang="en-US" dirty="0">
                <a:solidFill>
                  <a:srgbClr val="00B050"/>
                </a:solidFill>
              </a:rPr>
              <a:t>Core Course Equivalency, cont. </a:t>
            </a:r>
          </a:p>
        </p:txBody>
      </p:sp>
      <p:sp>
        <p:nvSpPr>
          <p:cNvPr id="285699" name="Rectangle 3">
            <a:extLst>
              <a:ext uri="{FF2B5EF4-FFF2-40B4-BE49-F238E27FC236}">
                <a16:creationId xmlns:a16="http://schemas.microsoft.com/office/drawing/2014/main" id="{74484812-21E4-822D-FDB5-14959556293E}"/>
              </a:ext>
            </a:extLst>
          </p:cNvPr>
          <p:cNvSpPr>
            <a:spLocks noGrp="1" noChangeArrowheads="1"/>
          </p:cNvSpPr>
          <p:nvPr>
            <p:ph type="body" idx="1"/>
          </p:nvPr>
        </p:nvSpPr>
        <p:spPr/>
        <p:txBody>
          <a:bodyPr>
            <a:normAutofit fontScale="92500" lnSpcReduction="10000"/>
          </a:bodyPr>
          <a:lstStyle/>
          <a:p>
            <a:pPr lvl="1">
              <a:lnSpc>
                <a:spcPct val="150000"/>
              </a:lnSpc>
              <a:defRPr/>
            </a:pPr>
            <a:r>
              <a:rPr lang="en-US" dirty="0"/>
              <a:t>Email these items, along with the equivalency form (email </a:t>
            </a:r>
            <a:r>
              <a:rPr lang="en-US" dirty="0">
                <a:latin typeface="Consolas" panose="020B0609020204030204" pitchFamily="49" charset="0"/>
                <a:hlinkClick r:id="rId3"/>
              </a:rPr>
              <a:t>gadvisors@cise.ufl.edu</a:t>
            </a:r>
            <a:r>
              <a:rPr lang="en-US" dirty="0">
                <a:latin typeface="Consolas" panose="020B0609020204030204" pitchFamily="49" charset="0"/>
              </a:rPr>
              <a:t> </a:t>
            </a:r>
            <a:r>
              <a:rPr lang="en-US" dirty="0"/>
              <a:t>to request the form) to the instructor who teaches the core course to determine whether the course can be waived.</a:t>
            </a:r>
          </a:p>
          <a:p>
            <a:pPr eaLnBrk="1" hangingPunct="1">
              <a:lnSpc>
                <a:spcPct val="150000"/>
              </a:lnSpc>
              <a:defRPr/>
            </a:pPr>
            <a:r>
              <a:rPr lang="en-US" dirty="0">
                <a:solidFill>
                  <a:schemeClr val="bg1"/>
                </a:solidFill>
                <a:highlight>
                  <a:srgbClr val="FFFF00"/>
                </a:highlight>
              </a:rPr>
              <a:t>Remember</a:t>
            </a:r>
            <a:r>
              <a:rPr lang="en-US" dirty="0"/>
              <a:t>: </a:t>
            </a:r>
            <a:r>
              <a:rPr lang="en-US" i="1" dirty="0"/>
              <a:t>This is a different process than </a:t>
            </a:r>
            <a:r>
              <a:rPr lang="en-US" b="1" i="1" u="sng" dirty="0"/>
              <a:t>transferring</a:t>
            </a:r>
            <a:r>
              <a:rPr lang="en-US" i="1" dirty="0"/>
              <a:t> prior credits</a:t>
            </a:r>
            <a:r>
              <a:rPr lang="en-US" dirty="0"/>
              <a:t>, a process which should be handled with the help of Ms. Cook in your first semester. </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A511B-018C-6908-2CC6-394B2B5FD7CD}"/>
              </a:ext>
            </a:extLst>
          </p:cNvPr>
          <p:cNvSpPr>
            <a:spLocks noGrp="1"/>
          </p:cNvSpPr>
          <p:nvPr>
            <p:ph type="title"/>
          </p:nvPr>
        </p:nvSpPr>
        <p:spPr/>
        <p:txBody>
          <a:bodyPr/>
          <a:lstStyle/>
          <a:p>
            <a:r>
              <a:rPr lang="en-US" dirty="0">
                <a:solidFill>
                  <a:srgbClr val="00B050"/>
                </a:solidFill>
              </a:rPr>
              <a:t>Electives Outside of CISE</a:t>
            </a:r>
          </a:p>
        </p:txBody>
      </p:sp>
      <p:sp>
        <p:nvSpPr>
          <p:cNvPr id="3" name="Content Placeholder 2">
            <a:extLst>
              <a:ext uri="{FF2B5EF4-FFF2-40B4-BE49-F238E27FC236}">
                <a16:creationId xmlns:a16="http://schemas.microsoft.com/office/drawing/2014/main" id="{C686C713-383B-37D4-DDC8-48CFCBD8BCE7}"/>
              </a:ext>
            </a:extLst>
          </p:cNvPr>
          <p:cNvSpPr>
            <a:spLocks noGrp="1"/>
          </p:cNvSpPr>
          <p:nvPr>
            <p:ph idx="1"/>
          </p:nvPr>
        </p:nvSpPr>
        <p:spPr/>
        <p:txBody>
          <a:bodyPr>
            <a:normAutofit lnSpcReduction="10000"/>
          </a:bodyPr>
          <a:lstStyle/>
          <a:p>
            <a:r>
              <a:rPr lang="en-US" dirty="0"/>
              <a:t>Check your specific program for the electives you can take.</a:t>
            </a:r>
          </a:p>
          <a:p>
            <a:r>
              <a:rPr lang="en-US" dirty="0"/>
              <a:t>You MUST ask email </a:t>
            </a:r>
            <a:r>
              <a:rPr lang="en-US" dirty="0">
                <a:latin typeface="Consolas" panose="020B0609020204030204" pitchFamily="49" charset="0"/>
                <a:hlinkClick r:id="rId2"/>
              </a:rPr>
              <a:t>gadvisors@cise.ufl.edu</a:t>
            </a:r>
            <a:r>
              <a:rPr lang="en-US" dirty="0">
                <a:latin typeface="Consolas" panose="020B0609020204030204" pitchFamily="49" charset="0"/>
              </a:rPr>
              <a:t> to get permission to take these classes.</a:t>
            </a:r>
          </a:p>
          <a:p>
            <a:pPr lvl="1"/>
            <a:r>
              <a:rPr lang="en-US" dirty="0">
                <a:latin typeface="Consolas" panose="020B0609020204030204" pitchFamily="49" charset="0"/>
              </a:rPr>
              <a:t>We must approve the class you’re taking otherwise you will NOT get credit for the class toward your degree. </a:t>
            </a:r>
          </a:p>
          <a:p>
            <a:r>
              <a:rPr lang="en-US" dirty="0">
                <a:latin typeface="Consolas" panose="020B0609020204030204" pitchFamily="49" charset="0"/>
              </a:rPr>
              <a:t>Internships (CPT) are considered non-CISE credits.</a:t>
            </a:r>
          </a:p>
          <a:p>
            <a:r>
              <a:rPr lang="en-US" sz="2800" dirty="0"/>
              <a:t>Announcements about other departments’ courses may appear routinely via email – this does NOT indicate departmental approval as an elective.</a:t>
            </a:r>
          </a:p>
        </p:txBody>
      </p:sp>
    </p:spTree>
    <p:extLst>
      <p:ext uri="{BB962C8B-B14F-4D97-AF65-F5344CB8AC3E}">
        <p14:creationId xmlns:p14="http://schemas.microsoft.com/office/powerpoint/2010/main" val="76481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D3DC3-1E96-ADD0-F1D0-27F575D55C8F}"/>
              </a:ext>
            </a:extLst>
          </p:cNvPr>
          <p:cNvSpPr>
            <a:spLocks noGrp="1"/>
          </p:cNvSpPr>
          <p:nvPr>
            <p:ph type="title"/>
          </p:nvPr>
        </p:nvSpPr>
        <p:spPr/>
        <p:txBody>
          <a:bodyPr/>
          <a:lstStyle/>
          <a:p>
            <a:r>
              <a:rPr lang="en-US" dirty="0">
                <a:solidFill>
                  <a:srgbClr val="00B050"/>
                </a:solidFill>
              </a:rPr>
              <a:t>First Term Recommendations</a:t>
            </a:r>
          </a:p>
        </p:txBody>
      </p:sp>
      <p:sp>
        <p:nvSpPr>
          <p:cNvPr id="3" name="Content Placeholder 2">
            <a:extLst>
              <a:ext uri="{FF2B5EF4-FFF2-40B4-BE49-F238E27FC236}">
                <a16:creationId xmlns:a16="http://schemas.microsoft.com/office/drawing/2014/main" id="{00C476EB-2848-7C8C-2295-AC983ECEB341}"/>
              </a:ext>
            </a:extLst>
          </p:cNvPr>
          <p:cNvSpPr>
            <a:spLocks noGrp="1"/>
          </p:cNvSpPr>
          <p:nvPr>
            <p:ph idx="1"/>
          </p:nvPr>
        </p:nvSpPr>
        <p:spPr/>
        <p:txBody>
          <a:bodyPr>
            <a:normAutofit fontScale="92500" lnSpcReduction="20000"/>
          </a:bodyPr>
          <a:lstStyle/>
          <a:p>
            <a:pPr marL="0" indent="0" algn="ctr">
              <a:buNone/>
            </a:pPr>
            <a:r>
              <a:rPr lang="en-US" dirty="0"/>
              <a:t>For your first term, we strongly recommend that you take one, but at most two core courses and fill the rest of your schedule with electives. </a:t>
            </a:r>
          </a:p>
          <a:p>
            <a:pPr marL="0" indent="0" algn="ctr">
              <a:buNone/>
            </a:pPr>
            <a:r>
              <a:rPr lang="en-US" dirty="0"/>
              <a:t>Core classes will typically have a heavier workload than elective courses. We want you to avoid burnout.</a:t>
            </a:r>
          </a:p>
          <a:p>
            <a:pPr marL="0" indent="0" algn="ctr">
              <a:buNone/>
            </a:pPr>
            <a:r>
              <a:rPr lang="en-US" dirty="0"/>
              <a:t>Students tend to succeed more in their first semester taking one core course. </a:t>
            </a:r>
          </a:p>
          <a:p>
            <a:pPr marL="0" indent="0" algn="ctr">
              <a:buNone/>
            </a:pPr>
            <a:endParaRPr lang="en-US" dirty="0"/>
          </a:p>
          <a:p>
            <a:pPr marL="0" indent="0" algn="ctr">
              <a:buNone/>
            </a:pPr>
            <a:r>
              <a:rPr lang="en-US" dirty="0"/>
              <a:t>You can find the list of core courses here:</a:t>
            </a:r>
          </a:p>
          <a:p>
            <a:pPr marL="0" indent="0" algn="ctr">
              <a:buNone/>
            </a:pPr>
            <a:r>
              <a:rPr lang="en-US" dirty="0">
                <a:hlinkClick r:id="rId2"/>
              </a:rPr>
              <a:t>https://www.cise.ufl.edu/academics/graduate/masters-program/</a:t>
            </a:r>
            <a:endParaRPr lang="en-US" dirty="0"/>
          </a:p>
          <a:p>
            <a:pPr marL="0" indent="0" algn="ctr">
              <a:buNone/>
            </a:pPr>
            <a:endParaRPr lang="en-US" dirty="0"/>
          </a:p>
        </p:txBody>
      </p:sp>
    </p:spTree>
    <p:extLst>
      <p:ext uri="{BB962C8B-B14F-4D97-AF65-F5344CB8AC3E}">
        <p14:creationId xmlns:p14="http://schemas.microsoft.com/office/powerpoint/2010/main" val="203316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77998-A198-E94E-B258-3F915919D386}"/>
              </a:ext>
            </a:extLst>
          </p:cNvPr>
          <p:cNvSpPr>
            <a:spLocks noGrp="1"/>
          </p:cNvSpPr>
          <p:nvPr>
            <p:ph type="title"/>
          </p:nvPr>
        </p:nvSpPr>
        <p:spPr/>
        <p:txBody>
          <a:bodyPr/>
          <a:lstStyle/>
          <a:p>
            <a:r>
              <a:rPr lang="en-US" dirty="0">
                <a:solidFill>
                  <a:srgbClr val="00B050"/>
                </a:solidFill>
              </a:rPr>
              <a:t>Degree Audit</a:t>
            </a:r>
          </a:p>
        </p:txBody>
      </p:sp>
      <p:sp>
        <p:nvSpPr>
          <p:cNvPr id="3" name="Content Placeholder 2">
            <a:extLst>
              <a:ext uri="{FF2B5EF4-FFF2-40B4-BE49-F238E27FC236}">
                <a16:creationId xmlns:a16="http://schemas.microsoft.com/office/drawing/2014/main" id="{257EDAE6-E043-3BA8-73FA-F08B265668AE}"/>
              </a:ext>
            </a:extLst>
          </p:cNvPr>
          <p:cNvSpPr>
            <a:spLocks noGrp="1"/>
          </p:cNvSpPr>
          <p:nvPr>
            <p:ph idx="1"/>
          </p:nvPr>
        </p:nvSpPr>
        <p:spPr/>
        <p:txBody>
          <a:bodyPr>
            <a:normAutofit fontScale="92500" lnSpcReduction="10000"/>
          </a:bodyPr>
          <a:lstStyle/>
          <a:p>
            <a:pPr marL="0" indent="0" algn="just">
              <a:buNone/>
            </a:pPr>
            <a:r>
              <a:rPr lang="en-US" dirty="0"/>
              <a:t>During this semester, the Graduate School is expected to complete the Degree Audits for the program. This will allow you to see your progress toward your degree whenever you want in ONE.UF.</a:t>
            </a:r>
          </a:p>
          <a:p>
            <a:pPr marL="0" indent="0" algn="just">
              <a:buNone/>
            </a:pPr>
            <a:endParaRPr lang="en-US" dirty="0"/>
          </a:p>
          <a:p>
            <a:pPr marL="0" indent="0" algn="just">
              <a:buNone/>
            </a:pPr>
            <a:r>
              <a:rPr lang="en-US" dirty="0"/>
              <a:t>Currently, only a partial Degree Audit is available that shows Graduate School requirements ONLY. </a:t>
            </a:r>
          </a:p>
          <a:p>
            <a:pPr marL="0" indent="0" algn="just">
              <a:buNone/>
            </a:pPr>
            <a:endParaRPr lang="en-US" dirty="0"/>
          </a:p>
          <a:p>
            <a:pPr marL="0" indent="0" algn="just">
              <a:buNone/>
            </a:pPr>
            <a:r>
              <a:rPr lang="en-US" dirty="0"/>
              <a:t>Until otherwise notified, do not use it to track your academic progress, please email us about this. </a:t>
            </a:r>
          </a:p>
        </p:txBody>
      </p:sp>
    </p:spTree>
    <p:extLst>
      <p:ext uri="{BB962C8B-B14F-4D97-AF65-F5344CB8AC3E}">
        <p14:creationId xmlns:p14="http://schemas.microsoft.com/office/powerpoint/2010/main" val="12183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solidFill>
                  <a:srgbClr val="00B050"/>
                </a:solidFill>
                <a:latin typeface="Consolas" panose="020B0609020204030204" pitchFamily="49" charset="0"/>
              </a:rPr>
              <a:t>Module Index</a:t>
            </a:r>
          </a:p>
        </p:txBody>
      </p:sp>
      <p:sp>
        <p:nvSpPr>
          <p:cNvPr id="14" name="Content Placeholder 13"/>
          <p:cNvSpPr>
            <a:spLocks noGrp="1"/>
          </p:cNvSpPr>
          <p:nvPr>
            <p:ph idx="1"/>
          </p:nvPr>
        </p:nvSpPr>
        <p:spPr/>
        <p:txBody>
          <a:bodyPr>
            <a:normAutofit fontScale="77500" lnSpcReduction="20000"/>
          </a:bodyPr>
          <a:lstStyle/>
          <a:p>
            <a:pPr>
              <a:lnSpc>
                <a:spcPct val="150000"/>
              </a:lnSpc>
            </a:pPr>
            <a:r>
              <a:rPr lang="en-US" dirty="0">
                <a:latin typeface="Consolas" panose="020B0609020204030204" pitchFamily="49" charset="0"/>
              </a:rPr>
              <a:t>Student Services Overview</a:t>
            </a:r>
          </a:p>
          <a:p>
            <a:pPr>
              <a:lnSpc>
                <a:spcPct val="150000"/>
              </a:lnSpc>
            </a:pPr>
            <a:r>
              <a:rPr lang="en-US" dirty="0">
                <a:latin typeface="Consolas" panose="020B0609020204030204" pitchFamily="49" charset="0"/>
              </a:rPr>
              <a:t>Degrees, Policies, and Registration</a:t>
            </a:r>
          </a:p>
          <a:p>
            <a:pPr>
              <a:lnSpc>
                <a:spcPct val="150000"/>
              </a:lnSpc>
            </a:pPr>
            <a:r>
              <a:rPr lang="en-US" dirty="0">
                <a:latin typeface="Consolas" panose="020B0609020204030204" pitchFamily="49" charset="0"/>
              </a:rPr>
              <a:t>Grades and Academic Progress</a:t>
            </a:r>
          </a:p>
          <a:p>
            <a:pPr>
              <a:lnSpc>
                <a:spcPct val="150000"/>
              </a:lnSpc>
            </a:pPr>
            <a:r>
              <a:rPr lang="en-US" dirty="0">
                <a:latin typeface="Consolas" panose="020B0609020204030204" pitchFamily="49" charset="0"/>
              </a:rPr>
              <a:t>Thesis vs. Non-Thesis</a:t>
            </a:r>
          </a:p>
          <a:p>
            <a:pPr>
              <a:lnSpc>
                <a:spcPct val="150000"/>
              </a:lnSpc>
            </a:pPr>
            <a:r>
              <a:rPr lang="en-US" dirty="0">
                <a:latin typeface="Consolas" panose="020B0609020204030204" pitchFamily="49" charset="0"/>
              </a:rPr>
              <a:t>Achievement Award</a:t>
            </a:r>
          </a:p>
          <a:p>
            <a:pPr>
              <a:lnSpc>
                <a:spcPct val="150000"/>
              </a:lnSpc>
            </a:pPr>
            <a:r>
              <a:rPr lang="en-US" dirty="0">
                <a:latin typeface="Consolas" panose="020B0609020204030204" pitchFamily="49" charset="0"/>
              </a:rPr>
              <a:t>Internships &amp; CISE Career Fair</a:t>
            </a:r>
          </a:p>
          <a:p>
            <a:pPr>
              <a:lnSpc>
                <a:spcPct val="150000"/>
              </a:lnSpc>
            </a:pPr>
            <a:r>
              <a:rPr lang="en-US" dirty="0">
                <a:latin typeface="Consolas" panose="020B0609020204030204" pitchFamily="49" charset="0"/>
              </a:rPr>
              <a:t>Campus Resources</a:t>
            </a:r>
          </a:p>
          <a:p>
            <a:endParaRPr lang="en-US" dirty="0">
              <a:latin typeface="Consolas" panose="020B0609020204030204" pitchFamily="49" charset="0"/>
            </a:endParaRPr>
          </a:p>
        </p:txBody>
      </p:sp>
    </p:spTree>
    <p:extLst>
      <p:ext uri="{BB962C8B-B14F-4D97-AF65-F5344CB8AC3E}">
        <p14:creationId xmlns:p14="http://schemas.microsoft.com/office/powerpoint/2010/main" val="352911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t="-5000" b="-5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78058-6DC1-81AF-406C-0B0B641863A9}"/>
              </a:ext>
            </a:extLst>
          </p:cNvPr>
          <p:cNvSpPr>
            <a:spLocks noGrp="1"/>
          </p:cNvSpPr>
          <p:nvPr>
            <p:ph type="title"/>
          </p:nvPr>
        </p:nvSpPr>
        <p:spPr>
          <a:xfrm>
            <a:off x="684212" y="2743200"/>
            <a:ext cx="8938472" cy="2764335"/>
          </a:xfrm>
        </p:spPr>
        <p:txBody>
          <a:bodyPr/>
          <a:lstStyle/>
          <a:p>
            <a:r>
              <a:rPr lang="en-US" b="1" dirty="0">
                <a:ln>
                  <a:solidFill>
                    <a:schemeClr val="tx1"/>
                  </a:solidFill>
                </a:ln>
                <a:solidFill>
                  <a:schemeClr val="bg1"/>
                </a:solidFill>
                <a:effectLst>
                  <a:outerShdw blurRad="50800" dist="38100" dir="5400000" algn="t" rotWithShape="0">
                    <a:prstClr val="black">
                      <a:alpha val="40000"/>
                    </a:prstClr>
                  </a:outerShdw>
                </a:effectLst>
                <a:latin typeface="Consolas" panose="020B0609020204030204" pitchFamily="49" charset="0"/>
              </a:rPr>
              <a:t>Grades and Academic Progress</a:t>
            </a:r>
            <a:endParaRPr lang="en-US" dirty="0">
              <a:solidFill>
                <a:schemeClr val="bg1"/>
              </a:solidFill>
            </a:endParaRPr>
          </a:p>
        </p:txBody>
      </p:sp>
    </p:spTree>
    <p:extLst>
      <p:ext uri="{BB962C8B-B14F-4D97-AF65-F5344CB8AC3E}">
        <p14:creationId xmlns:p14="http://schemas.microsoft.com/office/powerpoint/2010/main" val="67046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EC7667-468B-E576-9BE1-9E41E135C9AB}"/>
              </a:ext>
            </a:extLst>
          </p:cNvPr>
          <p:cNvSpPr>
            <a:spLocks noGrp="1"/>
          </p:cNvSpPr>
          <p:nvPr>
            <p:ph type="title"/>
          </p:nvPr>
        </p:nvSpPr>
        <p:spPr/>
        <p:txBody>
          <a:bodyPr/>
          <a:lstStyle/>
          <a:p>
            <a:r>
              <a:rPr lang="en-US" dirty="0">
                <a:solidFill>
                  <a:srgbClr val="00B050"/>
                </a:solidFill>
              </a:rPr>
              <a:t>Grades &amp; Academic Progress</a:t>
            </a:r>
          </a:p>
        </p:txBody>
      </p:sp>
      <p:sp>
        <p:nvSpPr>
          <p:cNvPr id="5" name="Content Placeholder 4">
            <a:extLst>
              <a:ext uri="{FF2B5EF4-FFF2-40B4-BE49-F238E27FC236}">
                <a16:creationId xmlns:a16="http://schemas.microsoft.com/office/drawing/2014/main" id="{72B77F8A-CD3D-709A-2138-1CE275263E4E}"/>
              </a:ext>
            </a:extLst>
          </p:cNvPr>
          <p:cNvSpPr>
            <a:spLocks noGrp="1"/>
          </p:cNvSpPr>
          <p:nvPr>
            <p:ph idx="1"/>
          </p:nvPr>
        </p:nvSpPr>
        <p:spPr/>
        <p:txBody>
          <a:bodyPr/>
          <a:lstStyle/>
          <a:p>
            <a:r>
              <a:rPr lang="en-US" dirty="0"/>
              <a:t>You must have a 3.0 overall grade point average and a 3.0 major GPA to graduate</a:t>
            </a:r>
          </a:p>
          <a:p>
            <a:pPr lvl="1"/>
            <a:r>
              <a:rPr lang="en-US" dirty="0"/>
              <a:t>Overall includes all classes taken, “major GPA” includes only CISE courses, non-CISE classes are excluded. </a:t>
            </a:r>
          </a:p>
          <a:p>
            <a:r>
              <a:rPr lang="en-US" dirty="0"/>
              <a:t>Students with less than a 3.0 are NOT considered to be in good standing.</a:t>
            </a:r>
          </a:p>
          <a:p>
            <a:pPr lvl="1"/>
            <a:r>
              <a:rPr lang="en-US" dirty="0"/>
              <a:t>Students with GPAs below a 3.0 will be reviewed by the Graduate Affairs Committee for further action (including possible dismissal) at the end of each semester.</a:t>
            </a:r>
          </a:p>
          <a:p>
            <a:pPr lvl="1"/>
            <a:r>
              <a:rPr lang="en-US" dirty="0"/>
              <a:t>You will also not receive the Achievement Award.</a:t>
            </a:r>
          </a:p>
        </p:txBody>
      </p:sp>
    </p:spTree>
    <p:extLst>
      <p:ext uri="{BB962C8B-B14F-4D97-AF65-F5344CB8AC3E}">
        <p14:creationId xmlns:p14="http://schemas.microsoft.com/office/powerpoint/2010/main" val="3739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EC7667-468B-E576-9BE1-9E41E135C9AB}"/>
              </a:ext>
            </a:extLst>
          </p:cNvPr>
          <p:cNvSpPr>
            <a:spLocks noGrp="1"/>
          </p:cNvSpPr>
          <p:nvPr>
            <p:ph type="title"/>
          </p:nvPr>
        </p:nvSpPr>
        <p:spPr/>
        <p:txBody>
          <a:bodyPr/>
          <a:lstStyle/>
          <a:p>
            <a:r>
              <a:rPr lang="en-US" dirty="0">
                <a:solidFill>
                  <a:srgbClr val="00B050"/>
                </a:solidFill>
              </a:rPr>
              <a:t>Grades &amp; Academic Progress, cont. </a:t>
            </a:r>
          </a:p>
        </p:txBody>
      </p:sp>
      <p:sp>
        <p:nvSpPr>
          <p:cNvPr id="5" name="Content Placeholder 4">
            <a:extLst>
              <a:ext uri="{FF2B5EF4-FFF2-40B4-BE49-F238E27FC236}">
                <a16:creationId xmlns:a16="http://schemas.microsoft.com/office/drawing/2014/main" id="{72B77F8A-CD3D-709A-2138-1CE275263E4E}"/>
              </a:ext>
            </a:extLst>
          </p:cNvPr>
          <p:cNvSpPr>
            <a:spLocks noGrp="1"/>
          </p:cNvSpPr>
          <p:nvPr>
            <p:ph idx="1"/>
          </p:nvPr>
        </p:nvSpPr>
        <p:spPr/>
        <p:txBody>
          <a:bodyPr/>
          <a:lstStyle/>
          <a:p>
            <a:r>
              <a:rPr lang="en-US" dirty="0"/>
              <a:t>You must make a C or higher for the class to count towards your degree. </a:t>
            </a:r>
          </a:p>
          <a:p>
            <a:pPr lvl="1"/>
            <a:r>
              <a:rPr lang="en-US" dirty="0"/>
              <a:t>A class with a grade of C- or lower will not count towards your degree, BUT the grade will still be calculated in your GPA. </a:t>
            </a:r>
          </a:p>
          <a:p>
            <a:r>
              <a:rPr lang="en-US" dirty="0"/>
              <a:t>If you do not pass a class, we STRONGLY DISCOURAGE you from retaking the class. </a:t>
            </a:r>
          </a:p>
          <a:p>
            <a:r>
              <a:rPr lang="en-US" dirty="0"/>
              <a:t>Undergraduate coursework does NOT count toward graduation. </a:t>
            </a:r>
          </a:p>
          <a:p>
            <a:endParaRPr lang="en-US" dirty="0"/>
          </a:p>
        </p:txBody>
      </p:sp>
    </p:spTree>
    <p:extLst>
      <p:ext uri="{BB962C8B-B14F-4D97-AF65-F5344CB8AC3E}">
        <p14:creationId xmlns:p14="http://schemas.microsoft.com/office/powerpoint/2010/main" val="287662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44A9A-19E5-5988-E252-2F5CD8BEF091}"/>
              </a:ext>
            </a:extLst>
          </p:cNvPr>
          <p:cNvSpPr>
            <a:spLocks noGrp="1"/>
          </p:cNvSpPr>
          <p:nvPr>
            <p:ph type="title"/>
          </p:nvPr>
        </p:nvSpPr>
        <p:spPr/>
        <p:txBody>
          <a:bodyPr/>
          <a:lstStyle/>
          <a:p>
            <a:r>
              <a:rPr lang="en-US" dirty="0">
                <a:solidFill>
                  <a:srgbClr val="00B050"/>
                </a:solidFill>
              </a:rPr>
              <a:t>Incomplete (“I”) Grades</a:t>
            </a:r>
          </a:p>
        </p:txBody>
      </p:sp>
      <p:sp>
        <p:nvSpPr>
          <p:cNvPr id="3" name="Content Placeholder 2">
            <a:extLst>
              <a:ext uri="{FF2B5EF4-FFF2-40B4-BE49-F238E27FC236}">
                <a16:creationId xmlns:a16="http://schemas.microsoft.com/office/drawing/2014/main" id="{DD1F5F44-B845-633C-F13E-729AA43C677A}"/>
              </a:ext>
            </a:extLst>
          </p:cNvPr>
          <p:cNvSpPr>
            <a:spLocks noGrp="1"/>
          </p:cNvSpPr>
          <p:nvPr>
            <p:ph idx="1"/>
          </p:nvPr>
        </p:nvSpPr>
        <p:spPr/>
        <p:txBody>
          <a:bodyPr>
            <a:normAutofit fontScale="77500" lnSpcReduction="20000"/>
          </a:bodyPr>
          <a:lstStyle/>
          <a:p>
            <a:r>
              <a:rPr lang="en-US" dirty="0"/>
              <a:t>If a student fails to complete all of a course’s requirements, the instructor has the option to give a grade of “I” (incomplete)</a:t>
            </a:r>
          </a:p>
          <a:p>
            <a:r>
              <a:rPr lang="en-US" dirty="0"/>
              <a:t>Most instructors will use this option only if there are extenuating circumstances (family emergency, medical situation, etc.)</a:t>
            </a:r>
          </a:p>
          <a:p>
            <a:r>
              <a:rPr lang="en-US" dirty="0"/>
              <a:t>An “I” must be made up the following term.</a:t>
            </a:r>
          </a:p>
          <a:p>
            <a:r>
              <a:rPr lang="en-US" dirty="0"/>
              <a:t>Students cannot sit in on a course to make up an “I” grade</a:t>
            </a:r>
          </a:p>
          <a:p>
            <a:r>
              <a:rPr lang="en-US" dirty="0"/>
              <a:t>A grade of “I” will become punitive after 1 semester, this means that it will reflect a grade of E on your transcript.</a:t>
            </a:r>
          </a:p>
          <a:p>
            <a:r>
              <a:rPr lang="en-US" dirty="0"/>
              <a:t>Students are not allowed to graduate with an “I”, “H”, “J”, or “N” on their record.</a:t>
            </a:r>
          </a:p>
        </p:txBody>
      </p:sp>
    </p:spTree>
    <p:extLst>
      <p:ext uri="{BB962C8B-B14F-4D97-AF65-F5344CB8AC3E}">
        <p14:creationId xmlns:p14="http://schemas.microsoft.com/office/powerpoint/2010/main" val="147117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2ED8E-244E-87FA-9FFC-26A98E43BE36}"/>
              </a:ext>
            </a:extLst>
          </p:cNvPr>
          <p:cNvSpPr>
            <a:spLocks noGrp="1"/>
          </p:cNvSpPr>
          <p:nvPr>
            <p:ph type="title"/>
          </p:nvPr>
        </p:nvSpPr>
        <p:spPr/>
        <p:txBody>
          <a:bodyPr/>
          <a:lstStyle/>
          <a:p>
            <a:r>
              <a:rPr lang="en-US" dirty="0">
                <a:solidFill>
                  <a:srgbClr val="00B050"/>
                </a:solidFill>
              </a:rPr>
              <a:t>Dropping a Course</a:t>
            </a:r>
          </a:p>
        </p:txBody>
      </p:sp>
      <p:sp>
        <p:nvSpPr>
          <p:cNvPr id="3" name="Content Placeholder 2">
            <a:extLst>
              <a:ext uri="{FF2B5EF4-FFF2-40B4-BE49-F238E27FC236}">
                <a16:creationId xmlns:a16="http://schemas.microsoft.com/office/drawing/2014/main" id="{B8EBC83D-7F6E-D507-A7A2-44742E2F1AA9}"/>
              </a:ext>
            </a:extLst>
          </p:cNvPr>
          <p:cNvSpPr>
            <a:spLocks noGrp="1"/>
          </p:cNvSpPr>
          <p:nvPr>
            <p:ph idx="1"/>
          </p:nvPr>
        </p:nvSpPr>
        <p:spPr/>
        <p:txBody>
          <a:bodyPr/>
          <a:lstStyle/>
          <a:p>
            <a:pPr eaLnBrk="1" hangingPunct="1">
              <a:lnSpc>
                <a:spcPct val="90000"/>
              </a:lnSpc>
              <a:defRPr/>
            </a:pPr>
            <a:r>
              <a:rPr lang="en-US" dirty="0"/>
              <a:t>Graduate students can drop a maximum of two courses during their entire enrollment. </a:t>
            </a:r>
          </a:p>
          <a:p>
            <a:pPr lvl="1">
              <a:defRPr/>
            </a:pPr>
            <a:r>
              <a:rPr lang="en-US" dirty="0"/>
              <a:t>International Students must FIRST have an approved Reduced Course Load (RCL) request with the UFIC.</a:t>
            </a:r>
          </a:p>
          <a:p>
            <a:pPr eaLnBrk="1" hangingPunct="1">
              <a:lnSpc>
                <a:spcPct val="90000"/>
              </a:lnSpc>
              <a:defRPr/>
            </a:pPr>
            <a:r>
              <a:rPr lang="en-US" dirty="0"/>
              <a:t>If you have an assistantship, you must maintain 9 enrolled hours (fall &amp; spring).  This means that dropping a course is not an option.</a:t>
            </a:r>
          </a:p>
          <a:p>
            <a:pPr eaLnBrk="1" hangingPunct="1">
              <a:lnSpc>
                <a:spcPct val="90000"/>
              </a:lnSpc>
              <a:defRPr/>
            </a:pPr>
            <a:r>
              <a:rPr lang="en-US" dirty="0"/>
              <a:t>Students are NOT ALLOWED to adjust schedules after the official drop/add period.</a:t>
            </a:r>
          </a:p>
          <a:p>
            <a:endParaRPr lang="en-US" dirty="0"/>
          </a:p>
        </p:txBody>
      </p:sp>
    </p:spTree>
    <p:extLst>
      <p:ext uri="{BB962C8B-B14F-4D97-AF65-F5344CB8AC3E}">
        <p14:creationId xmlns:p14="http://schemas.microsoft.com/office/powerpoint/2010/main" val="346944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2000" r="-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57686-DD3F-2332-3075-1993F65E42CC}"/>
              </a:ext>
            </a:extLst>
          </p:cNvPr>
          <p:cNvSpPr>
            <a:spLocks noGrp="1"/>
          </p:cNvSpPr>
          <p:nvPr>
            <p:ph type="title"/>
          </p:nvPr>
        </p:nvSpPr>
        <p:spPr>
          <a:xfrm>
            <a:off x="836612" y="3962400"/>
            <a:ext cx="6246793" cy="1563399"/>
          </a:xfrm>
        </p:spPr>
        <p:txBody>
          <a:bodyPr>
            <a:normAutofit fontScale="90000"/>
          </a:bodyPr>
          <a:lstStyle/>
          <a:p>
            <a:br>
              <a:rPr lang="en-US" dirty="0">
                <a:solidFill>
                  <a:schemeClr val="bg1"/>
                </a:solidFill>
              </a:rPr>
            </a:br>
            <a:r>
              <a:rPr lang="en-US" b="1" dirty="0">
                <a:ln>
                  <a:solidFill>
                    <a:schemeClr val="tx1"/>
                  </a:solidFill>
                </a:ln>
                <a:solidFill>
                  <a:schemeClr val="bg1"/>
                </a:solidFill>
                <a:effectLst>
                  <a:outerShdw blurRad="50800" dist="38100" dir="5400000" algn="t" rotWithShape="0">
                    <a:prstClr val="black">
                      <a:alpha val="40000"/>
                    </a:prstClr>
                  </a:outerShdw>
                </a:effectLst>
                <a:latin typeface="Consolas" panose="020B0609020204030204" pitchFamily="49" charset="0"/>
              </a:rPr>
              <a:t>Internships &amp; CISE Career Fair</a:t>
            </a:r>
            <a:endParaRPr lang="en-US" dirty="0">
              <a:solidFill>
                <a:schemeClr val="bg1"/>
              </a:solidFill>
            </a:endParaRPr>
          </a:p>
        </p:txBody>
      </p:sp>
    </p:spTree>
    <p:extLst>
      <p:ext uri="{BB962C8B-B14F-4D97-AF65-F5344CB8AC3E}">
        <p14:creationId xmlns:p14="http://schemas.microsoft.com/office/powerpoint/2010/main" val="123402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E203B-DF11-616D-35CF-576EBFEAE3C2}"/>
              </a:ext>
            </a:extLst>
          </p:cNvPr>
          <p:cNvSpPr>
            <a:spLocks noGrp="1"/>
          </p:cNvSpPr>
          <p:nvPr>
            <p:ph type="title"/>
          </p:nvPr>
        </p:nvSpPr>
        <p:spPr/>
        <p:txBody>
          <a:bodyPr/>
          <a:lstStyle/>
          <a:p>
            <a:r>
              <a:rPr lang="en-US" dirty="0">
                <a:solidFill>
                  <a:srgbClr val="00B050"/>
                </a:solidFill>
              </a:rPr>
              <a:t>Internships/CPT Credit</a:t>
            </a:r>
          </a:p>
        </p:txBody>
      </p:sp>
      <p:sp>
        <p:nvSpPr>
          <p:cNvPr id="5" name="Content Placeholder 4">
            <a:extLst>
              <a:ext uri="{FF2B5EF4-FFF2-40B4-BE49-F238E27FC236}">
                <a16:creationId xmlns:a16="http://schemas.microsoft.com/office/drawing/2014/main" id="{249FA6D2-41C0-602C-DA62-FEC83AA0B4F4}"/>
              </a:ext>
            </a:extLst>
          </p:cNvPr>
          <p:cNvSpPr>
            <a:spLocks noGrp="1"/>
          </p:cNvSpPr>
          <p:nvPr>
            <p:ph idx="1"/>
          </p:nvPr>
        </p:nvSpPr>
        <p:spPr/>
        <p:txBody>
          <a:bodyPr/>
          <a:lstStyle/>
          <a:p>
            <a:r>
              <a:rPr lang="en-US" dirty="0"/>
              <a:t>CPT/Internships are electives and considered non-CISE classes, so they will count against your non-CISE elective class limit. </a:t>
            </a:r>
          </a:p>
          <a:p>
            <a:r>
              <a:rPr lang="en-US" dirty="0"/>
              <a:t>You can only take three (3) credits of internship.</a:t>
            </a:r>
          </a:p>
          <a:p>
            <a:r>
              <a:rPr lang="en-US" dirty="0"/>
              <a:t>You must have a 3.0 GPA to be eligible to take an internship.</a:t>
            </a:r>
          </a:p>
          <a:p>
            <a:r>
              <a:rPr lang="en-US" dirty="0"/>
              <a:t>Internships MUST be 12 weeks long at a minimum.</a:t>
            </a:r>
          </a:p>
          <a:p>
            <a:r>
              <a:rPr lang="en-US" dirty="0"/>
              <a:t>For questions about internships, email Ms. Sapp directly: </a:t>
            </a:r>
            <a:r>
              <a:rPr lang="en-US" dirty="0">
                <a:hlinkClick r:id="rId2"/>
              </a:rPr>
              <a:t>klsapp@ufl.edu</a:t>
            </a:r>
            <a:endParaRPr lang="en-US" dirty="0"/>
          </a:p>
        </p:txBody>
      </p:sp>
    </p:spTree>
    <p:extLst>
      <p:ext uri="{BB962C8B-B14F-4D97-AF65-F5344CB8AC3E}">
        <p14:creationId xmlns:p14="http://schemas.microsoft.com/office/powerpoint/2010/main" val="180895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C6F2-6E24-AB92-2773-EC4372452578}"/>
              </a:ext>
            </a:extLst>
          </p:cNvPr>
          <p:cNvSpPr>
            <a:spLocks noGrp="1"/>
          </p:cNvSpPr>
          <p:nvPr>
            <p:ph type="title"/>
          </p:nvPr>
        </p:nvSpPr>
        <p:spPr/>
        <p:txBody>
          <a:bodyPr/>
          <a:lstStyle/>
          <a:p>
            <a:r>
              <a:rPr lang="en-US" dirty="0">
                <a:solidFill>
                  <a:srgbClr val="00B050"/>
                </a:solidFill>
              </a:rPr>
              <a:t>CISE Career Fair</a:t>
            </a:r>
          </a:p>
        </p:txBody>
      </p:sp>
      <p:sp>
        <p:nvSpPr>
          <p:cNvPr id="4" name="Content Placeholder 3">
            <a:extLst>
              <a:ext uri="{FF2B5EF4-FFF2-40B4-BE49-F238E27FC236}">
                <a16:creationId xmlns:a16="http://schemas.microsoft.com/office/drawing/2014/main" id="{76B92FDE-8C5E-A25F-7A6B-A39113ABFFE5}"/>
              </a:ext>
            </a:extLst>
          </p:cNvPr>
          <p:cNvSpPr>
            <a:spLocks noGrp="1"/>
          </p:cNvSpPr>
          <p:nvPr>
            <p:ph sz="half" idx="1"/>
          </p:nvPr>
        </p:nvSpPr>
        <p:spPr/>
        <p:txBody>
          <a:bodyPr>
            <a:normAutofit fontScale="70000" lnSpcReduction="20000"/>
          </a:bodyPr>
          <a:lstStyle/>
          <a:p>
            <a:r>
              <a:rPr lang="en-US" dirty="0"/>
              <a:t>Make sure you attend the CISE Career Fair!</a:t>
            </a:r>
          </a:p>
          <a:p>
            <a:r>
              <a:rPr lang="en-US" dirty="0"/>
              <a:t>This is a great opportunity to meet with the many companies that hire our CISE graduate students. </a:t>
            </a:r>
          </a:p>
          <a:p>
            <a:r>
              <a:rPr lang="en-US" dirty="0"/>
              <a:t>There are many opportunities to volunteer for this event. Emails will be sent with more information. </a:t>
            </a:r>
          </a:p>
          <a:p>
            <a:pPr lvl="1"/>
            <a:r>
              <a:rPr lang="en-US" dirty="0"/>
              <a:t>For more information, contact Ms. Sapp: </a:t>
            </a:r>
            <a:r>
              <a:rPr lang="en-US" b="1" dirty="0">
                <a:hlinkClick r:id="rId2"/>
              </a:rPr>
              <a:t>klsapp@ufl.edu</a:t>
            </a:r>
            <a:r>
              <a:rPr lang="en-US" b="1" dirty="0"/>
              <a:t>.</a:t>
            </a:r>
          </a:p>
          <a:p>
            <a:pPr marL="0" indent="0" algn="ctr">
              <a:buNone/>
            </a:pPr>
            <a:r>
              <a:rPr lang="en-US" dirty="0"/>
              <a:t>More information can be found here: </a:t>
            </a:r>
          </a:p>
          <a:p>
            <a:pPr marL="0" indent="0" algn="ctr">
              <a:buNone/>
            </a:pPr>
            <a:r>
              <a:rPr lang="en-US" dirty="0">
                <a:hlinkClick r:id="rId3"/>
              </a:rPr>
              <a:t>https://careerfair.cise.ufl.edu/</a:t>
            </a:r>
            <a:endParaRPr lang="en-US" dirty="0"/>
          </a:p>
        </p:txBody>
      </p:sp>
      <p:pic>
        <p:nvPicPr>
          <p:cNvPr id="6" name="Content Placeholder 11" descr="A person and person standing next to each other&#10;&#10;Description automatically generated">
            <a:extLst>
              <a:ext uri="{FF2B5EF4-FFF2-40B4-BE49-F238E27FC236}">
                <a16:creationId xmlns:a16="http://schemas.microsoft.com/office/drawing/2014/main" id="{91B40012-F208-01BE-39D9-1493EEBE8E0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807200" y="1706563"/>
            <a:ext cx="4465637" cy="4465637"/>
          </a:xfrm>
        </p:spPr>
      </p:pic>
      <p:sp>
        <p:nvSpPr>
          <p:cNvPr id="8" name="Rectangle 7">
            <a:extLst>
              <a:ext uri="{FF2B5EF4-FFF2-40B4-BE49-F238E27FC236}">
                <a16:creationId xmlns:a16="http://schemas.microsoft.com/office/drawing/2014/main" id="{35327E14-951B-3597-A4B1-5DD03D5BD9F1}"/>
              </a:ext>
            </a:extLst>
          </p:cNvPr>
          <p:cNvSpPr/>
          <p:nvPr/>
        </p:nvSpPr>
        <p:spPr>
          <a:xfrm>
            <a:off x="7847012" y="4495800"/>
            <a:ext cx="2362200" cy="304800"/>
          </a:xfrm>
          <a:prstGeom prst="rect">
            <a:avLst/>
          </a:prstGeom>
          <a:solidFill>
            <a:srgbClr val="052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Impact" panose="020B0806030902050204" pitchFamily="34" charset="0"/>
                <a:ea typeface="Roboto" panose="02000000000000000000" pitchFamily="2" charset="0"/>
                <a:cs typeface="Roboto" panose="02000000000000000000" pitchFamily="2" charset="0"/>
              </a:rPr>
              <a:t>September 23 | 1pm – 6pm  </a:t>
            </a:r>
            <a:endParaRPr lang="en-US" dirty="0">
              <a:latin typeface="Impact" panose="020B080603090205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1736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0846B0-02EC-4BD1-F126-1C170C7FC2D9}"/>
              </a:ext>
            </a:extLst>
          </p:cNvPr>
          <p:cNvSpPr>
            <a:spLocks noGrp="1"/>
          </p:cNvSpPr>
          <p:nvPr>
            <p:ph type="title"/>
          </p:nvPr>
        </p:nvSpPr>
        <p:spPr/>
        <p:txBody>
          <a:bodyPr/>
          <a:lstStyle/>
          <a:p>
            <a:r>
              <a:rPr lang="en-US" dirty="0">
                <a:solidFill>
                  <a:srgbClr val="00B050"/>
                </a:solidFill>
              </a:rPr>
              <a:t>UF CISE Graduate Blog</a:t>
            </a:r>
          </a:p>
        </p:txBody>
      </p:sp>
      <p:sp>
        <p:nvSpPr>
          <p:cNvPr id="6" name="Content Placeholder 5">
            <a:extLst>
              <a:ext uri="{FF2B5EF4-FFF2-40B4-BE49-F238E27FC236}">
                <a16:creationId xmlns:a16="http://schemas.microsoft.com/office/drawing/2014/main" id="{8A8786C5-39C8-1406-D791-D591869F42E6}"/>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dirty="0"/>
              <a:t>Link to the blog for all important updates and job opportunities:</a:t>
            </a:r>
          </a:p>
          <a:p>
            <a:pPr marL="0" indent="0" algn="ctr">
              <a:buNone/>
            </a:pPr>
            <a:endParaRPr lang="en-US" dirty="0"/>
          </a:p>
          <a:p>
            <a:pPr marL="0" indent="0" algn="ctr">
              <a:buNone/>
            </a:pPr>
            <a:r>
              <a:rPr lang="en-US" dirty="0">
                <a:hlinkClick r:id="rId2"/>
              </a:rPr>
              <a:t>https://cisegraduate.blogspot.com/</a:t>
            </a:r>
            <a:endParaRPr lang="en-US" dirty="0"/>
          </a:p>
          <a:p>
            <a:pPr marL="0" indent="0" algn="ctr">
              <a:buNone/>
            </a:pPr>
            <a:endParaRPr lang="en-US" dirty="0"/>
          </a:p>
        </p:txBody>
      </p:sp>
    </p:spTree>
    <p:extLst>
      <p:ext uri="{BB962C8B-B14F-4D97-AF65-F5344CB8AC3E}">
        <p14:creationId xmlns:p14="http://schemas.microsoft.com/office/powerpoint/2010/main" val="182456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E4891-5C6C-E6AB-787C-E7A9B90E3C7E}"/>
              </a:ext>
            </a:extLst>
          </p:cNvPr>
          <p:cNvSpPr>
            <a:spLocks noGrp="1"/>
          </p:cNvSpPr>
          <p:nvPr>
            <p:ph type="title"/>
          </p:nvPr>
        </p:nvSpPr>
        <p:spPr>
          <a:xfrm>
            <a:off x="760412" y="2046832"/>
            <a:ext cx="8938472" cy="2764335"/>
          </a:xfrm>
        </p:spPr>
        <p:txBody>
          <a:bodyPr/>
          <a:lstStyle/>
          <a:p>
            <a:r>
              <a:rPr lang="en-US" b="1" dirty="0">
                <a:ln>
                  <a:solidFill>
                    <a:schemeClr val="tx1"/>
                  </a:solidFill>
                </a:ln>
                <a:solidFill>
                  <a:schemeClr val="bg1"/>
                </a:solidFill>
                <a:effectLst>
                  <a:outerShdw blurRad="50800" dist="38100" dir="5400000" algn="t" rotWithShape="0">
                    <a:prstClr val="black">
                      <a:alpha val="40000"/>
                    </a:prstClr>
                  </a:outerShdw>
                </a:effectLst>
                <a:latin typeface="Consolas" panose="020B0609020204030204" pitchFamily="49" charset="0"/>
              </a:rPr>
              <a:t>Thesis Vs. Non-Thesis</a:t>
            </a:r>
          </a:p>
        </p:txBody>
      </p:sp>
    </p:spTree>
    <p:extLst>
      <p:ext uri="{BB962C8B-B14F-4D97-AF65-F5344CB8AC3E}">
        <p14:creationId xmlns:p14="http://schemas.microsoft.com/office/powerpoint/2010/main" val="212868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815B78-310E-AB03-08D8-C8EDB5307888}"/>
              </a:ext>
            </a:extLst>
          </p:cNvPr>
          <p:cNvSpPr>
            <a:spLocks noGrp="1"/>
          </p:cNvSpPr>
          <p:nvPr>
            <p:ph type="ctrTitle"/>
          </p:nvPr>
        </p:nvSpPr>
        <p:spPr/>
        <p:txBody>
          <a:bodyPr>
            <a:normAutofit fontScale="90000"/>
          </a:bodyPr>
          <a:lstStyle/>
          <a:p>
            <a:pPr algn="ctr"/>
            <a:r>
              <a:rPr lang="en-US" dirty="0">
                <a:latin typeface="Consolas" panose="020B0609020204030204" pitchFamily="49" charset="0"/>
              </a:rPr>
              <a:t>Please hold all questions until the end</a:t>
            </a:r>
          </a:p>
        </p:txBody>
      </p:sp>
      <p:sp>
        <p:nvSpPr>
          <p:cNvPr id="5" name="Subtitle 4">
            <a:extLst>
              <a:ext uri="{FF2B5EF4-FFF2-40B4-BE49-F238E27FC236}">
                <a16:creationId xmlns:a16="http://schemas.microsoft.com/office/drawing/2014/main" id="{B949FBF2-AD58-E442-91D5-610E9579CAB0}"/>
              </a:ext>
            </a:extLst>
          </p:cNvPr>
          <p:cNvSpPr>
            <a:spLocks noGrp="1"/>
          </p:cNvSpPr>
          <p:nvPr>
            <p:ph type="subTitle" idx="1"/>
          </p:nvPr>
        </p:nvSpPr>
        <p:spPr/>
        <p:txBody>
          <a:bodyPr/>
          <a:lstStyle/>
          <a:p>
            <a:pPr algn="ctr"/>
            <a:r>
              <a:rPr lang="en-US" dirty="0">
                <a:latin typeface="Consolas" panose="020B0609020204030204" pitchFamily="49" charset="0"/>
              </a:rPr>
              <a:t>If we do not answer your questions in the presentation, please submit them in the chat at the end of the presentation</a:t>
            </a:r>
          </a:p>
          <a:p>
            <a:endParaRPr lang="en-US" dirty="0"/>
          </a:p>
        </p:txBody>
      </p:sp>
    </p:spTree>
    <p:extLst>
      <p:ext uri="{BB962C8B-B14F-4D97-AF65-F5344CB8AC3E}">
        <p14:creationId xmlns:p14="http://schemas.microsoft.com/office/powerpoint/2010/main" val="90714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399BA0-95DF-7636-B3F3-16A48E1831EC}"/>
              </a:ext>
            </a:extLst>
          </p:cNvPr>
          <p:cNvSpPr>
            <a:spLocks noGrp="1"/>
          </p:cNvSpPr>
          <p:nvPr>
            <p:ph type="title"/>
          </p:nvPr>
        </p:nvSpPr>
        <p:spPr/>
        <p:txBody>
          <a:bodyPr/>
          <a:lstStyle/>
          <a:p>
            <a:r>
              <a:rPr lang="en-US" dirty="0">
                <a:solidFill>
                  <a:srgbClr val="00B050"/>
                </a:solidFill>
                <a:latin typeface="Consolas" panose="020B0609020204030204" pitchFamily="49" charset="0"/>
              </a:rPr>
              <a:t>Thesis vs. Non-Thesis – Overview</a:t>
            </a:r>
          </a:p>
        </p:txBody>
      </p:sp>
      <p:sp>
        <p:nvSpPr>
          <p:cNvPr id="5" name="Content Placeholder 4">
            <a:extLst>
              <a:ext uri="{FF2B5EF4-FFF2-40B4-BE49-F238E27FC236}">
                <a16:creationId xmlns:a16="http://schemas.microsoft.com/office/drawing/2014/main" id="{D79D6F67-4673-B9D3-48B0-4D6B41682682}"/>
              </a:ext>
            </a:extLst>
          </p:cNvPr>
          <p:cNvSpPr>
            <a:spLocks noGrp="1"/>
          </p:cNvSpPr>
          <p:nvPr>
            <p:ph idx="1"/>
          </p:nvPr>
        </p:nvSpPr>
        <p:spPr/>
        <p:txBody>
          <a:bodyPr>
            <a:normAutofit fontScale="85000" lnSpcReduction="10000"/>
          </a:bodyPr>
          <a:lstStyle/>
          <a:p>
            <a:pPr>
              <a:lnSpc>
                <a:spcPct val="200000"/>
              </a:lnSpc>
            </a:pPr>
            <a:r>
              <a:rPr lang="en-US" dirty="0">
                <a:latin typeface="Consolas" panose="020B0609020204030204" pitchFamily="49" charset="0"/>
              </a:rPr>
              <a:t>Non-thesis means you only need coursework to complete your degree.</a:t>
            </a:r>
          </a:p>
          <a:p>
            <a:pPr lvl="1">
              <a:lnSpc>
                <a:spcPct val="200000"/>
              </a:lnSpc>
            </a:pPr>
            <a:r>
              <a:rPr lang="en-US" dirty="0">
                <a:latin typeface="Consolas" panose="020B0609020204030204" pitchFamily="49" charset="0"/>
              </a:rPr>
              <a:t>All students in the program are non-thesis by default</a:t>
            </a:r>
          </a:p>
          <a:p>
            <a:pPr>
              <a:lnSpc>
                <a:spcPct val="200000"/>
              </a:lnSpc>
            </a:pPr>
            <a:r>
              <a:rPr lang="en-US" dirty="0">
                <a:latin typeface="Consolas" panose="020B0609020204030204" pitchFamily="49" charset="0"/>
              </a:rPr>
              <a:t>Students who choose to do a thesis must form a faculty committee, write a thesis, and have it successfully defended on top of their coursework. </a:t>
            </a:r>
          </a:p>
        </p:txBody>
      </p:sp>
    </p:spTree>
    <p:extLst>
      <p:ext uri="{BB962C8B-B14F-4D97-AF65-F5344CB8AC3E}">
        <p14:creationId xmlns:p14="http://schemas.microsoft.com/office/powerpoint/2010/main" val="166711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FF1B-9FD2-9D16-B541-4EB86B8CA465}"/>
              </a:ext>
            </a:extLst>
          </p:cNvPr>
          <p:cNvSpPr>
            <a:spLocks noGrp="1"/>
          </p:cNvSpPr>
          <p:nvPr>
            <p:ph type="title"/>
          </p:nvPr>
        </p:nvSpPr>
        <p:spPr/>
        <p:txBody>
          <a:bodyPr/>
          <a:lstStyle/>
          <a:p>
            <a:r>
              <a:rPr lang="en-US" dirty="0">
                <a:solidFill>
                  <a:srgbClr val="00B050"/>
                </a:solidFill>
                <a:latin typeface="Consolas" panose="020B0609020204030204" pitchFamily="49" charset="0"/>
              </a:rPr>
              <a:t>Thesis vs. Non-Thesis – Our Advice</a:t>
            </a:r>
            <a:endParaRPr lang="en-US" dirty="0">
              <a:solidFill>
                <a:srgbClr val="00B050"/>
              </a:solidFill>
            </a:endParaRPr>
          </a:p>
        </p:txBody>
      </p:sp>
      <p:sp>
        <p:nvSpPr>
          <p:cNvPr id="3" name="Content Placeholder 2">
            <a:extLst>
              <a:ext uri="{FF2B5EF4-FFF2-40B4-BE49-F238E27FC236}">
                <a16:creationId xmlns:a16="http://schemas.microsoft.com/office/drawing/2014/main" id="{9271ED17-0A5B-3236-DB84-0A419F2459B9}"/>
              </a:ext>
            </a:extLst>
          </p:cNvPr>
          <p:cNvSpPr>
            <a:spLocks noGrp="1"/>
          </p:cNvSpPr>
          <p:nvPr>
            <p:ph idx="1"/>
          </p:nvPr>
        </p:nvSpPr>
        <p:spPr/>
        <p:txBody>
          <a:bodyPr>
            <a:normAutofit lnSpcReduction="10000"/>
          </a:bodyPr>
          <a:lstStyle/>
          <a:p>
            <a:pPr>
              <a:lnSpc>
                <a:spcPct val="150000"/>
              </a:lnSpc>
            </a:pPr>
            <a:r>
              <a:rPr lang="en-US" dirty="0">
                <a:latin typeface="Consolas" panose="020B0609020204030204" pitchFamily="49" charset="0"/>
              </a:rPr>
              <a:t>A thesis can extend your time in the program and prevent you from graduating until it’s complete.</a:t>
            </a:r>
          </a:p>
          <a:p>
            <a:pPr lvl="1">
              <a:lnSpc>
                <a:spcPct val="150000"/>
              </a:lnSpc>
            </a:pPr>
            <a:r>
              <a:rPr lang="en-US" dirty="0">
                <a:latin typeface="Consolas" panose="020B0609020204030204" pitchFamily="49" charset="0"/>
              </a:rPr>
              <a:t>You will need to continue to pay for the thesis course until you’re done. </a:t>
            </a:r>
          </a:p>
          <a:p>
            <a:pPr>
              <a:lnSpc>
                <a:spcPct val="150000"/>
              </a:lnSpc>
            </a:pPr>
            <a:r>
              <a:rPr lang="en-US" dirty="0">
                <a:latin typeface="Consolas" panose="020B0609020204030204" pitchFamily="49" charset="0"/>
              </a:rPr>
              <a:t>We do not encourage doing a thesis at the master’s level. There are other options for research available. </a:t>
            </a:r>
          </a:p>
          <a:p>
            <a:endParaRPr lang="en-US" dirty="0">
              <a:latin typeface="Consolas" panose="020B0609020204030204" pitchFamily="49" charset="0"/>
            </a:endParaRPr>
          </a:p>
        </p:txBody>
      </p:sp>
    </p:spTree>
    <p:extLst>
      <p:ext uri="{BB962C8B-B14F-4D97-AF65-F5344CB8AC3E}">
        <p14:creationId xmlns:p14="http://schemas.microsoft.com/office/powerpoint/2010/main" val="221938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44A1-AF1E-1EAD-18A5-1E043B5909CC}"/>
              </a:ext>
            </a:extLst>
          </p:cNvPr>
          <p:cNvSpPr>
            <a:spLocks noGrp="1"/>
          </p:cNvSpPr>
          <p:nvPr>
            <p:ph type="title"/>
          </p:nvPr>
        </p:nvSpPr>
        <p:spPr/>
        <p:txBody>
          <a:bodyPr/>
          <a:lstStyle/>
          <a:p>
            <a:r>
              <a:rPr lang="en-US" dirty="0">
                <a:solidFill>
                  <a:srgbClr val="00B050"/>
                </a:solidFill>
              </a:rPr>
              <a:t>Thesis Process</a:t>
            </a:r>
          </a:p>
        </p:txBody>
      </p:sp>
      <p:sp>
        <p:nvSpPr>
          <p:cNvPr id="3" name="Content Placeholder 2">
            <a:extLst>
              <a:ext uri="{FF2B5EF4-FFF2-40B4-BE49-F238E27FC236}">
                <a16:creationId xmlns:a16="http://schemas.microsoft.com/office/drawing/2014/main" id="{1D9923D6-23A1-32D4-21D4-1E8C43BF8586}"/>
              </a:ext>
            </a:extLst>
          </p:cNvPr>
          <p:cNvSpPr>
            <a:spLocks noGrp="1"/>
          </p:cNvSpPr>
          <p:nvPr>
            <p:ph idx="1"/>
          </p:nvPr>
        </p:nvSpPr>
        <p:spPr/>
        <p:txBody>
          <a:bodyPr>
            <a:normAutofit fontScale="70000" lnSpcReduction="20000"/>
          </a:bodyPr>
          <a:lstStyle/>
          <a:p>
            <a:pPr marL="514350" indent="-514350" eaLnBrk="1" hangingPunct="1">
              <a:lnSpc>
                <a:spcPct val="160000"/>
              </a:lnSpc>
              <a:buFont typeface="+mj-lt"/>
              <a:buAutoNum type="arabicPeriod"/>
              <a:defRPr/>
            </a:pPr>
            <a:r>
              <a:rPr lang="en-US" dirty="0"/>
              <a:t>E</a:t>
            </a:r>
            <a:r>
              <a:rPr lang="en-US" sz="2800" dirty="0"/>
              <a:t>mail </a:t>
            </a:r>
            <a:r>
              <a:rPr lang="en-US" sz="2800" dirty="0">
                <a:hlinkClick r:id="rId2"/>
              </a:rPr>
              <a:t>GAdvisors@cise.ufl.edu</a:t>
            </a:r>
            <a:r>
              <a:rPr lang="en-US" sz="2800" dirty="0"/>
              <a:t> to let us know you’ll be doing a thesis.</a:t>
            </a:r>
            <a:endParaRPr lang="en-US" sz="2800" dirty="0">
              <a:solidFill>
                <a:srgbClr val="FFFF00"/>
              </a:solidFill>
            </a:endParaRPr>
          </a:p>
          <a:p>
            <a:pPr marL="514350" indent="-514350" eaLnBrk="1" hangingPunct="1">
              <a:lnSpc>
                <a:spcPct val="160000"/>
              </a:lnSpc>
              <a:buFont typeface="+mj-lt"/>
              <a:buAutoNum type="arabicPeriod"/>
              <a:defRPr/>
            </a:pPr>
            <a:r>
              <a:rPr lang="en-US" sz="2800" dirty="0"/>
              <a:t>Locate a committee chairperson</a:t>
            </a:r>
          </a:p>
          <a:p>
            <a:pPr marL="514350" indent="-514350" eaLnBrk="1" hangingPunct="1">
              <a:lnSpc>
                <a:spcPct val="160000"/>
              </a:lnSpc>
              <a:buFont typeface="+mj-lt"/>
              <a:buAutoNum type="arabicPeriod"/>
              <a:defRPr/>
            </a:pPr>
            <a:r>
              <a:rPr lang="en-US" sz="2800" dirty="0"/>
              <a:t>Agree on a topic</a:t>
            </a:r>
          </a:p>
          <a:p>
            <a:pPr marL="514350" indent="-514350" eaLnBrk="1" hangingPunct="1">
              <a:lnSpc>
                <a:spcPct val="160000"/>
              </a:lnSpc>
              <a:buFont typeface="+mj-lt"/>
              <a:buAutoNum type="arabicPeriod"/>
              <a:defRPr/>
            </a:pPr>
            <a:r>
              <a:rPr lang="en-US" sz="2800" dirty="0"/>
              <a:t>Organize your committee (minimum two members, chair and a member)</a:t>
            </a:r>
          </a:p>
          <a:p>
            <a:pPr marL="514350" indent="-514350" eaLnBrk="1" hangingPunct="1">
              <a:lnSpc>
                <a:spcPct val="160000"/>
              </a:lnSpc>
              <a:buFont typeface="+mj-lt"/>
              <a:buAutoNum type="arabicPeriod"/>
              <a:defRPr/>
            </a:pPr>
            <a:r>
              <a:rPr lang="en-US" sz="2800" dirty="0"/>
              <a:t>In your last two semesters, register for the thesis course</a:t>
            </a:r>
          </a:p>
          <a:p>
            <a:pPr marL="819096" lvl="1" indent="-514350">
              <a:lnSpc>
                <a:spcPct val="160000"/>
              </a:lnSpc>
              <a:defRPr/>
            </a:pPr>
            <a:r>
              <a:rPr lang="en-US" dirty="0"/>
              <a:t>If you don’t complete your research or thesis in these two semesters, you must continue to enroll until they are completed</a:t>
            </a:r>
          </a:p>
          <a:p>
            <a:pPr marL="0" indent="0">
              <a:buNone/>
            </a:pPr>
            <a:endParaRPr lang="en-US" dirty="0"/>
          </a:p>
        </p:txBody>
      </p:sp>
    </p:spTree>
    <p:extLst>
      <p:ext uri="{BB962C8B-B14F-4D97-AF65-F5344CB8AC3E}">
        <p14:creationId xmlns:p14="http://schemas.microsoft.com/office/powerpoint/2010/main" val="167187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44A1-AF1E-1EAD-18A5-1E043B5909CC}"/>
              </a:ext>
            </a:extLst>
          </p:cNvPr>
          <p:cNvSpPr>
            <a:spLocks noGrp="1"/>
          </p:cNvSpPr>
          <p:nvPr>
            <p:ph type="title"/>
          </p:nvPr>
        </p:nvSpPr>
        <p:spPr/>
        <p:txBody>
          <a:bodyPr/>
          <a:lstStyle/>
          <a:p>
            <a:r>
              <a:rPr lang="en-US" dirty="0">
                <a:solidFill>
                  <a:srgbClr val="00B050"/>
                </a:solidFill>
              </a:rPr>
              <a:t>Thesis Process, cont</a:t>
            </a:r>
            <a:r>
              <a:rPr lang="en-US" dirty="0"/>
              <a:t>. </a:t>
            </a:r>
          </a:p>
        </p:txBody>
      </p:sp>
      <p:sp>
        <p:nvSpPr>
          <p:cNvPr id="3" name="Content Placeholder 2">
            <a:extLst>
              <a:ext uri="{FF2B5EF4-FFF2-40B4-BE49-F238E27FC236}">
                <a16:creationId xmlns:a16="http://schemas.microsoft.com/office/drawing/2014/main" id="{1D9923D6-23A1-32D4-21D4-1E8C43BF8586}"/>
              </a:ext>
            </a:extLst>
          </p:cNvPr>
          <p:cNvSpPr>
            <a:spLocks noGrp="1"/>
          </p:cNvSpPr>
          <p:nvPr>
            <p:ph idx="1"/>
          </p:nvPr>
        </p:nvSpPr>
        <p:spPr/>
        <p:txBody>
          <a:bodyPr>
            <a:normAutofit fontScale="92500"/>
          </a:bodyPr>
          <a:lstStyle/>
          <a:p>
            <a:pPr marL="514350" indent="-514350">
              <a:lnSpc>
                <a:spcPct val="150000"/>
              </a:lnSpc>
              <a:buFont typeface="+mj-lt"/>
              <a:buAutoNum type="arabicPeriod" startAt="6"/>
              <a:defRPr/>
            </a:pPr>
            <a:r>
              <a:rPr lang="en-US" sz="2800" dirty="0"/>
              <a:t>Complete the required research</a:t>
            </a:r>
          </a:p>
          <a:p>
            <a:pPr marL="514350" indent="-514350" eaLnBrk="1" hangingPunct="1">
              <a:lnSpc>
                <a:spcPct val="150000"/>
              </a:lnSpc>
              <a:buFont typeface="+mj-lt"/>
              <a:buAutoNum type="arabicPeriod" startAt="6"/>
              <a:defRPr/>
            </a:pPr>
            <a:r>
              <a:rPr lang="en-US" sz="2800" dirty="0"/>
              <a:t>Apply for graduation at the beginning of last term and complete the exit process</a:t>
            </a:r>
            <a:endParaRPr lang="en-US" sz="2400" dirty="0"/>
          </a:p>
          <a:p>
            <a:pPr marL="514350" indent="-514350" eaLnBrk="1" hangingPunct="1">
              <a:lnSpc>
                <a:spcPct val="150000"/>
              </a:lnSpc>
              <a:buFont typeface="+mj-lt"/>
              <a:buAutoNum type="arabicPeriod" startAt="6"/>
              <a:defRPr/>
            </a:pPr>
            <a:r>
              <a:rPr lang="en-US" sz="2800" dirty="0"/>
              <a:t>Write your thesis &amp; Schedule your defense</a:t>
            </a:r>
          </a:p>
          <a:p>
            <a:pPr marL="514350" indent="-514350" eaLnBrk="1" hangingPunct="1">
              <a:lnSpc>
                <a:spcPct val="150000"/>
              </a:lnSpc>
              <a:buFont typeface="+mj-lt"/>
              <a:buAutoNum type="arabicPeriod" startAt="6"/>
              <a:defRPr/>
            </a:pPr>
            <a:r>
              <a:rPr lang="en-US" sz="2800" dirty="0"/>
              <a:t>Defend your thesis</a:t>
            </a:r>
          </a:p>
          <a:p>
            <a:pPr marL="819096" lvl="1" indent="-514350">
              <a:lnSpc>
                <a:spcPct val="150000"/>
              </a:lnSpc>
              <a:defRPr/>
            </a:pPr>
            <a:r>
              <a:rPr lang="en-US" dirty="0"/>
              <a:t>Your thesis must be defended prior to the final defense date</a:t>
            </a:r>
          </a:p>
        </p:txBody>
      </p:sp>
    </p:spTree>
    <p:extLst>
      <p:ext uri="{BB962C8B-B14F-4D97-AF65-F5344CB8AC3E}">
        <p14:creationId xmlns:p14="http://schemas.microsoft.com/office/powerpoint/2010/main" val="205545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AE017-B6FE-0FCD-2A23-28BF2D18C6ED}"/>
              </a:ext>
            </a:extLst>
          </p:cNvPr>
          <p:cNvSpPr>
            <a:spLocks noGrp="1"/>
          </p:cNvSpPr>
          <p:nvPr>
            <p:ph type="title"/>
          </p:nvPr>
        </p:nvSpPr>
        <p:spPr/>
        <p:txBody>
          <a:bodyPr/>
          <a:lstStyle/>
          <a:p>
            <a:r>
              <a:rPr lang="en-US" dirty="0">
                <a:solidFill>
                  <a:srgbClr val="00B050"/>
                </a:solidFill>
              </a:rPr>
              <a:t>Supervisory Committees</a:t>
            </a:r>
          </a:p>
        </p:txBody>
      </p:sp>
      <p:sp>
        <p:nvSpPr>
          <p:cNvPr id="3" name="Content Placeholder 2">
            <a:extLst>
              <a:ext uri="{FF2B5EF4-FFF2-40B4-BE49-F238E27FC236}">
                <a16:creationId xmlns:a16="http://schemas.microsoft.com/office/drawing/2014/main" id="{1CCAE976-2227-03A7-A2DD-5C396431574D}"/>
              </a:ext>
            </a:extLst>
          </p:cNvPr>
          <p:cNvSpPr>
            <a:spLocks noGrp="1"/>
          </p:cNvSpPr>
          <p:nvPr>
            <p:ph idx="1"/>
          </p:nvPr>
        </p:nvSpPr>
        <p:spPr/>
        <p:txBody>
          <a:bodyPr>
            <a:normAutofit lnSpcReduction="10000"/>
          </a:bodyPr>
          <a:lstStyle/>
          <a:p>
            <a:r>
              <a:rPr lang="en-US" dirty="0"/>
              <a:t>If you stay on the default </a:t>
            </a:r>
            <a:r>
              <a:rPr lang="en-US" b="1" u="sng" dirty="0"/>
              <a:t>NON-THESIS</a:t>
            </a:r>
            <a:r>
              <a:rPr lang="en-US" dirty="0"/>
              <a:t> option, you do </a:t>
            </a:r>
            <a:r>
              <a:rPr lang="en-US" b="1" u="sng" dirty="0">
                <a:solidFill>
                  <a:schemeClr val="bg1"/>
                </a:solidFill>
                <a:highlight>
                  <a:srgbClr val="FFFF00"/>
                </a:highlight>
              </a:rPr>
              <a:t>NOT</a:t>
            </a:r>
            <a:r>
              <a:rPr lang="en-US" dirty="0"/>
              <a:t> need a supervisory committee.</a:t>
            </a:r>
          </a:p>
          <a:p>
            <a:r>
              <a:rPr lang="en-US" dirty="0"/>
              <a:t>For </a:t>
            </a:r>
            <a:r>
              <a:rPr lang="en-US" b="1" u="sng" dirty="0"/>
              <a:t>THESIS</a:t>
            </a:r>
            <a:r>
              <a:rPr lang="en-US" dirty="0"/>
              <a:t> option students:</a:t>
            </a:r>
          </a:p>
          <a:p>
            <a:pPr lvl="1"/>
            <a:r>
              <a:rPr lang="en-US" dirty="0"/>
              <a:t>Must have two (2) members, they must be from CISE</a:t>
            </a:r>
          </a:p>
          <a:p>
            <a:pPr lvl="1"/>
            <a:r>
              <a:rPr lang="en-US" sz="2400" dirty="0"/>
              <a:t>Some faculty in other departments hold appointments in CISE – these faculty members cannot be external committee members.</a:t>
            </a:r>
          </a:p>
          <a:p>
            <a:pPr lvl="1">
              <a:defRPr/>
            </a:pPr>
            <a:r>
              <a:rPr lang="en-US" dirty="0"/>
              <a:t>Committees must be formed no later than the end of the </a:t>
            </a:r>
            <a:r>
              <a:rPr lang="en-US" dirty="0">
                <a:solidFill>
                  <a:schemeClr val="bg1"/>
                </a:solidFill>
                <a:highlight>
                  <a:srgbClr val="FFFF00"/>
                </a:highlight>
              </a:rPr>
              <a:t>FIRST</a:t>
            </a:r>
            <a:r>
              <a:rPr lang="en-US" dirty="0"/>
              <a:t> semester</a:t>
            </a:r>
            <a:endParaRPr lang="en-US" sz="1200" dirty="0"/>
          </a:p>
          <a:p>
            <a:pPr lvl="1">
              <a:defRPr/>
            </a:pPr>
            <a:r>
              <a:rPr lang="en-US" dirty="0"/>
              <a:t>Committees cannot be changed in the final term but can be adjusted at any time until the final term.</a:t>
            </a:r>
          </a:p>
        </p:txBody>
      </p:sp>
    </p:spTree>
    <p:extLst>
      <p:ext uri="{BB962C8B-B14F-4D97-AF65-F5344CB8AC3E}">
        <p14:creationId xmlns:p14="http://schemas.microsoft.com/office/powerpoint/2010/main" val="295635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44A1-AF1E-1EAD-18A5-1E043B5909CC}"/>
              </a:ext>
            </a:extLst>
          </p:cNvPr>
          <p:cNvSpPr>
            <a:spLocks noGrp="1"/>
          </p:cNvSpPr>
          <p:nvPr>
            <p:ph type="title"/>
          </p:nvPr>
        </p:nvSpPr>
        <p:spPr/>
        <p:txBody>
          <a:bodyPr/>
          <a:lstStyle/>
          <a:p>
            <a:r>
              <a:rPr lang="en-US" dirty="0">
                <a:solidFill>
                  <a:srgbClr val="00B050"/>
                </a:solidFill>
              </a:rPr>
              <a:t>Non-Thesis Process</a:t>
            </a:r>
          </a:p>
        </p:txBody>
      </p:sp>
      <p:sp>
        <p:nvSpPr>
          <p:cNvPr id="3" name="Content Placeholder 2">
            <a:extLst>
              <a:ext uri="{FF2B5EF4-FFF2-40B4-BE49-F238E27FC236}">
                <a16:creationId xmlns:a16="http://schemas.microsoft.com/office/drawing/2014/main" id="{1D9923D6-23A1-32D4-21D4-1E8C43BF8586}"/>
              </a:ext>
            </a:extLst>
          </p:cNvPr>
          <p:cNvSpPr>
            <a:spLocks noGrp="1"/>
          </p:cNvSpPr>
          <p:nvPr>
            <p:ph idx="1"/>
          </p:nvPr>
        </p:nvSpPr>
        <p:spPr/>
        <p:txBody>
          <a:bodyPr>
            <a:normAutofit/>
          </a:bodyPr>
          <a:lstStyle/>
          <a:p>
            <a:pPr marL="514350" indent="-514350" eaLnBrk="1" hangingPunct="1">
              <a:lnSpc>
                <a:spcPct val="80000"/>
              </a:lnSpc>
              <a:buFont typeface="+mj-lt"/>
              <a:buAutoNum type="arabicPeriod"/>
              <a:defRPr/>
            </a:pPr>
            <a:r>
              <a:rPr lang="en-US" dirty="0"/>
              <a:t>You are all non-thesis by default, you do NOT need to declare this</a:t>
            </a:r>
          </a:p>
          <a:p>
            <a:pPr marL="514350" indent="-514350" eaLnBrk="1" hangingPunct="1">
              <a:lnSpc>
                <a:spcPct val="80000"/>
              </a:lnSpc>
              <a:buFont typeface="+mj-lt"/>
              <a:buAutoNum type="arabicPeriod"/>
              <a:defRPr/>
            </a:pPr>
            <a:r>
              <a:rPr lang="en-US" dirty="0"/>
              <a:t>You must complete all required coursework</a:t>
            </a:r>
          </a:p>
          <a:p>
            <a:pPr marL="514350" indent="-514350" eaLnBrk="1" hangingPunct="1">
              <a:lnSpc>
                <a:spcPct val="80000"/>
              </a:lnSpc>
              <a:buFont typeface="+mj-lt"/>
              <a:buAutoNum type="arabicPeriod"/>
              <a:defRPr/>
            </a:pPr>
            <a:r>
              <a:rPr lang="en-US" dirty="0"/>
              <a:t>Before your last semester, email </a:t>
            </a:r>
            <a:r>
              <a:rPr lang="en-US" dirty="0">
                <a:hlinkClick r:id="rId2"/>
              </a:rPr>
              <a:t>Gadvisors@cise.ufl.edu</a:t>
            </a:r>
            <a:r>
              <a:rPr lang="en-US" dirty="0"/>
              <a:t> to let us know you are planning on graduating the next semester so we can check your eligibility</a:t>
            </a:r>
          </a:p>
          <a:p>
            <a:pPr marL="514350" indent="-514350" eaLnBrk="1" hangingPunct="1">
              <a:lnSpc>
                <a:spcPct val="80000"/>
              </a:lnSpc>
              <a:buFont typeface="+mj-lt"/>
              <a:buAutoNum type="arabicPeriod"/>
              <a:defRPr/>
            </a:pPr>
            <a:r>
              <a:rPr lang="en-US" dirty="0"/>
              <a:t>Apply for graduation at the beginning of the last term and complete the exit process</a:t>
            </a:r>
          </a:p>
          <a:p>
            <a:pPr marL="819096" lvl="1" indent="-514350">
              <a:lnSpc>
                <a:spcPct val="80000"/>
              </a:lnSpc>
              <a:defRPr/>
            </a:pPr>
            <a:r>
              <a:rPr lang="en-US" dirty="0"/>
              <a:t>You will receive email notifications about this</a:t>
            </a:r>
          </a:p>
          <a:p>
            <a:pPr marL="0" indent="0">
              <a:buNone/>
            </a:pPr>
            <a:endParaRPr lang="en-US" dirty="0"/>
          </a:p>
        </p:txBody>
      </p:sp>
    </p:spTree>
    <p:extLst>
      <p:ext uri="{BB962C8B-B14F-4D97-AF65-F5344CB8AC3E}">
        <p14:creationId xmlns:p14="http://schemas.microsoft.com/office/powerpoint/2010/main" val="8542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E4891-5C6C-E6AB-787C-E7A9B90E3C7E}"/>
              </a:ext>
            </a:extLst>
          </p:cNvPr>
          <p:cNvSpPr>
            <a:spLocks noGrp="1"/>
          </p:cNvSpPr>
          <p:nvPr>
            <p:ph type="title"/>
          </p:nvPr>
        </p:nvSpPr>
        <p:spPr>
          <a:xfrm>
            <a:off x="684212" y="2046832"/>
            <a:ext cx="8938472" cy="2764335"/>
          </a:xfrm>
        </p:spPr>
        <p:txBody>
          <a:bodyPr/>
          <a:lstStyle/>
          <a:p>
            <a:r>
              <a:rPr lang="en-US" b="1" dirty="0">
                <a:ln>
                  <a:solidFill>
                    <a:schemeClr val="tx1"/>
                  </a:solidFill>
                </a:ln>
                <a:solidFill>
                  <a:schemeClr val="bg1"/>
                </a:solidFill>
                <a:effectLst>
                  <a:outerShdw blurRad="50800" dist="38100" dir="5400000" algn="t" rotWithShape="0">
                    <a:prstClr val="black">
                      <a:alpha val="40000"/>
                    </a:prstClr>
                  </a:outerShdw>
                </a:effectLst>
                <a:latin typeface="Consolas" panose="020B0609020204030204" pitchFamily="49" charset="0"/>
              </a:rPr>
              <a:t>Achievement Award</a:t>
            </a:r>
          </a:p>
        </p:txBody>
      </p:sp>
    </p:spTree>
    <p:extLst>
      <p:ext uri="{BB962C8B-B14F-4D97-AF65-F5344CB8AC3E}">
        <p14:creationId xmlns:p14="http://schemas.microsoft.com/office/powerpoint/2010/main" val="142696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ADE6D9-4718-2D80-9638-8A8311353F29}"/>
              </a:ext>
            </a:extLst>
          </p:cNvPr>
          <p:cNvSpPr>
            <a:spLocks noGrp="1"/>
          </p:cNvSpPr>
          <p:nvPr>
            <p:ph type="title"/>
          </p:nvPr>
        </p:nvSpPr>
        <p:spPr/>
        <p:txBody>
          <a:bodyPr/>
          <a:lstStyle/>
          <a:p>
            <a:r>
              <a:rPr lang="en-US" dirty="0">
                <a:solidFill>
                  <a:srgbClr val="00B050"/>
                </a:solidFill>
                <a:latin typeface="Consolas" panose="020B0609020204030204" pitchFamily="49" charset="0"/>
              </a:rPr>
              <a:t>Achievement Award - Criteria</a:t>
            </a:r>
          </a:p>
        </p:txBody>
      </p:sp>
      <p:sp>
        <p:nvSpPr>
          <p:cNvPr id="5" name="Content Placeholder 4">
            <a:extLst>
              <a:ext uri="{FF2B5EF4-FFF2-40B4-BE49-F238E27FC236}">
                <a16:creationId xmlns:a16="http://schemas.microsoft.com/office/drawing/2014/main" id="{DD632C29-A9B0-26D2-4A82-E3397F7193C3}"/>
              </a:ext>
            </a:extLst>
          </p:cNvPr>
          <p:cNvSpPr>
            <a:spLocks noGrp="1"/>
          </p:cNvSpPr>
          <p:nvPr>
            <p:ph idx="1"/>
          </p:nvPr>
        </p:nvSpPr>
        <p:spPr/>
        <p:txBody>
          <a:bodyPr/>
          <a:lstStyle/>
          <a:p>
            <a:pPr>
              <a:lnSpc>
                <a:spcPct val="200000"/>
              </a:lnSpc>
            </a:pPr>
            <a:r>
              <a:rPr lang="en-US" dirty="0">
                <a:latin typeface="Consolas" panose="020B0609020204030204" pitchFamily="49" charset="0"/>
              </a:rPr>
              <a:t>9 hours of enrollment (NO EXCEPTIONS)</a:t>
            </a:r>
          </a:p>
          <a:p>
            <a:pPr>
              <a:lnSpc>
                <a:spcPct val="200000"/>
              </a:lnSpc>
            </a:pPr>
            <a:r>
              <a:rPr lang="en-US" dirty="0">
                <a:latin typeface="Consolas" panose="020B0609020204030204" pitchFamily="49" charset="0"/>
              </a:rPr>
              <a:t>3.0 GPA minimum</a:t>
            </a:r>
          </a:p>
          <a:p>
            <a:pPr>
              <a:lnSpc>
                <a:spcPct val="200000"/>
              </a:lnSpc>
            </a:pPr>
            <a:r>
              <a:rPr lang="en-US" dirty="0">
                <a:latin typeface="Consolas" panose="020B0609020204030204" pitchFamily="49" charset="0"/>
              </a:rPr>
              <a:t>Fall &amp; Spring ONLY</a:t>
            </a:r>
          </a:p>
          <a:p>
            <a:pPr>
              <a:lnSpc>
                <a:spcPct val="200000"/>
              </a:lnSpc>
            </a:pPr>
            <a:r>
              <a:rPr lang="en-US" dirty="0">
                <a:latin typeface="Consolas" panose="020B0609020204030204" pitchFamily="49" charset="0"/>
              </a:rPr>
              <a:t>Only available for 3 semesters</a:t>
            </a:r>
          </a:p>
          <a:p>
            <a:endParaRPr lang="en-US" dirty="0"/>
          </a:p>
        </p:txBody>
      </p:sp>
    </p:spTree>
    <p:extLst>
      <p:ext uri="{BB962C8B-B14F-4D97-AF65-F5344CB8AC3E}">
        <p14:creationId xmlns:p14="http://schemas.microsoft.com/office/powerpoint/2010/main" val="29238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CC4D5-81FC-671A-81C7-EE8670517C42}"/>
              </a:ext>
            </a:extLst>
          </p:cNvPr>
          <p:cNvSpPr>
            <a:spLocks noGrp="1"/>
          </p:cNvSpPr>
          <p:nvPr>
            <p:ph type="title"/>
          </p:nvPr>
        </p:nvSpPr>
        <p:spPr/>
        <p:txBody>
          <a:bodyPr/>
          <a:lstStyle/>
          <a:p>
            <a:r>
              <a:rPr lang="en-US" dirty="0">
                <a:solidFill>
                  <a:srgbClr val="00B050"/>
                </a:solidFill>
                <a:latin typeface="Consolas" panose="020B0609020204030204" pitchFamily="49" charset="0"/>
              </a:rPr>
              <a:t>Achievement Award – What It Pays</a:t>
            </a:r>
            <a:endParaRPr lang="en-US" dirty="0"/>
          </a:p>
        </p:txBody>
      </p:sp>
      <p:sp>
        <p:nvSpPr>
          <p:cNvPr id="3" name="Content Placeholder 2">
            <a:extLst>
              <a:ext uri="{FF2B5EF4-FFF2-40B4-BE49-F238E27FC236}">
                <a16:creationId xmlns:a16="http://schemas.microsoft.com/office/drawing/2014/main" id="{35A8A4BE-BBAD-FA6D-B438-B6F36589515F}"/>
              </a:ext>
            </a:extLst>
          </p:cNvPr>
          <p:cNvSpPr>
            <a:spLocks noGrp="1"/>
          </p:cNvSpPr>
          <p:nvPr>
            <p:ph idx="1"/>
          </p:nvPr>
        </p:nvSpPr>
        <p:spPr/>
        <p:txBody>
          <a:bodyPr>
            <a:normAutofit fontScale="92500" lnSpcReduction="20000"/>
          </a:bodyPr>
          <a:lstStyle/>
          <a:p>
            <a:pPr>
              <a:lnSpc>
                <a:spcPct val="150000"/>
              </a:lnSpc>
            </a:pPr>
            <a:r>
              <a:rPr lang="en-US" dirty="0">
                <a:latin typeface="Consolas" panose="020B0609020204030204" pitchFamily="49" charset="0"/>
              </a:rPr>
              <a:t>It is a scholarship that waives $1500 in tuition</a:t>
            </a:r>
          </a:p>
          <a:p>
            <a:pPr>
              <a:lnSpc>
                <a:spcPct val="150000"/>
              </a:lnSpc>
            </a:pPr>
            <a:r>
              <a:rPr lang="en-US" dirty="0">
                <a:latin typeface="Consolas" panose="020B0609020204030204" pitchFamily="49" charset="0"/>
              </a:rPr>
              <a:t>It is your responsibility to cover the remaining balance by the due date</a:t>
            </a:r>
          </a:p>
          <a:p>
            <a:pPr>
              <a:lnSpc>
                <a:spcPct val="150000"/>
              </a:lnSpc>
            </a:pPr>
            <a:r>
              <a:rPr lang="en-US" dirty="0">
                <a:latin typeface="Consolas" panose="020B0609020204030204" pitchFamily="49" charset="0"/>
              </a:rPr>
              <a:t>Pay your balance minus $1500 when you’re receiving the award</a:t>
            </a:r>
          </a:p>
          <a:p>
            <a:pPr>
              <a:lnSpc>
                <a:spcPct val="150000"/>
              </a:lnSpc>
            </a:pPr>
            <a:r>
              <a:rPr lang="en-US" dirty="0">
                <a:latin typeface="Consolas" panose="020B0609020204030204" pitchFamily="49" charset="0"/>
              </a:rPr>
              <a:t>You will not see it on your account now. It will show up about 1-2 weeks after drop/add is over</a:t>
            </a:r>
          </a:p>
        </p:txBody>
      </p:sp>
    </p:spTree>
    <p:extLst>
      <p:ext uri="{BB962C8B-B14F-4D97-AF65-F5344CB8AC3E}">
        <p14:creationId xmlns:p14="http://schemas.microsoft.com/office/powerpoint/2010/main" val="296958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9BB7-F733-A51F-D59D-FE637BBF66B2}"/>
              </a:ext>
            </a:extLst>
          </p:cNvPr>
          <p:cNvSpPr>
            <a:spLocks noGrp="1"/>
          </p:cNvSpPr>
          <p:nvPr>
            <p:ph type="title"/>
          </p:nvPr>
        </p:nvSpPr>
        <p:spPr/>
        <p:txBody>
          <a:bodyPr/>
          <a:lstStyle/>
          <a:p>
            <a:r>
              <a:rPr lang="en-US" dirty="0">
                <a:solidFill>
                  <a:srgbClr val="00B050"/>
                </a:solidFill>
                <a:latin typeface="Consolas" panose="020B0609020204030204" pitchFamily="49" charset="0"/>
              </a:rPr>
              <a:t>Achievement Award – Questions</a:t>
            </a:r>
            <a:endParaRPr lang="en-US" dirty="0"/>
          </a:p>
        </p:txBody>
      </p:sp>
      <p:sp>
        <p:nvSpPr>
          <p:cNvPr id="3" name="Content Placeholder 2">
            <a:extLst>
              <a:ext uri="{FF2B5EF4-FFF2-40B4-BE49-F238E27FC236}">
                <a16:creationId xmlns:a16="http://schemas.microsoft.com/office/drawing/2014/main" id="{51EC744E-C002-F66E-8C87-CF05CFC2D667}"/>
              </a:ext>
            </a:extLst>
          </p:cNvPr>
          <p:cNvSpPr>
            <a:spLocks noGrp="1"/>
          </p:cNvSpPr>
          <p:nvPr>
            <p:ph idx="1"/>
          </p:nvPr>
        </p:nvSpPr>
        <p:spPr/>
        <p:txBody>
          <a:bodyPr>
            <a:normAutofit lnSpcReduction="10000"/>
          </a:bodyPr>
          <a:lstStyle/>
          <a:p>
            <a:pPr>
              <a:lnSpc>
                <a:spcPct val="200000"/>
              </a:lnSpc>
            </a:pPr>
            <a:r>
              <a:rPr lang="en-US" dirty="0">
                <a:latin typeface="Consolas" panose="020B0609020204030204" pitchFamily="49" charset="0"/>
              </a:rPr>
              <a:t>For any questions about the </a:t>
            </a:r>
            <a:r>
              <a:rPr lang="en-US" b="1" u="sng" dirty="0">
                <a:latin typeface="Consolas" panose="020B0609020204030204" pitchFamily="49" charset="0"/>
              </a:rPr>
              <a:t>Achievement Award</a:t>
            </a:r>
            <a:r>
              <a:rPr lang="en-US" dirty="0">
                <a:latin typeface="Consolas" panose="020B0609020204030204" pitchFamily="49" charset="0"/>
              </a:rPr>
              <a:t>, please email </a:t>
            </a:r>
            <a:r>
              <a:rPr lang="en-US" dirty="0">
                <a:latin typeface="Consolas" panose="020B0609020204030204" pitchFamily="49" charset="0"/>
                <a:hlinkClick r:id="rId2"/>
              </a:rPr>
              <a:t>Gadvisors@cise.ufl.edu</a:t>
            </a:r>
            <a:endParaRPr lang="en-US" dirty="0">
              <a:latin typeface="Consolas" panose="020B0609020204030204" pitchFamily="49" charset="0"/>
            </a:endParaRPr>
          </a:p>
          <a:p>
            <a:pPr>
              <a:lnSpc>
                <a:spcPct val="200000"/>
              </a:lnSpc>
            </a:pPr>
            <a:r>
              <a:rPr lang="en-US" dirty="0">
                <a:latin typeface="Consolas" panose="020B0609020204030204" pitchFamily="49" charset="0"/>
              </a:rPr>
              <a:t>For questions about any </a:t>
            </a:r>
            <a:r>
              <a:rPr lang="en-US" b="1" u="sng" dirty="0">
                <a:latin typeface="Consolas" panose="020B0609020204030204" pitchFamily="49" charset="0"/>
              </a:rPr>
              <a:t>OTHER</a:t>
            </a:r>
            <a:r>
              <a:rPr lang="en-US" dirty="0">
                <a:latin typeface="Consolas" panose="020B0609020204030204" pitchFamily="49" charset="0"/>
              </a:rPr>
              <a:t> payment (like a loan or money transfer), please speak with the UF OneStop: </a:t>
            </a:r>
            <a:r>
              <a:rPr lang="en-US" dirty="0">
                <a:latin typeface="Consolas" panose="020B0609020204030204" pitchFamily="49" charset="0"/>
                <a:hlinkClick r:id="rId3"/>
              </a:rPr>
              <a:t>https://www.onestop.ufl.edu/</a:t>
            </a:r>
            <a:endParaRPr lang="en-US" dirty="0">
              <a:latin typeface="Consolas" panose="020B0609020204030204" pitchFamily="49" charset="0"/>
            </a:endParaRPr>
          </a:p>
          <a:p>
            <a:pPr marL="0" indent="0">
              <a:buNone/>
            </a:pPr>
            <a:endParaRPr lang="en-US" dirty="0">
              <a:latin typeface="Consolas" panose="020B0609020204030204" pitchFamily="49" charset="0"/>
            </a:endParaRPr>
          </a:p>
        </p:txBody>
      </p:sp>
    </p:spTree>
    <p:extLst>
      <p:ext uri="{BB962C8B-B14F-4D97-AF65-F5344CB8AC3E}">
        <p14:creationId xmlns:p14="http://schemas.microsoft.com/office/powerpoint/2010/main" val="405135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DF358-417D-A01C-7451-67A13724DF9C}"/>
              </a:ext>
            </a:extLst>
          </p:cNvPr>
          <p:cNvSpPr>
            <a:spLocks noGrp="1"/>
          </p:cNvSpPr>
          <p:nvPr>
            <p:ph type="title"/>
          </p:nvPr>
        </p:nvSpPr>
        <p:spPr>
          <a:xfrm>
            <a:off x="760412" y="2743200"/>
            <a:ext cx="8938472" cy="2764335"/>
          </a:xfrm>
        </p:spPr>
        <p:txBody>
          <a:bodyPr/>
          <a:lstStyle/>
          <a:p>
            <a:r>
              <a:rPr lang="en-US" dirty="0">
                <a:latin typeface="Consolas" panose="020B0609020204030204" pitchFamily="49" charset="0"/>
              </a:rPr>
              <a:t>Student Services</a:t>
            </a:r>
            <a:br>
              <a:rPr lang="en-US" dirty="0">
                <a:latin typeface="Consolas" panose="020B0609020204030204" pitchFamily="49" charset="0"/>
              </a:rPr>
            </a:br>
            <a:r>
              <a:rPr lang="en-US" dirty="0">
                <a:latin typeface="Consolas" panose="020B0609020204030204" pitchFamily="49" charset="0"/>
              </a:rPr>
              <a:t>Overview</a:t>
            </a:r>
            <a:endParaRPr lang="en-US" dirty="0"/>
          </a:p>
        </p:txBody>
      </p:sp>
      <p:sp>
        <p:nvSpPr>
          <p:cNvPr id="2" name="Rectangle 1">
            <a:extLst>
              <a:ext uri="{FF2B5EF4-FFF2-40B4-BE49-F238E27FC236}">
                <a16:creationId xmlns:a16="http://schemas.microsoft.com/office/drawing/2014/main" id="{A53D110E-1CAE-EE8B-83AB-8225CE122986}"/>
              </a:ext>
            </a:extLst>
          </p:cNvPr>
          <p:cNvSpPr/>
          <p:nvPr/>
        </p:nvSpPr>
        <p:spPr>
          <a:xfrm>
            <a:off x="9979024" y="333375"/>
            <a:ext cx="2133600" cy="838200"/>
          </a:xfrm>
          <a:prstGeom prst="rect">
            <a:avLst/>
          </a:prstGeom>
          <a:solidFill>
            <a:srgbClr val="004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Tree>
    <p:extLst>
      <p:ext uri="{BB962C8B-B14F-4D97-AF65-F5344CB8AC3E}">
        <p14:creationId xmlns:p14="http://schemas.microsoft.com/office/powerpoint/2010/main" val="56884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DE4891-5C6C-E6AB-787C-E7A9B90E3C7E}"/>
              </a:ext>
            </a:extLst>
          </p:cNvPr>
          <p:cNvSpPr>
            <a:spLocks noGrp="1"/>
          </p:cNvSpPr>
          <p:nvPr>
            <p:ph type="title"/>
          </p:nvPr>
        </p:nvSpPr>
        <p:spPr>
          <a:xfrm>
            <a:off x="836612" y="2438400"/>
            <a:ext cx="8938472" cy="2764335"/>
          </a:xfrm>
        </p:spPr>
        <p:txBody>
          <a:bodyPr/>
          <a:lstStyle/>
          <a:p>
            <a:r>
              <a:rPr lang="en-US" b="1" dirty="0">
                <a:ln>
                  <a:solidFill>
                    <a:schemeClr val="tx1"/>
                  </a:solidFill>
                </a:ln>
                <a:solidFill>
                  <a:schemeClr val="bg1"/>
                </a:solidFill>
                <a:effectLst>
                  <a:outerShdw blurRad="50800" dist="38100" dir="5400000" algn="t" rotWithShape="0">
                    <a:prstClr val="black">
                      <a:alpha val="40000"/>
                    </a:prstClr>
                  </a:outerShdw>
                </a:effectLst>
                <a:latin typeface="Consolas" panose="020B0609020204030204" pitchFamily="49" charset="0"/>
              </a:rPr>
              <a:t>Campus Resources</a:t>
            </a:r>
          </a:p>
        </p:txBody>
      </p:sp>
    </p:spTree>
    <p:extLst>
      <p:ext uri="{BB962C8B-B14F-4D97-AF65-F5344CB8AC3E}">
        <p14:creationId xmlns:p14="http://schemas.microsoft.com/office/powerpoint/2010/main" val="317836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B019ED-BBB4-4151-ECE4-8F41C5C1A4B2}"/>
              </a:ext>
            </a:extLst>
          </p:cNvPr>
          <p:cNvSpPr>
            <a:spLocks noGrp="1"/>
          </p:cNvSpPr>
          <p:nvPr>
            <p:ph type="title"/>
          </p:nvPr>
        </p:nvSpPr>
        <p:spPr/>
        <p:txBody>
          <a:bodyPr/>
          <a:lstStyle/>
          <a:p>
            <a:r>
              <a:rPr lang="en-US" dirty="0">
                <a:solidFill>
                  <a:srgbClr val="00B050"/>
                </a:solidFill>
              </a:rPr>
              <a:t>Highlighted Campus Resources</a:t>
            </a:r>
          </a:p>
        </p:txBody>
      </p:sp>
      <p:sp>
        <p:nvSpPr>
          <p:cNvPr id="5" name="Text Placeholder 4">
            <a:extLst>
              <a:ext uri="{FF2B5EF4-FFF2-40B4-BE49-F238E27FC236}">
                <a16:creationId xmlns:a16="http://schemas.microsoft.com/office/drawing/2014/main" id="{E1BEAB44-A732-6AA2-2433-C1501B1B7612}"/>
              </a:ext>
            </a:extLst>
          </p:cNvPr>
          <p:cNvSpPr>
            <a:spLocks noGrp="1"/>
          </p:cNvSpPr>
          <p:nvPr>
            <p:ph type="body" idx="1"/>
          </p:nvPr>
        </p:nvSpPr>
        <p:spPr>
          <a:xfrm>
            <a:off x="1218883" y="1701800"/>
            <a:ext cx="10360500" cy="914400"/>
          </a:xfrm>
        </p:spPr>
        <p:txBody>
          <a:bodyPr/>
          <a:lstStyle/>
          <a:p>
            <a:r>
              <a:rPr lang="en-US" dirty="0">
                <a:solidFill>
                  <a:schemeClr val="tx1"/>
                </a:solidFill>
              </a:rPr>
              <a:t>All resources listed are FREE to UF students:</a:t>
            </a:r>
          </a:p>
        </p:txBody>
      </p:sp>
      <p:sp>
        <p:nvSpPr>
          <p:cNvPr id="6" name="Content Placeholder 5">
            <a:extLst>
              <a:ext uri="{FF2B5EF4-FFF2-40B4-BE49-F238E27FC236}">
                <a16:creationId xmlns:a16="http://schemas.microsoft.com/office/drawing/2014/main" id="{14E0C11B-2C6B-BBDD-6EBE-473CA3AF99CB}"/>
              </a:ext>
            </a:extLst>
          </p:cNvPr>
          <p:cNvSpPr>
            <a:spLocks noGrp="1"/>
          </p:cNvSpPr>
          <p:nvPr>
            <p:ph sz="half" idx="2"/>
          </p:nvPr>
        </p:nvSpPr>
        <p:spPr/>
        <p:txBody>
          <a:bodyPr/>
          <a:lstStyle/>
          <a:p>
            <a:pPr eaLnBrk="1" hangingPunct="1">
              <a:lnSpc>
                <a:spcPct val="90000"/>
              </a:lnSpc>
              <a:defRPr/>
            </a:pPr>
            <a:r>
              <a:rPr lang="en-US" sz="2400" dirty="0"/>
              <a:t>UF Counseling and Wellness Center (CWC) </a:t>
            </a:r>
          </a:p>
          <a:p>
            <a:pPr lvl="1">
              <a:defRPr/>
            </a:pPr>
            <a:r>
              <a:rPr lang="en-US" sz="2300" dirty="0"/>
              <a:t>301 Peabody Hall</a:t>
            </a:r>
          </a:p>
          <a:p>
            <a:pPr lvl="1">
              <a:defRPr/>
            </a:pPr>
            <a:r>
              <a:rPr lang="en-US" sz="2300" dirty="0">
                <a:hlinkClick r:id="rId2"/>
              </a:rPr>
              <a:t>https://counseling.ufl.edu</a:t>
            </a:r>
            <a:endParaRPr lang="en-US" sz="2300" dirty="0"/>
          </a:p>
          <a:p>
            <a:pPr>
              <a:defRPr/>
            </a:pPr>
            <a:r>
              <a:rPr lang="en-US" sz="2700" dirty="0"/>
              <a:t>Student Health Care Center</a:t>
            </a:r>
          </a:p>
          <a:p>
            <a:pPr lvl="1">
              <a:defRPr/>
            </a:pPr>
            <a:r>
              <a:rPr lang="en-US" sz="2300" dirty="0"/>
              <a:t>2140 Stadium Road</a:t>
            </a:r>
          </a:p>
          <a:p>
            <a:pPr lvl="1">
              <a:defRPr/>
            </a:pPr>
            <a:r>
              <a:rPr lang="en-US" sz="2300" dirty="0"/>
              <a:t>https://shcc.ufl.edu/</a:t>
            </a:r>
          </a:p>
        </p:txBody>
      </p:sp>
      <p:sp>
        <p:nvSpPr>
          <p:cNvPr id="8" name="Content Placeholder 7">
            <a:extLst>
              <a:ext uri="{FF2B5EF4-FFF2-40B4-BE49-F238E27FC236}">
                <a16:creationId xmlns:a16="http://schemas.microsoft.com/office/drawing/2014/main" id="{3A50942B-1E75-A950-094D-3FCC93EDF28E}"/>
              </a:ext>
            </a:extLst>
          </p:cNvPr>
          <p:cNvSpPr>
            <a:spLocks noGrp="1"/>
          </p:cNvSpPr>
          <p:nvPr>
            <p:ph sz="quarter" idx="4"/>
          </p:nvPr>
        </p:nvSpPr>
        <p:spPr>
          <a:xfrm>
            <a:off x="6500707" y="2717800"/>
            <a:ext cx="5232505" cy="3454400"/>
          </a:xfrm>
        </p:spPr>
        <p:txBody>
          <a:bodyPr/>
          <a:lstStyle/>
          <a:p>
            <a:pPr eaLnBrk="1" hangingPunct="1">
              <a:lnSpc>
                <a:spcPct val="90000"/>
              </a:lnSpc>
              <a:defRPr/>
            </a:pPr>
            <a:r>
              <a:rPr lang="en-US" sz="2400" dirty="0"/>
              <a:t>University Police Department – </a:t>
            </a:r>
          </a:p>
          <a:p>
            <a:pPr lvl="1">
              <a:defRPr/>
            </a:pPr>
            <a:r>
              <a:rPr lang="en-US" sz="2000" dirty="0"/>
              <a:t>1555 Museum Road</a:t>
            </a:r>
          </a:p>
          <a:p>
            <a:pPr lvl="1">
              <a:defRPr/>
            </a:pPr>
            <a:r>
              <a:rPr lang="en-US" sz="2000" dirty="0"/>
              <a:t>Non-Emergency Number: 392-1111  </a:t>
            </a:r>
          </a:p>
          <a:p>
            <a:pPr lvl="1">
              <a:defRPr/>
            </a:pPr>
            <a:r>
              <a:rPr lang="en-US" sz="2000" dirty="0"/>
              <a:t>Call 911 for emergencies</a:t>
            </a:r>
          </a:p>
          <a:p>
            <a:r>
              <a:rPr lang="en-US" sz="2400" dirty="0"/>
              <a:t>Field &amp; Fork Pantry </a:t>
            </a:r>
          </a:p>
          <a:p>
            <a:pPr lvl="1"/>
            <a:r>
              <a:rPr lang="en-US" sz="2000" dirty="0"/>
              <a:t>https://pantry.fieldandfork.ufl.edu</a:t>
            </a:r>
          </a:p>
        </p:txBody>
      </p:sp>
    </p:spTree>
    <p:extLst>
      <p:ext uri="{BB962C8B-B14F-4D97-AF65-F5344CB8AC3E}">
        <p14:creationId xmlns:p14="http://schemas.microsoft.com/office/powerpoint/2010/main" val="14919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B019ED-BBB4-4151-ECE4-8F41C5C1A4B2}"/>
              </a:ext>
            </a:extLst>
          </p:cNvPr>
          <p:cNvSpPr>
            <a:spLocks noGrp="1"/>
          </p:cNvSpPr>
          <p:nvPr>
            <p:ph type="title"/>
          </p:nvPr>
        </p:nvSpPr>
        <p:spPr/>
        <p:txBody>
          <a:bodyPr/>
          <a:lstStyle/>
          <a:p>
            <a:r>
              <a:rPr lang="en-US" dirty="0">
                <a:solidFill>
                  <a:srgbClr val="00B050"/>
                </a:solidFill>
              </a:rPr>
              <a:t>Highlighted Campus Resources, cont. </a:t>
            </a:r>
          </a:p>
        </p:txBody>
      </p:sp>
      <p:sp>
        <p:nvSpPr>
          <p:cNvPr id="5" name="Text Placeholder 4">
            <a:extLst>
              <a:ext uri="{FF2B5EF4-FFF2-40B4-BE49-F238E27FC236}">
                <a16:creationId xmlns:a16="http://schemas.microsoft.com/office/drawing/2014/main" id="{E1BEAB44-A732-6AA2-2433-C1501B1B7612}"/>
              </a:ext>
            </a:extLst>
          </p:cNvPr>
          <p:cNvSpPr>
            <a:spLocks noGrp="1"/>
          </p:cNvSpPr>
          <p:nvPr>
            <p:ph type="body" idx="1"/>
          </p:nvPr>
        </p:nvSpPr>
        <p:spPr>
          <a:xfrm>
            <a:off x="1218883" y="1701800"/>
            <a:ext cx="10360500" cy="914400"/>
          </a:xfrm>
        </p:spPr>
        <p:txBody>
          <a:bodyPr/>
          <a:lstStyle/>
          <a:p>
            <a:r>
              <a:rPr lang="en-US" dirty="0">
                <a:solidFill>
                  <a:schemeClr val="tx1"/>
                </a:solidFill>
              </a:rPr>
              <a:t>All resources listed are FREE to UF students:</a:t>
            </a:r>
          </a:p>
        </p:txBody>
      </p:sp>
      <p:sp>
        <p:nvSpPr>
          <p:cNvPr id="6" name="Content Placeholder 5">
            <a:extLst>
              <a:ext uri="{FF2B5EF4-FFF2-40B4-BE49-F238E27FC236}">
                <a16:creationId xmlns:a16="http://schemas.microsoft.com/office/drawing/2014/main" id="{14E0C11B-2C6B-BBDD-6EBE-473CA3AF99CB}"/>
              </a:ext>
            </a:extLst>
          </p:cNvPr>
          <p:cNvSpPr>
            <a:spLocks noGrp="1"/>
          </p:cNvSpPr>
          <p:nvPr>
            <p:ph sz="half" idx="2"/>
          </p:nvPr>
        </p:nvSpPr>
        <p:spPr/>
        <p:txBody>
          <a:bodyPr/>
          <a:lstStyle/>
          <a:p>
            <a:pPr eaLnBrk="1" hangingPunct="1">
              <a:lnSpc>
                <a:spcPct val="150000"/>
              </a:lnSpc>
              <a:defRPr/>
            </a:pPr>
            <a:r>
              <a:rPr lang="en-US" sz="2400" dirty="0"/>
              <a:t>UF Disability Resource Center</a:t>
            </a:r>
          </a:p>
          <a:p>
            <a:pPr lvl="1">
              <a:lnSpc>
                <a:spcPct val="150000"/>
              </a:lnSpc>
              <a:defRPr/>
            </a:pPr>
            <a:r>
              <a:rPr lang="en-US" sz="2000" dirty="0">
                <a:hlinkClick r:id="rId2"/>
              </a:rPr>
              <a:t>https://disability.ufl.edu/</a:t>
            </a:r>
            <a:endParaRPr lang="en-US" sz="2000" dirty="0"/>
          </a:p>
          <a:p>
            <a:pPr>
              <a:lnSpc>
                <a:spcPct val="150000"/>
              </a:lnSpc>
              <a:defRPr/>
            </a:pPr>
            <a:r>
              <a:rPr lang="en-US" sz="2400" dirty="0"/>
              <a:t>Student Legal Services</a:t>
            </a:r>
          </a:p>
          <a:p>
            <a:pPr lvl="1">
              <a:lnSpc>
                <a:spcPct val="150000"/>
              </a:lnSpc>
              <a:defRPr/>
            </a:pPr>
            <a:r>
              <a:rPr lang="en-US" sz="2000" dirty="0">
                <a:hlinkClick r:id="rId3"/>
              </a:rPr>
              <a:t>https://studentlegalservices.ufl.edu/</a:t>
            </a:r>
            <a:endParaRPr lang="en-US" sz="2000" dirty="0"/>
          </a:p>
          <a:p>
            <a:pPr marL="377886" lvl="1" indent="0">
              <a:buNone/>
              <a:defRPr/>
            </a:pPr>
            <a:endParaRPr lang="en-US" sz="2300" dirty="0"/>
          </a:p>
        </p:txBody>
      </p:sp>
      <p:sp>
        <p:nvSpPr>
          <p:cNvPr id="8" name="Content Placeholder 7">
            <a:extLst>
              <a:ext uri="{FF2B5EF4-FFF2-40B4-BE49-F238E27FC236}">
                <a16:creationId xmlns:a16="http://schemas.microsoft.com/office/drawing/2014/main" id="{3A50942B-1E75-A950-094D-3FCC93EDF28E}"/>
              </a:ext>
            </a:extLst>
          </p:cNvPr>
          <p:cNvSpPr>
            <a:spLocks noGrp="1"/>
          </p:cNvSpPr>
          <p:nvPr>
            <p:ph sz="quarter" idx="4"/>
          </p:nvPr>
        </p:nvSpPr>
        <p:spPr/>
        <p:txBody>
          <a:bodyPr/>
          <a:lstStyle/>
          <a:p>
            <a:pPr eaLnBrk="1" hangingPunct="1">
              <a:lnSpc>
                <a:spcPct val="150000"/>
              </a:lnSpc>
              <a:defRPr/>
            </a:pPr>
            <a:r>
              <a:rPr lang="en-US" sz="2400" dirty="0"/>
              <a:t>UF Career Connection Center (C3)</a:t>
            </a:r>
          </a:p>
          <a:p>
            <a:pPr lvl="1">
              <a:lnSpc>
                <a:spcPct val="150000"/>
              </a:lnSpc>
              <a:defRPr/>
            </a:pPr>
            <a:r>
              <a:rPr lang="en-US" dirty="0">
                <a:hlinkClick r:id="rId4"/>
              </a:rPr>
              <a:t>https://career.ufl.edu/</a:t>
            </a:r>
            <a:endParaRPr lang="en-US" dirty="0"/>
          </a:p>
          <a:p>
            <a:pPr>
              <a:lnSpc>
                <a:spcPct val="150000"/>
              </a:lnSpc>
              <a:defRPr/>
            </a:pPr>
            <a:r>
              <a:rPr lang="en-US" sz="2400" dirty="0"/>
              <a:t>UF CARE</a:t>
            </a:r>
          </a:p>
          <a:p>
            <a:pPr lvl="1">
              <a:lnSpc>
                <a:spcPct val="150000"/>
              </a:lnSpc>
              <a:defRPr/>
            </a:pPr>
            <a:r>
              <a:rPr lang="en-US" dirty="0">
                <a:hlinkClick r:id="rId5"/>
              </a:rPr>
              <a:t>https://care.dso.ufl.edu/</a:t>
            </a:r>
            <a:endParaRPr lang="en-US" dirty="0"/>
          </a:p>
          <a:p>
            <a:pPr lvl="1">
              <a:defRPr/>
            </a:pPr>
            <a:endParaRPr lang="en-US" sz="2000" dirty="0"/>
          </a:p>
        </p:txBody>
      </p:sp>
    </p:spTree>
    <p:extLst>
      <p:ext uri="{BB962C8B-B14F-4D97-AF65-F5344CB8AC3E}">
        <p14:creationId xmlns:p14="http://schemas.microsoft.com/office/powerpoint/2010/main" val="61727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A08A4E-E3F5-C219-58A3-32A3C2E2DA75}"/>
              </a:ext>
            </a:extLst>
          </p:cNvPr>
          <p:cNvSpPr>
            <a:spLocks noGrp="1"/>
          </p:cNvSpPr>
          <p:nvPr>
            <p:ph type="title"/>
          </p:nvPr>
        </p:nvSpPr>
        <p:spPr/>
        <p:txBody>
          <a:bodyPr/>
          <a:lstStyle/>
          <a:p>
            <a:r>
              <a:rPr lang="en-US" dirty="0">
                <a:solidFill>
                  <a:srgbClr val="00B050"/>
                </a:solidFill>
              </a:rPr>
              <a:t>Whole Gator</a:t>
            </a:r>
          </a:p>
        </p:txBody>
      </p:sp>
      <p:sp>
        <p:nvSpPr>
          <p:cNvPr id="8" name="Content Placeholder 7">
            <a:extLst>
              <a:ext uri="{FF2B5EF4-FFF2-40B4-BE49-F238E27FC236}">
                <a16:creationId xmlns:a16="http://schemas.microsoft.com/office/drawing/2014/main" id="{F64498AE-3E07-64FE-3C3C-41875138E7BD}"/>
              </a:ext>
            </a:extLst>
          </p:cNvPr>
          <p:cNvSpPr>
            <a:spLocks noGrp="1"/>
          </p:cNvSpPr>
          <p:nvPr>
            <p:ph idx="1"/>
          </p:nvPr>
        </p:nvSpPr>
        <p:spPr/>
        <p:txBody>
          <a:bodyPr>
            <a:normAutofit fontScale="92500" lnSpcReduction="20000"/>
          </a:bodyPr>
          <a:lstStyle/>
          <a:p>
            <a:pPr marL="0" indent="0" algn="ctr">
              <a:buNone/>
            </a:pPr>
            <a:r>
              <a:rPr lang="en-US" dirty="0"/>
              <a:t>The highlighted resources listed previously are not all the resources available. If you are looking for something not listed, UF has the Whole Gator resource available.</a:t>
            </a:r>
          </a:p>
          <a:p>
            <a:pPr marL="0" indent="0" algn="ctr">
              <a:buNone/>
            </a:pPr>
            <a:r>
              <a:rPr lang="en-US" dirty="0"/>
              <a:t>You can locate it in ONE.UF or as an App.</a:t>
            </a:r>
          </a:p>
          <a:p>
            <a:pPr marL="0" indent="0" algn="ctr">
              <a:buNone/>
            </a:pPr>
            <a:endParaRPr lang="en-US" dirty="0"/>
          </a:p>
          <a:p>
            <a:pPr marL="0" indent="0" algn="ctr">
              <a:buNone/>
            </a:pPr>
            <a:r>
              <a:rPr lang="en-US" dirty="0"/>
              <a:t>ONE.UF</a:t>
            </a:r>
          </a:p>
          <a:p>
            <a:pPr marL="0" indent="0" algn="ctr">
              <a:buNone/>
            </a:pPr>
            <a:r>
              <a:rPr lang="en-US" dirty="0">
                <a:hlinkClick r:id="rId2"/>
              </a:rPr>
              <a:t>https://one.uf.edu/whole-gator/topics</a:t>
            </a:r>
            <a:endParaRPr lang="en-US" dirty="0"/>
          </a:p>
          <a:p>
            <a:pPr marL="0" indent="0" algn="ctr">
              <a:buNone/>
            </a:pPr>
            <a:r>
              <a:rPr lang="en-US" dirty="0"/>
              <a:t>Whole Gator App:</a:t>
            </a:r>
          </a:p>
          <a:p>
            <a:pPr marL="0" indent="0" algn="ctr">
              <a:buNone/>
            </a:pPr>
            <a:r>
              <a:rPr lang="en-US" dirty="0">
                <a:hlinkClick r:id="rId3"/>
              </a:rPr>
              <a:t>https://studentlife.ufl.edu/wholegator/</a:t>
            </a:r>
            <a:br>
              <a:rPr lang="en-US" dirty="0"/>
            </a:br>
            <a:endParaRPr lang="en-US" dirty="0"/>
          </a:p>
        </p:txBody>
      </p:sp>
    </p:spTree>
    <p:extLst>
      <p:ext uri="{BB962C8B-B14F-4D97-AF65-F5344CB8AC3E}">
        <p14:creationId xmlns:p14="http://schemas.microsoft.com/office/powerpoint/2010/main" val="384677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2AFB-1694-6016-7A1A-76688F1A119F}"/>
              </a:ext>
            </a:extLst>
          </p:cNvPr>
          <p:cNvSpPr>
            <a:spLocks noGrp="1"/>
          </p:cNvSpPr>
          <p:nvPr>
            <p:ph type="title"/>
          </p:nvPr>
        </p:nvSpPr>
        <p:spPr/>
        <p:txBody>
          <a:bodyPr/>
          <a:lstStyle/>
          <a:p>
            <a:r>
              <a:rPr lang="en-US" dirty="0">
                <a:solidFill>
                  <a:srgbClr val="00B050"/>
                </a:solidFill>
              </a:rPr>
              <a:t>International Friendship USA</a:t>
            </a:r>
          </a:p>
        </p:txBody>
      </p:sp>
      <p:sp>
        <p:nvSpPr>
          <p:cNvPr id="3" name="Content Placeholder 2">
            <a:extLst>
              <a:ext uri="{FF2B5EF4-FFF2-40B4-BE49-F238E27FC236}">
                <a16:creationId xmlns:a16="http://schemas.microsoft.com/office/drawing/2014/main" id="{E25186D2-784F-F410-096E-33A03EBF2D3B}"/>
              </a:ext>
            </a:extLst>
          </p:cNvPr>
          <p:cNvSpPr>
            <a:spLocks noGrp="1"/>
          </p:cNvSpPr>
          <p:nvPr>
            <p:ph idx="1"/>
          </p:nvPr>
        </p:nvSpPr>
        <p:spPr/>
        <p:txBody>
          <a:bodyPr/>
          <a:lstStyle/>
          <a:p>
            <a:pPr algn="ctr" eaLnBrk="1" hangingPunct="1">
              <a:buFont typeface="Wingdings" panose="05000000000000000000" pitchFamily="2" charset="2"/>
              <a:buNone/>
              <a:defRPr/>
            </a:pPr>
            <a:r>
              <a:rPr lang="en-US" dirty="0"/>
              <a:t>This is an </a:t>
            </a:r>
            <a:r>
              <a:rPr lang="en-US" sz="2800" dirty="0"/>
              <a:t>organization that exists to befriend and assist international students and their families during their transition and stay in America – free English classes every week, plus more!</a:t>
            </a:r>
          </a:p>
          <a:p>
            <a:pPr algn="ctr" eaLnBrk="1" hangingPunct="1">
              <a:buFont typeface="Wingdings" panose="05000000000000000000" pitchFamily="2" charset="2"/>
              <a:buNone/>
              <a:defRPr/>
            </a:pPr>
            <a:endParaRPr lang="en-US" dirty="0"/>
          </a:p>
          <a:p>
            <a:pPr algn="ctr" eaLnBrk="1" hangingPunct="1">
              <a:buFont typeface="Wingdings" panose="05000000000000000000" pitchFamily="2" charset="2"/>
              <a:buNone/>
              <a:defRPr/>
            </a:pPr>
            <a:r>
              <a:rPr lang="en-US" dirty="0"/>
              <a:t>Link:</a:t>
            </a:r>
          </a:p>
          <a:p>
            <a:pPr algn="ctr" eaLnBrk="1" hangingPunct="1">
              <a:buFont typeface="Wingdings" panose="05000000000000000000" pitchFamily="2" charset="2"/>
              <a:buNone/>
              <a:defRPr/>
            </a:pPr>
            <a:r>
              <a:rPr lang="en-US" dirty="0">
                <a:hlinkClick r:id="rId2"/>
              </a:rPr>
              <a:t>https://internationalfriendship.org/</a:t>
            </a:r>
            <a:endParaRPr lang="en-US" dirty="0"/>
          </a:p>
        </p:txBody>
      </p:sp>
      <p:pic>
        <p:nvPicPr>
          <p:cNvPr id="4" name="Picture 4">
            <a:extLst>
              <a:ext uri="{FF2B5EF4-FFF2-40B4-BE49-F238E27FC236}">
                <a16:creationId xmlns:a16="http://schemas.microsoft.com/office/drawing/2014/main" id="{5F92ACCE-4CD4-D0CE-BE3C-57A2D47AD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883" y="3733800"/>
            <a:ext cx="13716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62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2899-BBD1-760D-D999-3A8A014D8722}"/>
              </a:ext>
            </a:extLst>
          </p:cNvPr>
          <p:cNvSpPr>
            <a:spLocks noGrp="1"/>
          </p:cNvSpPr>
          <p:nvPr>
            <p:ph type="title"/>
          </p:nvPr>
        </p:nvSpPr>
        <p:spPr>
          <a:xfrm>
            <a:off x="760412" y="2743200"/>
            <a:ext cx="8938472" cy="2764335"/>
          </a:xfrm>
        </p:spPr>
        <p:txBody>
          <a:bodyPr>
            <a:normAutofit/>
          </a:bodyPr>
          <a:lstStyle/>
          <a:p>
            <a:r>
              <a:rPr lang="en-US" b="1" dirty="0">
                <a:ln>
                  <a:solidFill>
                    <a:schemeClr val="tx1"/>
                  </a:solidFill>
                </a:ln>
                <a:solidFill>
                  <a:schemeClr val="bg1"/>
                </a:solidFill>
                <a:effectLst>
                  <a:outerShdw blurRad="50800" dist="38100" dir="5400000" algn="t" rotWithShape="0">
                    <a:prstClr val="black">
                      <a:alpha val="40000"/>
                    </a:prstClr>
                  </a:outerShdw>
                </a:effectLst>
                <a:latin typeface="Consolas" panose="020B0609020204030204" pitchFamily="49" charset="0"/>
              </a:rPr>
              <a:t>Important Dates &amp; Reminders</a:t>
            </a:r>
            <a:endParaRPr lang="en-US" dirty="0">
              <a:solidFill>
                <a:schemeClr val="bg1"/>
              </a:solidFill>
            </a:endParaRPr>
          </a:p>
        </p:txBody>
      </p:sp>
    </p:spTree>
    <p:extLst>
      <p:ext uri="{BB962C8B-B14F-4D97-AF65-F5344CB8AC3E}">
        <p14:creationId xmlns:p14="http://schemas.microsoft.com/office/powerpoint/2010/main" val="87819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4BCC0-1B46-FFEE-9307-871458922B10}"/>
              </a:ext>
            </a:extLst>
          </p:cNvPr>
          <p:cNvSpPr>
            <a:spLocks noGrp="1"/>
          </p:cNvSpPr>
          <p:nvPr>
            <p:ph type="title"/>
          </p:nvPr>
        </p:nvSpPr>
        <p:spPr/>
        <p:txBody>
          <a:bodyPr/>
          <a:lstStyle/>
          <a:p>
            <a:r>
              <a:rPr lang="en-US" dirty="0">
                <a:solidFill>
                  <a:srgbClr val="00B050"/>
                </a:solidFill>
              </a:rPr>
              <a:t>Important Dates</a:t>
            </a:r>
          </a:p>
        </p:txBody>
      </p:sp>
      <p:sp>
        <p:nvSpPr>
          <p:cNvPr id="5" name="Content Placeholder 4">
            <a:extLst>
              <a:ext uri="{FF2B5EF4-FFF2-40B4-BE49-F238E27FC236}">
                <a16:creationId xmlns:a16="http://schemas.microsoft.com/office/drawing/2014/main" id="{401460F8-DA83-E436-D5C1-493709AA25ED}"/>
              </a:ext>
            </a:extLst>
          </p:cNvPr>
          <p:cNvSpPr>
            <a:spLocks noGrp="1"/>
          </p:cNvSpPr>
          <p:nvPr>
            <p:ph idx="1"/>
          </p:nvPr>
        </p:nvSpPr>
        <p:spPr/>
        <p:txBody>
          <a:bodyPr>
            <a:normAutofit/>
          </a:bodyPr>
          <a:lstStyle/>
          <a:p>
            <a:pPr>
              <a:lnSpc>
                <a:spcPct val="150000"/>
              </a:lnSpc>
            </a:pPr>
            <a:r>
              <a:rPr lang="en-US" dirty="0"/>
              <a:t>Regular Registration: August 21</a:t>
            </a:r>
          </a:p>
          <a:p>
            <a:pPr lvl="1">
              <a:lnSpc>
                <a:spcPct val="150000"/>
              </a:lnSpc>
            </a:pPr>
            <a:r>
              <a:rPr lang="en-US" dirty="0"/>
              <a:t> ($100 late fee after 11:59 pm deadline) 	</a:t>
            </a:r>
          </a:p>
          <a:p>
            <a:pPr>
              <a:lnSpc>
                <a:spcPct val="150000"/>
              </a:lnSpc>
            </a:pPr>
            <a:r>
              <a:rPr lang="en-US" dirty="0"/>
              <a:t>Classes Begin: August 22</a:t>
            </a:r>
          </a:p>
          <a:p>
            <a:pPr>
              <a:lnSpc>
                <a:spcPct val="150000"/>
              </a:lnSpc>
            </a:pPr>
            <a:r>
              <a:rPr lang="en-US" dirty="0"/>
              <a:t>Drop/Add: August 22 – 28</a:t>
            </a:r>
          </a:p>
          <a:p>
            <a:pPr>
              <a:lnSpc>
                <a:spcPct val="150000"/>
              </a:lnSpc>
            </a:pPr>
            <a:r>
              <a:rPr lang="en-US" dirty="0"/>
              <a:t>Fee Payments: September 6 (3:30 pm)</a:t>
            </a:r>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428558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94BCC0-1B46-FFEE-9307-871458922B10}"/>
              </a:ext>
            </a:extLst>
          </p:cNvPr>
          <p:cNvSpPr>
            <a:spLocks noGrp="1"/>
          </p:cNvSpPr>
          <p:nvPr>
            <p:ph type="title"/>
          </p:nvPr>
        </p:nvSpPr>
        <p:spPr/>
        <p:txBody>
          <a:bodyPr/>
          <a:lstStyle/>
          <a:p>
            <a:r>
              <a:rPr lang="en-US" dirty="0">
                <a:solidFill>
                  <a:srgbClr val="00B050"/>
                </a:solidFill>
              </a:rPr>
              <a:t>Important Dates, cont. </a:t>
            </a:r>
          </a:p>
        </p:txBody>
      </p:sp>
      <p:sp>
        <p:nvSpPr>
          <p:cNvPr id="5" name="Content Placeholder 4">
            <a:extLst>
              <a:ext uri="{FF2B5EF4-FFF2-40B4-BE49-F238E27FC236}">
                <a16:creationId xmlns:a16="http://schemas.microsoft.com/office/drawing/2014/main" id="{401460F8-DA83-E436-D5C1-493709AA25ED}"/>
              </a:ext>
            </a:extLst>
          </p:cNvPr>
          <p:cNvSpPr>
            <a:spLocks noGrp="1"/>
          </p:cNvSpPr>
          <p:nvPr>
            <p:ph idx="1"/>
          </p:nvPr>
        </p:nvSpPr>
        <p:spPr/>
        <p:txBody>
          <a:bodyPr>
            <a:normAutofit/>
          </a:bodyPr>
          <a:lstStyle/>
          <a:p>
            <a:pPr marL="0" indent="0" algn="ctr">
              <a:buNone/>
            </a:pPr>
            <a:endParaRPr lang="en-US" sz="2800" dirty="0"/>
          </a:p>
          <a:p>
            <a:pPr marL="0" indent="0" algn="ctr">
              <a:buNone/>
            </a:pPr>
            <a:r>
              <a:rPr lang="en-US" sz="2800" dirty="0"/>
              <a:t>UF Registrar’s Calendar:</a:t>
            </a:r>
          </a:p>
          <a:p>
            <a:pPr marL="0" indent="0" algn="ctr">
              <a:buNone/>
            </a:pPr>
            <a:r>
              <a:rPr lang="en-US" sz="2800" dirty="0">
                <a:hlinkClick r:id="rId2"/>
              </a:rPr>
              <a:t>https://catalog.ufl.edu/UGRD/dates-deadlines/2024-2025</a:t>
            </a:r>
            <a:endParaRPr lang="en-US" sz="2800" dirty="0"/>
          </a:p>
          <a:p>
            <a:pPr marL="0" indent="0" algn="ctr">
              <a:buNone/>
            </a:pPr>
            <a:endParaRPr lang="en-US" sz="2800" dirty="0"/>
          </a:p>
          <a:p>
            <a:pPr marL="0" indent="0" algn="ctr">
              <a:buNone/>
            </a:pPr>
            <a:r>
              <a:rPr lang="en-US" sz="2800" dirty="0"/>
              <a:t>UF Graduate School Calendar:</a:t>
            </a:r>
          </a:p>
          <a:p>
            <a:pPr marL="0" indent="0" algn="ctr">
              <a:buNone/>
            </a:pPr>
            <a:r>
              <a:rPr lang="en-US" sz="2800" dirty="0">
                <a:hlinkClick r:id="rId3"/>
              </a:rPr>
              <a:t>https://gradcatalog.ufl.edu/graduate/calendar/</a:t>
            </a:r>
            <a:endParaRPr lang="en-US" sz="2800" dirty="0"/>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130787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B6CC-189F-CC11-A681-32744739E1C2}"/>
              </a:ext>
            </a:extLst>
          </p:cNvPr>
          <p:cNvSpPr>
            <a:spLocks noGrp="1"/>
          </p:cNvSpPr>
          <p:nvPr>
            <p:ph type="title"/>
          </p:nvPr>
        </p:nvSpPr>
        <p:spPr/>
        <p:txBody>
          <a:bodyPr/>
          <a:lstStyle/>
          <a:p>
            <a:r>
              <a:rPr lang="en-US" dirty="0">
                <a:solidFill>
                  <a:srgbClr val="00B050"/>
                </a:solidFill>
              </a:rPr>
              <a:t>Important Take-Aways</a:t>
            </a:r>
          </a:p>
        </p:txBody>
      </p:sp>
      <p:sp>
        <p:nvSpPr>
          <p:cNvPr id="3" name="Content Placeholder 2">
            <a:extLst>
              <a:ext uri="{FF2B5EF4-FFF2-40B4-BE49-F238E27FC236}">
                <a16:creationId xmlns:a16="http://schemas.microsoft.com/office/drawing/2014/main" id="{7FD31BAF-F4E0-D54C-83E9-1B70E93A8F3B}"/>
              </a:ext>
            </a:extLst>
          </p:cNvPr>
          <p:cNvSpPr>
            <a:spLocks noGrp="1"/>
          </p:cNvSpPr>
          <p:nvPr>
            <p:ph idx="1"/>
          </p:nvPr>
        </p:nvSpPr>
        <p:spPr/>
        <p:txBody>
          <a:bodyPr>
            <a:normAutofit fontScale="92500" lnSpcReduction="20000"/>
          </a:bodyPr>
          <a:lstStyle/>
          <a:p>
            <a:r>
              <a:rPr lang="en-US" dirty="0"/>
              <a:t>Classes start on August 22</a:t>
            </a:r>
            <a:r>
              <a:rPr lang="en-US" baseline="30000" dirty="0"/>
              <a:t>nd</a:t>
            </a:r>
            <a:r>
              <a:rPr lang="en-US" dirty="0"/>
              <a:t> (Thursday)</a:t>
            </a:r>
          </a:p>
          <a:p>
            <a:pPr lvl="1"/>
            <a:r>
              <a:rPr lang="en-US" dirty="0"/>
              <a:t>You must be here for the first day!</a:t>
            </a:r>
          </a:p>
          <a:p>
            <a:r>
              <a:rPr lang="en-US" dirty="0"/>
              <a:t>The Advising office closes at 4:30 p.m. on August 28th. We will not be able to assist you after 4:30 p.m.! </a:t>
            </a:r>
          </a:p>
          <a:p>
            <a:r>
              <a:rPr lang="en-US" dirty="0"/>
              <a:t>You MUST be in nine hours by the end of the drop/add period.</a:t>
            </a:r>
          </a:p>
          <a:p>
            <a:r>
              <a:rPr lang="en-US" dirty="0"/>
              <a:t>International Students can only take ONE online class in nine hours.</a:t>
            </a:r>
          </a:p>
          <a:p>
            <a:r>
              <a:rPr lang="en-US" dirty="0"/>
              <a:t>Check your UF email daily, check ONE.UF at least once a week</a:t>
            </a:r>
          </a:p>
        </p:txBody>
      </p:sp>
    </p:spTree>
    <p:extLst>
      <p:ext uri="{BB962C8B-B14F-4D97-AF65-F5344CB8AC3E}">
        <p14:creationId xmlns:p14="http://schemas.microsoft.com/office/powerpoint/2010/main" val="85928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8A37D5-B79E-6CC7-5FE6-D0221DDBA8E2}"/>
              </a:ext>
            </a:extLst>
          </p:cNvPr>
          <p:cNvSpPr>
            <a:spLocks noGrp="1"/>
          </p:cNvSpPr>
          <p:nvPr>
            <p:ph type="title"/>
          </p:nvPr>
        </p:nvSpPr>
        <p:spPr>
          <a:xfrm>
            <a:off x="836612" y="2438400"/>
            <a:ext cx="8938472" cy="2764335"/>
          </a:xfrm>
        </p:spPr>
        <p:txBody>
          <a:bodyPr/>
          <a:lstStyle/>
          <a:p>
            <a:r>
              <a:rPr lang="en-US" b="1" dirty="0">
                <a:ln>
                  <a:solidFill>
                    <a:schemeClr val="tx1"/>
                  </a:solidFill>
                </a:ln>
                <a:solidFill>
                  <a:schemeClr val="bg1"/>
                </a:solidFill>
                <a:effectLst>
                  <a:outerShdw blurRad="50800" dist="38100" dir="5400000" algn="t" rotWithShape="0">
                    <a:prstClr val="black">
                      <a:alpha val="40000"/>
                    </a:prstClr>
                  </a:outerShdw>
                </a:effectLst>
                <a:latin typeface="Consolas" panose="020B0609020204030204" pitchFamily="49" charset="0"/>
              </a:rPr>
              <a:t>Questions?</a:t>
            </a:r>
          </a:p>
        </p:txBody>
      </p:sp>
    </p:spTree>
    <p:extLst>
      <p:ext uri="{BB962C8B-B14F-4D97-AF65-F5344CB8AC3E}">
        <p14:creationId xmlns:p14="http://schemas.microsoft.com/office/powerpoint/2010/main" val="140585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8AF5-1921-F15A-B6AB-01BBEBCA35AE}"/>
              </a:ext>
            </a:extLst>
          </p:cNvPr>
          <p:cNvSpPr>
            <a:spLocks noGrp="1"/>
          </p:cNvSpPr>
          <p:nvPr>
            <p:ph type="title"/>
          </p:nvPr>
        </p:nvSpPr>
        <p:spPr/>
        <p:txBody>
          <a:bodyPr/>
          <a:lstStyle/>
          <a:p>
            <a:r>
              <a:rPr lang="en-US" dirty="0">
                <a:solidFill>
                  <a:srgbClr val="00B050"/>
                </a:solidFill>
              </a:rPr>
              <a:t>Student Services Center (SSC)</a:t>
            </a:r>
          </a:p>
        </p:txBody>
      </p:sp>
      <p:sp>
        <p:nvSpPr>
          <p:cNvPr id="3" name="Content Placeholder 2">
            <a:extLst>
              <a:ext uri="{FF2B5EF4-FFF2-40B4-BE49-F238E27FC236}">
                <a16:creationId xmlns:a16="http://schemas.microsoft.com/office/drawing/2014/main" id="{5BCC3DAD-6484-FB4C-776D-ABA8AECFDCED}"/>
              </a:ext>
            </a:extLst>
          </p:cNvPr>
          <p:cNvSpPr>
            <a:spLocks noGrp="1"/>
          </p:cNvSpPr>
          <p:nvPr>
            <p:ph idx="1"/>
          </p:nvPr>
        </p:nvSpPr>
        <p:spPr/>
        <p:txBody>
          <a:bodyPr>
            <a:normAutofit fontScale="92500" lnSpcReduction="10000"/>
          </a:bodyPr>
          <a:lstStyle/>
          <a:p>
            <a:pPr marL="73140" indent="0">
              <a:buNone/>
              <a:defRPr/>
            </a:pPr>
            <a:r>
              <a:rPr lang="en-US" sz="3200" dirty="0"/>
              <a:t>The SSC assists with:</a:t>
            </a:r>
          </a:p>
          <a:p>
            <a:pPr lvl="1" eaLnBrk="1" hangingPunct="1">
              <a:lnSpc>
                <a:spcPct val="90000"/>
              </a:lnSpc>
              <a:defRPr/>
            </a:pPr>
            <a:r>
              <a:rPr lang="en-US" sz="2800" dirty="0"/>
              <a:t>Course scheduling</a:t>
            </a:r>
          </a:p>
          <a:p>
            <a:pPr lvl="1" eaLnBrk="1" hangingPunct="1">
              <a:lnSpc>
                <a:spcPct val="90000"/>
              </a:lnSpc>
              <a:defRPr/>
            </a:pPr>
            <a:r>
              <a:rPr lang="en-US" sz="2800" dirty="0"/>
              <a:t>Adding and dropping courses</a:t>
            </a:r>
          </a:p>
          <a:p>
            <a:pPr lvl="1" eaLnBrk="1" hangingPunct="1">
              <a:lnSpc>
                <a:spcPct val="90000"/>
              </a:lnSpc>
              <a:defRPr/>
            </a:pPr>
            <a:r>
              <a:rPr lang="en-US" sz="2800" dirty="0"/>
              <a:t>Withdrawing from a semester</a:t>
            </a:r>
          </a:p>
          <a:p>
            <a:pPr lvl="1" eaLnBrk="1" hangingPunct="1">
              <a:lnSpc>
                <a:spcPct val="90000"/>
              </a:lnSpc>
              <a:defRPr/>
            </a:pPr>
            <a:r>
              <a:rPr lang="en-US" sz="2800" dirty="0"/>
              <a:t>Petitions</a:t>
            </a:r>
          </a:p>
          <a:p>
            <a:pPr lvl="1" eaLnBrk="1" hangingPunct="1">
              <a:lnSpc>
                <a:spcPct val="90000"/>
              </a:lnSpc>
              <a:defRPr/>
            </a:pPr>
            <a:r>
              <a:rPr lang="en-US" sz="2800" dirty="0"/>
              <a:t>Supervisory committees</a:t>
            </a:r>
          </a:p>
          <a:p>
            <a:pPr lvl="1" eaLnBrk="1" hangingPunct="1">
              <a:lnSpc>
                <a:spcPct val="90000"/>
              </a:lnSpc>
              <a:defRPr/>
            </a:pPr>
            <a:r>
              <a:rPr lang="en-US" sz="2800" dirty="0"/>
              <a:t>Academic problems</a:t>
            </a:r>
          </a:p>
          <a:p>
            <a:pPr lvl="1" eaLnBrk="1" hangingPunct="1">
              <a:lnSpc>
                <a:spcPct val="90000"/>
              </a:lnSpc>
              <a:defRPr/>
            </a:pPr>
            <a:r>
              <a:rPr lang="en-US" sz="2800" dirty="0"/>
              <a:t>Graduation</a:t>
            </a:r>
          </a:p>
          <a:p>
            <a:pPr lvl="1" eaLnBrk="1" hangingPunct="1">
              <a:lnSpc>
                <a:spcPct val="90000"/>
              </a:lnSpc>
              <a:defRPr/>
            </a:pPr>
            <a:r>
              <a:rPr lang="en-US" sz="2800" dirty="0"/>
              <a:t>Internships</a:t>
            </a:r>
          </a:p>
          <a:p>
            <a:pPr lvl="1" eaLnBrk="1" hangingPunct="1">
              <a:lnSpc>
                <a:spcPct val="90000"/>
              </a:lnSpc>
              <a:defRPr/>
            </a:pPr>
            <a:r>
              <a:rPr lang="en-US" sz="2800" dirty="0"/>
              <a:t>And tons of other things!</a:t>
            </a:r>
          </a:p>
        </p:txBody>
      </p:sp>
    </p:spTree>
    <p:extLst>
      <p:ext uri="{BB962C8B-B14F-4D97-AF65-F5344CB8AC3E}">
        <p14:creationId xmlns:p14="http://schemas.microsoft.com/office/powerpoint/2010/main" val="175242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BD1C-CB85-EF76-CC77-F6280CB4A390}"/>
              </a:ext>
            </a:extLst>
          </p:cNvPr>
          <p:cNvSpPr>
            <a:spLocks noGrp="1"/>
          </p:cNvSpPr>
          <p:nvPr>
            <p:ph type="title"/>
          </p:nvPr>
        </p:nvSpPr>
        <p:spPr>
          <a:xfrm>
            <a:off x="1218883" y="274637"/>
            <a:ext cx="10360501" cy="1223963"/>
          </a:xfrm>
        </p:spPr>
        <p:txBody>
          <a:bodyPr anchor="b">
            <a:normAutofit/>
          </a:bodyPr>
          <a:lstStyle/>
          <a:p>
            <a:r>
              <a:rPr lang="en-US" dirty="0">
                <a:solidFill>
                  <a:srgbClr val="00B050"/>
                </a:solidFill>
                <a:latin typeface="Consolas" panose="020B0609020204030204" pitchFamily="49" charset="0"/>
              </a:rPr>
              <a:t>Student Services – Staff Introductions</a:t>
            </a:r>
          </a:p>
        </p:txBody>
      </p:sp>
      <p:pic>
        <p:nvPicPr>
          <p:cNvPr id="5" name="Content Placeholder 4" descr="A person standing outside in a park&#10;&#10;Description automatically generated">
            <a:extLst>
              <a:ext uri="{FF2B5EF4-FFF2-40B4-BE49-F238E27FC236}">
                <a16:creationId xmlns:a16="http://schemas.microsoft.com/office/drawing/2014/main" id="{E4B7F3CE-BEA4-942C-AF8C-D1D390D8B01A}"/>
              </a:ext>
            </a:extLst>
          </p:cNvPr>
          <p:cNvPicPr>
            <a:picLocks noChangeAspect="1"/>
          </p:cNvPicPr>
          <p:nvPr/>
        </p:nvPicPr>
        <p:blipFill rotWithShape="1">
          <a:blip r:embed="rId2">
            <a:extLst>
              <a:ext uri="{28A0092B-C50C-407E-A947-70E740481C1C}">
                <a14:useLocalDpi xmlns:a14="http://schemas.microsoft.com/office/drawing/2010/main" val="0"/>
              </a:ext>
            </a:extLst>
          </a:blip>
          <a:srcRect l="23161" r="34150" b="14622"/>
          <a:stretch/>
        </p:blipFill>
        <p:spPr>
          <a:xfrm>
            <a:off x="1246698" y="1701797"/>
            <a:ext cx="3346704" cy="4462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22FD86E8-84AD-01E1-BD75-06A865604F6C}"/>
              </a:ext>
            </a:extLst>
          </p:cNvPr>
          <p:cNvPicPr>
            <a:picLocks noChangeAspect="1"/>
          </p:cNvPicPr>
          <p:nvPr/>
        </p:nvPicPr>
        <p:blipFill>
          <a:blip r:embed="rId3"/>
          <a:stretch>
            <a:fillRect/>
          </a:stretch>
        </p:blipFill>
        <p:spPr>
          <a:xfrm>
            <a:off x="4725782" y="1701797"/>
            <a:ext cx="3346704" cy="4462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C2DF055F-DC0E-A0C3-93BB-1F8786F24715}"/>
              </a:ext>
            </a:extLst>
          </p:cNvPr>
          <p:cNvPicPr>
            <a:picLocks noChangeAspect="1"/>
          </p:cNvPicPr>
          <p:nvPr/>
        </p:nvPicPr>
        <p:blipFill>
          <a:blip r:embed="rId4"/>
          <a:stretch>
            <a:fillRect/>
          </a:stretch>
        </p:blipFill>
        <p:spPr>
          <a:xfrm>
            <a:off x="8204865" y="1701797"/>
            <a:ext cx="3346704" cy="4462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9204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48F740B-4135-2449-50D5-36BE4CEA2EA4}"/>
              </a:ext>
            </a:extLst>
          </p:cNvPr>
          <p:cNvSpPr>
            <a:spLocks noGrp="1"/>
          </p:cNvSpPr>
          <p:nvPr>
            <p:ph type="title"/>
          </p:nvPr>
        </p:nvSpPr>
        <p:spPr>
          <a:xfrm>
            <a:off x="1218883" y="274637"/>
            <a:ext cx="10360501" cy="1223963"/>
          </a:xfrm>
        </p:spPr>
        <p:txBody>
          <a:bodyPr/>
          <a:lstStyle/>
          <a:p>
            <a:r>
              <a:rPr lang="en-US" dirty="0">
                <a:solidFill>
                  <a:srgbClr val="00B050"/>
                </a:solidFill>
                <a:latin typeface="Consolas" panose="020B0609020204030204" pitchFamily="49" charset="0"/>
              </a:rPr>
              <a:t>Scott Cutshall</a:t>
            </a:r>
          </a:p>
        </p:txBody>
      </p:sp>
      <p:sp>
        <p:nvSpPr>
          <p:cNvPr id="12" name="Content Placeholder 3">
            <a:extLst>
              <a:ext uri="{FF2B5EF4-FFF2-40B4-BE49-F238E27FC236}">
                <a16:creationId xmlns:a16="http://schemas.microsoft.com/office/drawing/2014/main" id="{74D19601-B260-DB7D-F4D9-6DDAF0428DE8}"/>
              </a:ext>
            </a:extLst>
          </p:cNvPr>
          <p:cNvSpPr>
            <a:spLocks noGrp="1"/>
          </p:cNvSpPr>
          <p:nvPr>
            <p:ph sz="half" idx="2"/>
          </p:nvPr>
        </p:nvSpPr>
        <p:spPr>
          <a:xfrm>
            <a:off x="5789613" y="1706880"/>
            <a:ext cx="5789772" cy="4465320"/>
          </a:xfrm>
        </p:spPr>
        <p:txBody>
          <a:bodyPr>
            <a:normAutofit fontScale="70000" lnSpcReduction="20000"/>
          </a:bodyPr>
          <a:lstStyle/>
          <a:p>
            <a:pPr marL="0" indent="0">
              <a:buNone/>
            </a:pPr>
            <a:r>
              <a:rPr lang="en-US" b="1" dirty="0">
                <a:latin typeface="Consolas" panose="020B0609020204030204" pitchFamily="49" charset="0"/>
              </a:rPr>
              <a:t>CISE Master’s Student Academic Advisor</a:t>
            </a:r>
          </a:p>
          <a:p>
            <a:pPr marL="0" indent="0">
              <a:buNone/>
            </a:pPr>
            <a:r>
              <a:rPr lang="en-US" dirty="0">
                <a:latin typeface="Consolas" panose="020B0609020204030204" pitchFamily="49" charset="0"/>
              </a:rPr>
              <a:t>What he handles:</a:t>
            </a:r>
          </a:p>
          <a:p>
            <a:r>
              <a:rPr lang="en-US" dirty="0">
                <a:latin typeface="Consolas" panose="020B0609020204030204" pitchFamily="49" charset="0"/>
              </a:rPr>
              <a:t>Master Student Academic Advising</a:t>
            </a:r>
          </a:p>
          <a:p>
            <a:r>
              <a:rPr lang="en-US" dirty="0">
                <a:latin typeface="Consolas" panose="020B0609020204030204" pitchFamily="49" charset="0"/>
              </a:rPr>
              <a:t>Master Student Enrollment and Registration</a:t>
            </a:r>
          </a:p>
          <a:p>
            <a:r>
              <a:rPr lang="en-US" dirty="0">
                <a:latin typeface="Consolas" panose="020B0609020204030204" pitchFamily="49" charset="0"/>
              </a:rPr>
              <a:t>Master Student Orientation</a:t>
            </a:r>
          </a:p>
          <a:p>
            <a:r>
              <a:rPr lang="en-US" dirty="0">
                <a:latin typeface="Consolas" panose="020B0609020204030204" pitchFamily="49" charset="0"/>
              </a:rPr>
              <a:t>Achievement Award Management</a:t>
            </a:r>
          </a:p>
          <a:p>
            <a:r>
              <a:rPr lang="en-US" dirty="0">
                <a:latin typeface="Consolas" panose="020B0609020204030204" pitchFamily="49" charset="0"/>
              </a:rPr>
              <a:t>Graduation Certification</a:t>
            </a:r>
          </a:p>
          <a:p>
            <a:r>
              <a:rPr lang="en-US" dirty="0">
                <a:latin typeface="Consolas" panose="020B0609020204030204" pitchFamily="49" charset="0"/>
              </a:rPr>
              <a:t>Walk-Out-Of-Term Graduation Ceremony Requests</a:t>
            </a:r>
          </a:p>
          <a:p>
            <a:r>
              <a:rPr lang="en-US" dirty="0">
                <a:latin typeface="Consolas" panose="020B0609020204030204" pitchFamily="49" charset="0"/>
              </a:rPr>
              <a:t>Credential Holds</a:t>
            </a:r>
          </a:p>
        </p:txBody>
      </p:sp>
      <p:pic>
        <p:nvPicPr>
          <p:cNvPr id="4" name="Content Placeholder 4" descr="A person standing outside in a park&#10;&#10;Description automatically generated">
            <a:extLst>
              <a:ext uri="{FF2B5EF4-FFF2-40B4-BE49-F238E27FC236}">
                <a16:creationId xmlns:a16="http://schemas.microsoft.com/office/drawing/2014/main" id="{6AC3313C-78FB-5FFD-2301-06DBD75D2C1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3161" r="34150" b="14622"/>
          <a:stretch/>
        </p:blipFill>
        <p:spPr>
          <a:xfrm>
            <a:off x="2197013" y="1857524"/>
            <a:ext cx="3122786" cy="4163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8643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48F740B-4135-2449-50D5-36BE4CEA2EA4}"/>
              </a:ext>
            </a:extLst>
          </p:cNvPr>
          <p:cNvSpPr>
            <a:spLocks noGrp="1"/>
          </p:cNvSpPr>
          <p:nvPr>
            <p:ph type="title"/>
          </p:nvPr>
        </p:nvSpPr>
        <p:spPr>
          <a:xfrm>
            <a:off x="1218883" y="274637"/>
            <a:ext cx="10360501" cy="1223963"/>
          </a:xfrm>
        </p:spPr>
        <p:txBody>
          <a:bodyPr/>
          <a:lstStyle/>
          <a:p>
            <a:r>
              <a:rPr lang="en-US" dirty="0">
                <a:solidFill>
                  <a:srgbClr val="00B050"/>
                </a:solidFill>
                <a:latin typeface="Consolas" panose="020B0609020204030204" pitchFamily="49" charset="0"/>
              </a:rPr>
              <a:t>Kristina Sapp</a:t>
            </a:r>
          </a:p>
        </p:txBody>
      </p:sp>
      <p:sp>
        <p:nvSpPr>
          <p:cNvPr id="12" name="Content Placeholder 3">
            <a:extLst>
              <a:ext uri="{FF2B5EF4-FFF2-40B4-BE49-F238E27FC236}">
                <a16:creationId xmlns:a16="http://schemas.microsoft.com/office/drawing/2014/main" id="{74D19601-B260-DB7D-F4D9-6DDAF0428DE8}"/>
              </a:ext>
            </a:extLst>
          </p:cNvPr>
          <p:cNvSpPr>
            <a:spLocks noGrp="1"/>
          </p:cNvSpPr>
          <p:nvPr>
            <p:ph sz="half" idx="2"/>
          </p:nvPr>
        </p:nvSpPr>
        <p:spPr>
          <a:xfrm>
            <a:off x="5789612" y="1706880"/>
            <a:ext cx="5789773" cy="4465320"/>
          </a:xfrm>
        </p:spPr>
        <p:txBody>
          <a:bodyPr>
            <a:normAutofit fontScale="70000" lnSpcReduction="20000"/>
          </a:bodyPr>
          <a:lstStyle/>
          <a:p>
            <a:pPr marL="0" indent="0">
              <a:buNone/>
            </a:pPr>
            <a:r>
              <a:rPr lang="en-US" b="1" dirty="0">
                <a:latin typeface="Consolas" panose="020B0609020204030204" pitchFamily="49" charset="0"/>
              </a:rPr>
              <a:t>CISE Admissions Specialist</a:t>
            </a:r>
          </a:p>
          <a:p>
            <a:pPr marL="0" indent="0">
              <a:buNone/>
            </a:pPr>
            <a:r>
              <a:rPr lang="en-US" dirty="0">
                <a:latin typeface="Consolas" panose="020B0609020204030204" pitchFamily="49" charset="0"/>
              </a:rPr>
              <a:t>What she handles:</a:t>
            </a:r>
          </a:p>
          <a:p>
            <a:r>
              <a:rPr lang="en-US" dirty="0">
                <a:latin typeface="Consolas" panose="020B0609020204030204" pitchFamily="49" charset="0"/>
              </a:rPr>
              <a:t>Graduate Admissions</a:t>
            </a:r>
          </a:p>
          <a:p>
            <a:r>
              <a:rPr lang="en-US" dirty="0">
                <a:latin typeface="Consolas" panose="020B0609020204030204" pitchFamily="49" charset="0"/>
              </a:rPr>
              <a:t>Senior Certificate</a:t>
            </a:r>
          </a:p>
          <a:p>
            <a:r>
              <a:rPr lang="en-US" dirty="0">
                <a:latin typeface="Consolas" panose="020B0609020204030204" pitchFamily="49" charset="0"/>
              </a:rPr>
              <a:t>Internships, CPT, OPT</a:t>
            </a:r>
          </a:p>
          <a:p>
            <a:r>
              <a:rPr lang="en-US" dirty="0">
                <a:latin typeface="Consolas" panose="020B0609020204030204" pitchFamily="49" charset="0"/>
              </a:rPr>
              <a:t>Processing for non-traditional programs</a:t>
            </a:r>
          </a:p>
          <a:p>
            <a:r>
              <a:rPr lang="en-US" dirty="0">
                <a:latin typeface="Consolas" panose="020B0609020204030204" pitchFamily="49" charset="0"/>
              </a:rPr>
              <a:t>Manages the Graduate Blog</a:t>
            </a:r>
          </a:p>
          <a:p>
            <a:r>
              <a:rPr lang="en-US" dirty="0">
                <a:latin typeface="Consolas" panose="020B0609020204030204" pitchFamily="49" charset="0"/>
              </a:rPr>
              <a:t>Computer Science Career Fair</a:t>
            </a:r>
          </a:p>
          <a:p>
            <a:r>
              <a:rPr lang="en-US" dirty="0">
                <a:latin typeface="Consolas" panose="020B0609020204030204" pitchFamily="49" charset="0"/>
              </a:rPr>
              <a:t>Manages the BS + MS program</a:t>
            </a:r>
          </a:p>
          <a:p>
            <a:r>
              <a:rPr lang="en-US" dirty="0">
                <a:latin typeface="Consolas" panose="020B0609020204030204" pitchFamily="49" charset="0"/>
              </a:rPr>
              <a:t>Recruiting for the Ph.D. program</a:t>
            </a:r>
          </a:p>
          <a:p>
            <a:endParaRPr lang="en-US" dirty="0"/>
          </a:p>
        </p:txBody>
      </p:sp>
      <p:pic>
        <p:nvPicPr>
          <p:cNvPr id="4" name="Content Placeholder 4">
            <a:extLst>
              <a:ext uri="{FF2B5EF4-FFF2-40B4-BE49-F238E27FC236}">
                <a16:creationId xmlns:a16="http://schemas.microsoft.com/office/drawing/2014/main" id="{6AC3313C-78FB-5FFD-2301-06DBD75D2C1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a:stretch/>
        </p:blipFill>
        <p:spPr>
          <a:xfrm>
            <a:off x="2197013" y="1857524"/>
            <a:ext cx="3122786" cy="4163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2364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ustom 2">
      <a:majorFont>
        <a:latin typeface="Consolas"/>
        <a:ea typeface=""/>
        <a:cs typeface=""/>
      </a:majorFont>
      <a:minorFont>
        <a:latin typeface="Consolas"/>
        <a:ea typeface=""/>
        <a:cs typeface=""/>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extLst>
    <a:ext uri="{05A4C25C-085E-4340-85A3-A5531E510DB2}">
      <thm15:themeFamily xmlns:thm15="http://schemas.microsoft.com/office/thememl/2012/main" name="TF02787990.potx" id="{BDB9CD5E-36EC-45F3-B87D-6D062B8A3823}" vid="{51682E2F-7C85-4D6F-AD40-072EFC83910D}"/>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81ECE8D-54A6-4217-82EE-BCC4E8219BF9}">
  <we:reference id="4b785c87-866c-4bad-85d8-5d1ae467ac9a" version="3.14.0.0" store="EXCatalog" storeType="EXCatalog"/>
  <we:alternateReferences>
    <we:reference id="WA104381909" version="3.14.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C67BEE-D13F-4BD2-98A5-34D8A0977F68}">
  <ds:schemaRefs>
    <ds:schemaRef ds:uri="4873beb7-5857-4685-be1f-d57550cc96cc"/>
    <ds:schemaRef ds:uri="http://schemas.microsoft.com/office/infopath/2007/PartnerControls"/>
    <ds:schemaRef ds:uri="http://purl.org/dc/dcmitype/"/>
    <ds:schemaRef ds:uri="http://schemas.microsoft.com/office/2006/metadata/properties"/>
    <ds:schemaRef ds:uri="http://schemas.microsoft.com/office/2006/documentManagement/types"/>
    <ds:schemaRef ds:uri="http://purl.org/dc/elements/1.1/"/>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836F65B-1B07-41EE-A0E8-BC6EF3855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Triple circuit lines presentation (widescreen)</Template>
  <TotalTime>4442</TotalTime>
  <Words>3121</Words>
  <Application>Microsoft Office PowerPoint</Application>
  <PresentationFormat>Custom</PresentationFormat>
  <Paragraphs>338</Paragraphs>
  <Slides>59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Consolas</vt:lpstr>
      <vt:lpstr>Impact</vt:lpstr>
      <vt:lpstr>Times New Roman</vt:lpstr>
      <vt:lpstr>Wingdings</vt:lpstr>
      <vt:lpstr>Tech 16x9</vt:lpstr>
      <vt:lpstr>PowerPoint Presentation</vt:lpstr>
      <vt:lpstr>Graduate Student Advising</vt:lpstr>
      <vt:lpstr>Module Index</vt:lpstr>
      <vt:lpstr>Please hold all questions until the end</vt:lpstr>
      <vt:lpstr>Student Services Overview</vt:lpstr>
      <vt:lpstr>Student Services Center (SSC)</vt:lpstr>
      <vt:lpstr>Student Services – Staff Introductions</vt:lpstr>
      <vt:lpstr>Scott Cutshall</vt:lpstr>
      <vt:lpstr>Kristina Sapp</vt:lpstr>
      <vt:lpstr>Adrienne Cook</vt:lpstr>
      <vt:lpstr>Contacting Us</vt:lpstr>
      <vt:lpstr>Before Contacting Us…</vt:lpstr>
      <vt:lpstr>When you email us… </vt:lpstr>
      <vt:lpstr>Degrees, Policies, &amp; Registration</vt:lpstr>
      <vt:lpstr>CISE Graduate Degree Programs</vt:lpstr>
      <vt:lpstr>Ethics</vt:lpstr>
      <vt:lpstr>Registration</vt:lpstr>
      <vt:lpstr>Registration, cont. </vt:lpstr>
      <vt:lpstr>Registration, cont. </vt:lpstr>
      <vt:lpstr>Holds</vt:lpstr>
      <vt:lpstr>Holds, cont.</vt:lpstr>
      <vt:lpstr>Online Classes</vt:lpstr>
      <vt:lpstr>Online Classes, cont. </vt:lpstr>
      <vt:lpstr>Credit Transfer</vt:lpstr>
      <vt:lpstr>Core Course Equivalency </vt:lpstr>
      <vt:lpstr>Core Course Equivalency, cont. </vt:lpstr>
      <vt:lpstr>Electives Outside of CISE</vt:lpstr>
      <vt:lpstr>First Term Recommendations</vt:lpstr>
      <vt:lpstr>Degree Audit</vt:lpstr>
      <vt:lpstr>Grades and Academic Progress</vt:lpstr>
      <vt:lpstr>Grades &amp; Academic Progress</vt:lpstr>
      <vt:lpstr>Grades &amp; Academic Progress, cont. </vt:lpstr>
      <vt:lpstr>Incomplete (“I”) Grades</vt:lpstr>
      <vt:lpstr>Dropping a Course</vt:lpstr>
      <vt:lpstr> Internships &amp; CISE Career Fair</vt:lpstr>
      <vt:lpstr>Internships/CPT Credit</vt:lpstr>
      <vt:lpstr>CISE Career Fair</vt:lpstr>
      <vt:lpstr>UF CISE Graduate Blog</vt:lpstr>
      <vt:lpstr>Thesis Vs. Non-Thesis</vt:lpstr>
      <vt:lpstr>Thesis vs. Non-Thesis – Overview</vt:lpstr>
      <vt:lpstr>Thesis vs. Non-Thesis – Our Advice</vt:lpstr>
      <vt:lpstr>Thesis Process</vt:lpstr>
      <vt:lpstr>Thesis Process, cont. </vt:lpstr>
      <vt:lpstr>Supervisory Committees</vt:lpstr>
      <vt:lpstr>Non-Thesis Process</vt:lpstr>
      <vt:lpstr>Achievement Award</vt:lpstr>
      <vt:lpstr>Achievement Award - Criteria</vt:lpstr>
      <vt:lpstr>Achievement Award – What It Pays</vt:lpstr>
      <vt:lpstr>Achievement Award – Questions</vt:lpstr>
      <vt:lpstr>Campus Resources</vt:lpstr>
      <vt:lpstr>Highlighted Campus Resources</vt:lpstr>
      <vt:lpstr>Highlighted Campus Resources, cont. </vt:lpstr>
      <vt:lpstr>Whole Gator</vt:lpstr>
      <vt:lpstr>International Friendship USA</vt:lpstr>
      <vt:lpstr>Important Dates &amp; Reminders</vt:lpstr>
      <vt:lpstr>Important Dates</vt:lpstr>
      <vt:lpstr>Important Dates, cont. </vt:lpstr>
      <vt:lpstr>Important Take-Aways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Graduate Student Advising</dc:title>
  <dc:creator>Cutshall, Scott M.</dc:creator>
  <cp:lastModifiedBy>Cutshall, Scott M.</cp:lastModifiedBy>
  <cp:revision>18</cp:revision>
  <dcterms:created xsi:type="dcterms:W3CDTF">2024-03-12T20:11:35Z</dcterms:created>
  <dcterms:modified xsi:type="dcterms:W3CDTF">2024-08-15T15:32:00Z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