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259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(page 173 in book)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cxnSp>
        <p:nvCxnSpPr>
          <p:cNvPr id="22" name="Shape 22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cxnSp>
        <p:nvCxnSpPr>
          <p:cNvPr id="35" name="Shape 35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cxnSp>
        <p:nvCxnSpPr>
          <p:cNvPr id="52" name="Shape 52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cxnSp>
        <p:nvCxnSpPr>
          <p:cNvPr id="69" name="Shape 69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marR="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marR="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marR="0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marR="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mith.com/morae/record.asp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wQkLthhHK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Qg80qTfzg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.umd.edu/qui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c.ie/hfrg/resources/qfaq1.html" TargetMode="External"/><Relationship Id="rId5" Type="http://schemas.openxmlformats.org/officeDocument/2006/relationships/hyperlink" Target="http://www.oldwww.acm.org/perlman/question.thml" TargetMode="External"/><Relationship Id="rId4" Type="http://schemas.openxmlformats.org/officeDocument/2006/relationships/hyperlink" Target="http://www.usabilitynet.org/trump/documents/Suschapt.do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ystiq.com/2010/03/10/ea-sports-mines-your-football-data-and-makes-example-out-of-fa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information-technology/2012/11/inside-team-romneys-whale-of-an-it-meltdow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EVALUATING USER INTERFACES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15 &amp; 17 January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Heuristic Evaluation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evaluate interface on design heuristics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Shneiderman’s Eight Golden Rules</a:t>
            </a:r>
          </a:p>
          <a:p>
            <a:pPr marL="457200" marR="0" lvl="1" indent="-6095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to application area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Heuristics for gaming (Pinelle et al 2008)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consistent responses to user’s actions (1)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users to customize video and audio setting, difficulty, and game speed (2)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users with information on game status (3)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…etc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Eight Golden Rules of Interface Design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77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Strive for consistency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Cater to universal usability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informative feedback (e.g. button clicked)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dialogs to yield closure (e.g. confirmation page)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errors (e.g. gray out menu items)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easy reversal of actions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internal locus of control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short-term memory load (e.g. 7 ± 2)</a:t>
            </a:r>
          </a:p>
        </p:txBody>
      </p:sp>
      <p:pic>
        <p:nvPicPr>
          <p:cNvPr id="2" name="Picture 1" descr="Screen Shot 2015-03-15 at 7.2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758" y="3641525"/>
            <a:ext cx="5796952" cy="30790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Cognitive Walkthrough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“simulate” being users going through the interface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are ordered by frequency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interfaces that can be learned by “exploratory browsing” (Wharton 1994) [novices]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walkthrough by themselves, then report their experiences (written, video) to designers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if application is geared for a group the designers might not be familiar with: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Military, Assistive Technologies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Formal Usability Inspection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hold courtroom-style meeting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side gives arguments (in an adversarial format)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Merits and weaknesses of interface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judge or moderator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novice designers and managers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Extensive and expensive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time to prepare and more personnel than other approaches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formal usability inspections in practice at </a:t>
            </a:r>
            <a:r>
              <a:rPr lang="en-US" sz="2400" dirty="0" smtClean="0">
                <a:solidFill>
                  <a:schemeClr val="dk1"/>
                </a:solidFill>
              </a:rPr>
              <a:t>Hewlett-Packard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www.sigchi.org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/chi95/proceedings/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intpost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cg_bdy.htm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Expert Reviews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47648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conducted at several times in the design process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comprehensiveness over specific features or random improvements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 recommendations by importance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HIGH: Shorten log in procedure – because users are over busy 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MIDDLE: Reordering sequence of displays, removing nonessential actions, providing feedback.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vital fixes and novel features for future releases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457200" y="5486400"/>
            <a:ext cx="8381999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headEnd type="oval" w="med" len="med"/>
            <a:tailEnd type="triangl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228600" y="5749321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Conceive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447799" y="5749321"/>
            <a:ext cx="10739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521793" y="5749321"/>
            <a:ext cx="103105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362680" y="5749321"/>
            <a:ext cx="9714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455367" y="5749321"/>
            <a:ext cx="73149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7439796" y="5749321"/>
            <a:ext cx="137152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Post-Release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805780" y="5749321"/>
            <a:ext cx="15569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&amp; Refine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Expert Review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 in situation similar to user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training courses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documentation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tutorials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the interface in a realistic work environment (complete with noise and distractions)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Bird’s eye view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Studying a full set of printed screens laid on the floor or pinned to the walls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Easier to evaluate topics such as consistency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tools to speed analyses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WebTango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Usability Testing and Labs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1980s, testing was luxury (but deadlines crept up)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Usability testing was incentive for deadlines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Sped up projects*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savings*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Labs are different than academia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general theory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practical studies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Usability Labs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IBM early leader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next (&gt;25 labs)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hundreds of companies</a:t>
            </a:r>
          </a:p>
        </p:txBody>
      </p:sp>
      <p:sp>
        <p:nvSpPr>
          <p:cNvPr id="196" name="Shape 196"/>
          <p:cNvSpPr/>
          <p:nvPr/>
        </p:nvSpPr>
        <p:spPr>
          <a:xfrm>
            <a:off x="304800" y="6488667"/>
            <a:ext cx="76199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http://www.ergosign.de/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t="11817"/>
          <a:stretch/>
        </p:blipFill>
        <p:spPr>
          <a:xfrm>
            <a:off x="381000" y="3124200"/>
            <a:ext cx="83819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19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Expertise in testing (Psych, HCI, CS)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to 15 projects per year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with UI architect to plan testing (Figure 4.2)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in early task analysis and design reviews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– 2-6 weeks, creates study design and test plan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lists 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– number, types and sources (current customers, in company staff, temp agencies, advertisements)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– 1 week, pilot test (procedures, tasks, and questionnaires)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1-3 participants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Labs categorize users based on: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Computing background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 with task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with the language used in the interface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for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concerns (e.g. eyesight, handedness, age)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Experimental conditions (e.g. time of day, physical surroundings, noise, temperature, distractions)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this any good?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676" t="8128" r="1494" b="1517"/>
          <a:stretch/>
        </p:blipFill>
        <p:spPr>
          <a:xfrm>
            <a:off x="228600" y="1600200"/>
            <a:ext cx="86868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3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Recording Participants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152392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Logging is important, yet tedious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to help (Live Logger, </a:t>
            </a:r>
            <a:r>
              <a:rPr lang="en-US" sz="2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Morae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Spectator)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Powerful to see people use your interface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approaches: eye tracking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Tobii (infrared to generate reflection patterns on corneas)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143000"/>
            <a:ext cx="4006786" cy="244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3632941"/>
            <a:ext cx="4006786" cy="300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 l="8056" t="5804" r="7985" b="2805"/>
          <a:stretch/>
        </p:blipFill>
        <p:spPr>
          <a:xfrm>
            <a:off x="5257800" y="3771900"/>
            <a:ext cx="2945197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5798" y="1117600"/>
            <a:ext cx="2489199" cy="253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Thinking Aloud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Concurrent think aloud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users to 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aloud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they say is wrong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interrupt, let the user talk (sometimes need to prompt)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Spontaneous, encourages positive suggestions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done in teams of participants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Retrospective think aloud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Asks people afterwards what they were thinking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with accuracy (remembering)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interrupt users (timings are more accurate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190500">
              <a:spcBef>
                <a:spcPts val="440"/>
              </a:spcBef>
              <a:buSzPct val="85000"/>
            </a:pPr>
            <a:r>
              <a:rPr lang="en-US" sz="2200" dirty="0">
                <a:solidFill>
                  <a:schemeClr val="dk1"/>
                </a:solidFill>
              </a:rPr>
              <a:t>https://</a:t>
            </a:r>
            <a:r>
              <a:rPr lang="en-US" sz="2200" dirty="0" err="1">
                <a:solidFill>
                  <a:schemeClr val="dk1"/>
                </a:solidFill>
              </a:rPr>
              <a:t>www.youtube.com</a:t>
            </a:r>
            <a:r>
              <a:rPr lang="en-US" sz="2200" dirty="0">
                <a:solidFill>
                  <a:schemeClr val="dk1"/>
                </a:solidFill>
              </a:rPr>
              <a:t>/</a:t>
            </a:r>
            <a:r>
              <a:rPr lang="en-US" sz="2200" dirty="0" err="1">
                <a:solidFill>
                  <a:schemeClr val="dk1"/>
                </a:solidFill>
              </a:rPr>
              <a:t>watch?v</a:t>
            </a:r>
            <a:r>
              <a:rPr lang="en-US" sz="2200" dirty="0">
                <a:solidFill>
                  <a:schemeClr val="dk1"/>
                </a:solidFill>
              </a:rPr>
              <a:t>=IHmaS0hXx4w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562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Usability Testing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mockups and prototyping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Inexpensive, rapid, very productive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fidelity is sometimes better (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Synder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2003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1" indent="-190500">
              <a:buSzPct val="85000"/>
            </a:pPr>
            <a:r>
              <a:rPr lang="en-US" sz="1800" dirty="0" smtClean="0">
                <a:solidFill>
                  <a:schemeClr val="dk1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dk1"/>
                </a:solidFill>
                <a:hlinkClick r:id="rId3"/>
              </a:rPr>
              <a:t>www.youtube.com/watch?v=9wQkLthhHKA</a:t>
            </a:r>
            <a:r>
              <a:rPr lang="en-US" sz="1800" dirty="0" smtClean="0">
                <a:solidFill>
                  <a:schemeClr val="dk1"/>
                </a:solidFill>
              </a:rPr>
              <a:t>	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0" y="6096000"/>
            <a:ext cx="8610599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http://images.sixrevisions.com/2010/10/28-02_iphoneapp.jpg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http://expressionflow.com/wp-content/uploads/2007/05/paper-mock-up.png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http://user.meduni-graz.at/andreas.holzinger/holzinger/papers%20en/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609600"/>
            <a:ext cx="2474829" cy="311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2895600"/>
            <a:ext cx="4397242" cy="302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9867" y="3829146"/>
            <a:ext cx="3143131" cy="257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Usability Testing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182880">
              <a:lnSpc>
                <a:spcPct val="90000"/>
              </a:lnSpc>
              <a:spcBef>
                <a:spcPts val="0"/>
              </a:spcBef>
              <a:buSzPct val="85000"/>
            </a:pPr>
            <a:r>
              <a:rPr lang="en-US" sz="2600" dirty="0" smtClean="0">
                <a:solidFill>
                  <a:schemeClr val="dk1"/>
                </a:solidFill>
                <a:hlinkClick r:id="rId3"/>
              </a:rPr>
              <a:t>https://</a:t>
            </a:r>
            <a:r>
              <a:rPr lang="en-US" sz="2600" dirty="0" smtClean="0">
                <a:solidFill>
                  <a:schemeClr val="dk1"/>
                </a:solidFill>
                <a:hlinkClick r:id="rId3"/>
              </a:rPr>
              <a:t>www.youtube.com/watch?v=3Qg80qTfzgU</a:t>
            </a:r>
            <a:endParaRPr lang="en-US" sz="2600" dirty="0" smtClean="0">
              <a:solidFill>
                <a:schemeClr val="dk1"/>
              </a:solidFill>
            </a:endParaRPr>
          </a:p>
          <a:p>
            <a:pPr lvl="0" indent="-182880">
              <a:lnSpc>
                <a:spcPct val="90000"/>
              </a:lnSpc>
              <a:spcBef>
                <a:spcPts val="0"/>
              </a:spcBef>
              <a:buSzPct val="85000"/>
            </a:pPr>
            <a:endParaRPr lang="en-US" sz="2600" dirty="0" smtClean="0">
              <a:solidFill>
                <a:schemeClr val="dk1"/>
              </a:solidFill>
            </a:endParaRPr>
          </a:p>
          <a:p>
            <a:pPr lvl="0" indent="-182880">
              <a:lnSpc>
                <a:spcPct val="90000"/>
              </a:lnSpc>
              <a:spcBef>
                <a:spcPts val="0"/>
              </a:spcBef>
              <a:buSzPct val="85000"/>
            </a:pPr>
            <a:r>
              <a:rPr lang="en-US" sz="2600" dirty="0" smtClean="0">
                <a:solidFill>
                  <a:schemeClr val="dk1"/>
                </a:solidFill>
              </a:rPr>
              <a:t>Discount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usability testing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early and often (with 3 to 6 testers)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Pros: Most serious problems can be found with few testers.  Good for formative evaluation (early)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Cons: Complex systems can’t be tested this way.  Not good for summative evaluation (late)</a:t>
            </a:r>
          </a:p>
          <a:p>
            <a:pPr marL="457200" marR="0" lvl="1" indent="-125729" algn="l" rtl="0">
              <a:lnSpc>
                <a:spcPct val="90000"/>
              </a:lnSpc>
              <a:spcBef>
                <a:spcPts val="240"/>
              </a:spcBef>
              <a:buClr>
                <a:schemeClr val="accent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usability testing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Compares new interface against prior or competitor’s versions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Experimenter bias, be careful to not “prime the user”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Counterbalancing order of presentation of interfaces important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Within-subjects is preferred because can make comparisons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Usability Testing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usability testing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with highly diverse…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(experience levels, ability, etc.)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platforms (mac, pc, linux)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 (old (how old is old?) -&gt; latest)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 (dial-up -&gt; broadband)</a:t>
            </a:r>
          </a:p>
          <a:p>
            <a:pPr marL="731520" marR="0" lvl="2" indent="-105409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tests and portable labs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Tests UI in realistic environments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logging software an advantage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tests – 10s or 1000s of users evaluate beta versions and asked to comment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Usability Testing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usability testing (via web)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Recruited via online communities, email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Pros: large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adds to realism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in logging, validating data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can help (NetMeeting, WebEx, Sametime)</a:t>
            </a:r>
          </a:p>
          <a:p>
            <a:pPr marL="457200" marR="0" lvl="1" indent="-114934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Break this Test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 testers to break a system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Games, security, public displays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Focuses on first-time users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coverage of interface features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only 1-3 hours – can’t know performance after week or month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Rarely used features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 to simulate realistic conditions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Military, first response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in real usage situation can lead to inability to process info (Rahman 2007)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Yet formal studies on usability testing have identified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savings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on investment (Sherman 2006; Bias &amp; Mayhew 2005)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Survey Instruments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Questionnaires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or online (e.g. Qualtrics, SurveyMonkey)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grasp for many people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power of many can be shown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of the 500 users who tried the system liked Option A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out of the 4 experts like Option B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depends on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goals in advance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items</a:t>
            </a:r>
          </a:p>
          <a:p>
            <a:pPr marL="457200" marR="0" lvl="1" indent="-8255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Advantage of pilot testing – define and refine the survey questions!!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Designing survey questions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existing questions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Reviewed by colleagues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 tested with small sample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built in methods to verify respondents represent population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Etc…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Likert Scales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methodology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Strongly Agree, Agree, Neutral, Disagree, Strongly Disagree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5, 7, 9-point scales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my performance in book searching and buying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Enables me to search and by books faster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it easier to search for an purchase books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7574280" cy="4483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Be Able To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common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evaluating interfaces</a:t>
            </a:r>
          </a:p>
          <a:p>
            <a:pPr marL="457200" marR="0" lvl="1" indent="-114934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evaluate interfaces</a:t>
            </a:r>
          </a:p>
          <a:p>
            <a:pPr marL="457200" marR="0" lvl="1" indent="-114934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common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questionnaires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 evaluating interfaces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used Likert scales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Questionnaire for User Interaction Satisfaction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endParaRPr lang="en-US" sz="2400" b="0" i="0" u="sng" strike="noStrike" cap="none" baseline="0" dirty="0" smtClean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System 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Usability Scale (SUS)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Brooke 1996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questions: 5 pos worded, 5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worded (reverse coding)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Post-Study System Usability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Questionniare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System Usability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Questionniare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usability Measurement Inventory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Analysis and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Inventory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Phone Usability Questionnaire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Questionnaire websites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Gary Perlman’s website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sng" strike="noStrike" cap="none" baseline="0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Jurek</a:t>
            </a:r>
            <a:r>
              <a:rPr lang="en-US" sz="2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2000" b="0" i="0" u="sng" strike="noStrike" cap="none" baseline="0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Kirakowski’s</a:t>
            </a:r>
            <a:r>
              <a:rPr lang="en-US" sz="2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website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Acceptance Tests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goals for performance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Measurable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document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want the software to be “user friendly”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and misleading criterion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we rephrase it?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metric such as Shneiderman’s goals for interface design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for users to learn specific functions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of Task performance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Errors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retention of commands over time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7857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Subjective satisfaction</a:t>
            </a:r>
          </a:p>
          <a:p>
            <a:pPr marL="182880" marR="0" lvl="0" indent="-63055" algn="l" rtl="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2" indent="-90265" algn="l" rtl="0">
              <a:lnSpc>
                <a:spcPct val="90000"/>
              </a:lnSpc>
              <a:spcBef>
                <a:spcPts val="333"/>
              </a:spcBef>
              <a:buClr>
                <a:schemeClr val="accent1"/>
              </a:buClr>
              <a:buFont typeface="Arial"/>
              <a:buNone/>
            </a:pPr>
            <a:endParaRPr sz="16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 food shopping website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A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participants will be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adults (25-45 years old)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 speakers with no disabilities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Hired from an employment agency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web-use experience (1-5 hours/week) for at least one year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≥30 of the 35 should complete the benchmark tests within 30 minutes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B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participants will be recalled after one week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out new set of benchmark tests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 minutes, at least 8 should be able to complete tasks correctly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Acceptance Tests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Completing the acceptance tests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part of contractual fulfillment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 objectivity</a:t>
            </a:r>
          </a:p>
          <a:p>
            <a:pPr marL="457200" marR="0" lvl="1" indent="-125729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than usability tests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adversarial 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party should conduct that</a:t>
            </a:r>
          </a:p>
          <a:p>
            <a:pPr marL="457200" marR="0" lvl="1" indent="-125729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goal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verify requirements adhered to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to detect flaws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Evaluation during active use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247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Interviews with individual users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Pro: Get very detailed on specific concerns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Cons: Costly and time-consuming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group discussions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Pro: identify patterns of usage or hidden problems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Con: Certain people can dominate or sway opinion</a:t>
            </a:r>
          </a:p>
          <a:p>
            <a:pPr marL="457200" marR="0" lvl="1" indent="-114934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Targeted interviews and focus groups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Experienced or long-term users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different issues than novice users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Evaluation during active use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logging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system itself logs user usage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 game example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examples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 frequency of errors** (gives an ordered list of what to address via tutorials, training, text changes, etc.)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of performance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 which features are used and which are not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Analytics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considerations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Privacy?  What gets logged? Opt-in/out?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companies?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Online and Telephone Help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feel reassured having people ready to help (real-time chat online or via telephone)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(2008) Netflix has 8.4 million customers, how many telephone customer service reps?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375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Expensive, but higher customer satisfaction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Cheaper versions are bug report systems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Windows, Chrome, Bugzilla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evaluate?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Designers become too entranced</a:t>
            </a:r>
          </a:p>
          <a:p>
            <a:pPr marL="731520" marR="0" lvl="2" indent="-1854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like - become tied to design and lose focus of user</a:t>
            </a:r>
          </a:p>
          <a:p>
            <a:pPr marL="457200" marR="0" lvl="1" indent="-190500" algn="l" rtl="0"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Experienced designers know extensive testing is required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determinants of the evaluation plan include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design (early, middle, late)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project (well defined vs. exploratory)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expected users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criticality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interface (life-critical medical system vs. museum exhibit support)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product and finances allocated for testing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available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 of the design and evaluation team 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test…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web site?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air traffic control system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r>
              <a:rPr lang="en-US" sz="2400" dirty="0"/>
              <a:t>How much would you budget for testing? (http://</a:t>
            </a:r>
            <a:r>
              <a:rPr lang="en-US" sz="2400" dirty="0" err="1"/>
              <a:t>en.wikipedia.org</a:t>
            </a:r>
            <a:r>
              <a:rPr lang="en-US" sz="2400" dirty="0"/>
              <a:t>/wiki/</a:t>
            </a:r>
            <a:r>
              <a:rPr lang="en-US" sz="2400" dirty="0" err="1"/>
              <a:t>List_of_most_expensive_video_games_to_develop</a:t>
            </a:r>
            <a:r>
              <a:rPr lang="en-US" sz="2400" dirty="0"/>
              <a:t>)</a:t>
            </a:r>
          </a:p>
          <a:p>
            <a:r>
              <a:rPr lang="en-US" sz="2400" dirty="0"/>
              <a:t>When do you test?</a:t>
            </a:r>
          </a:p>
          <a:p>
            <a:r>
              <a:rPr lang="en-US" sz="2400" dirty="0"/>
              <a:t>Are you required to test? (e.g. military, government, safety)</a:t>
            </a:r>
            <a:endParaRPr lang="en-US" sz="2400" dirty="0">
              <a:solidFill>
                <a:schemeClr val="dk1"/>
              </a:solidFill>
            </a:endParaRPr>
          </a:p>
          <a:p>
            <a:pPr indent="-190500">
              <a:buSzPct val="85000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Dollar Auction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/>
              <a:t>$1 is up for auction</a:t>
            </a:r>
          </a:p>
          <a:p>
            <a:r>
              <a:rPr lang="en-US" sz="2800" dirty="0"/>
              <a:t>You can bid any price</a:t>
            </a:r>
          </a:p>
          <a:p>
            <a:r>
              <a:rPr lang="en-US" sz="2800" dirty="0"/>
              <a:t>The $1 goes to the highest bidder</a:t>
            </a:r>
          </a:p>
          <a:p>
            <a:r>
              <a:rPr lang="en-US" sz="2800" dirty="0" smtClean="0"/>
              <a:t>Second highest bidder </a:t>
            </a:r>
            <a:r>
              <a:rPr lang="en-US" sz="2800" dirty="0"/>
              <a:t>pays me their </a:t>
            </a:r>
            <a:r>
              <a:rPr lang="en-US" sz="2800" dirty="0" smtClean="0"/>
              <a:t>bid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5713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does testing </a:t>
            </a: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Guarantee perfection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to “finish” testing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 to test unusual situations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Military attack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load (e.g. voting)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study:  Project ORCA</a:t>
            </a:r>
          </a:p>
          <a:p>
            <a:pPr marL="182880" marR="0" lvl="0" indent="-182880" algn="l" rtl="0">
              <a:spcBef>
                <a:spcPts val="52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Simulate accurate situations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driving games, military games, medical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sims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ORCA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057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2763"/>
              <a:buFont typeface="Arial"/>
              <a:buChar char="•"/>
            </a:pPr>
            <a:r>
              <a:rPr lang="en-US" sz="185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http://arstechnica.com/information-technology/2012/11/inside-team-romneys-whale-of-an-it-meltdown/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app for 37,000 volunteers at polls, 800 central trackers to track voters – who still needed to vote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 minute training for 800 central volunteers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training for field volunteers  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– local, not “real world”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crash during actual load usage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Users’ first usage was 6 AM on election day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Confusion about “app” (where would you look for it)?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vs https: no redirect to the secure site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Wrong pins and passwords</a:t>
            </a:r>
          </a:p>
          <a:p>
            <a:pPr marL="731520" marR="0" lvl="2" indent="-185419" algn="l" rtl="0">
              <a:lnSpc>
                <a:spcPct val="90000"/>
              </a:lnSpc>
              <a:spcBef>
                <a:spcPts val="330"/>
              </a:spcBef>
              <a:buClr>
                <a:schemeClr val="accent1"/>
              </a:buClr>
              <a:buSzPct val="87352"/>
              <a:buFont typeface="Arial"/>
              <a:buChar char="•"/>
            </a:pPr>
            <a:r>
              <a:rPr lang="en-US" sz="16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VoIP phones incorrectly configured – volunteers unable to provide support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vs. Human testing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82976"/>
              <a:buFont typeface="Arial"/>
              <a:buChar char="•"/>
            </a:pPr>
            <a:r>
              <a:rPr lang="en-US" sz="20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 in FL, OH,  VA, CO was 520,000 votes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Expert Review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Colleagues or Customers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starting point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for opinions</a:t>
            </a:r>
          </a:p>
          <a:p>
            <a:pPr marL="182880" marR="0" lvl="0" indent="-18288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reviews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Considerations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expert?  User or designer?</a:t>
            </a:r>
          </a:p>
          <a:p>
            <a:pPr marL="731520" marR="0" lvl="2" indent="-185419" algn="l" rtl="0">
              <a:spcBef>
                <a:spcPts val="440"/>
              </a:spcBef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long? Half day to week</a:t>
            </a:r>
          </a:p>
          <a:p>
            <a:pPr marL="457200" marR="0" lvl="1" indent="-19050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review methods from which to choose</a:t>
            </a:r>
          </a:p>
          <a:p>
            <a:pPr marL="548640" marR="0" lvl="2" indent="-254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-762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2042</Words>
  <Application>Microsoft Office PowerPoint</Application>
  <PresentationFormat>On-screen Show (4:3)</PresentationFormat>
  <Paragraphs>361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EVALUATING USER INTERFACES</vt:lpstr>
      <vt:lpstr>Is this any good?</vt:lpstr>
      <vt:lpstr>Goal</vt:lpstr>
      <vt:lpstr>Introduction</vt:lpstr>
      <vt:lpstr>Introduction</vt:lpstr>
      <vt:lpstr>Dollar Auction</vt:lpstr>
      <vt:lpstr>What does testing not do?</vt:lpstr>
      <vt:lpstr>Project ORCA</vt:lpstr>
      <vt:lpstr>Expert Review</vt:lpstr>
      <vt:lpstr>Heuristic Evaluation</vt:lpstr>
      <vt:lpstr>Eight Golden Rules of Interface Design</vt:lpstr>
      <vt:lpstr>Cognitive Walkthrough</vt:lpstr>
      <vt:lpstr>Formal Usability Inspection</vt:lpstr>
      <vt:lpstr>Expert Reviews</vt:lpstr>
      <vt:lpstr>Expert Review</vt:lpstr>
      <vt:lpstr>Usability Testing and Labs</vt:lpstr>
      <vt:lpstr>Usability Labs</vt:lpstr>
      <vt:lpstr>Staff</vt:lpstr>
      <vt:lpstr>Participants</vt:lpstr>
      <vt:lpstr>Recording Participants</vt:lpstr>
      <vt:lpstr>Thinking Aloud</vt:lpstr>
      <vt:lpstr>Types of Usability Testing</vt:lpstr>
      <vt:lpstr>Types of Usability Testing</vt:lpstr>
      <vt:lpstr>Types of Usability Testing</vt:lpstr>
      <vt:lpstr>Types of Usability Testing</vt:lpstr>
      <vt:lpstr>Limitations</vt:lpstr>
      <vt:lpstr>Survey Instruments</vt:lpstr>
      <vt:lpstr>Designing survey questions</vt:lpstr>
      <vt:lpstr>Likert Scales</vt:lpstr>
      <vt:lpstr>Most used Likert scales</vt:lpstr>
      <vt:lpstr>Acceptance Tests</vt:lpstr>
      <vt:lpstr>Examples: food shopping website</vt:lpstr>
      <vt:lpstr>Acceptance Tests</vt:lpstr>
      <vt:lpstr>Evaluation during active use</vt:lpstr>
      <vt:lpstr>Evaluation during active use</vt:lpstr>
      <vt:lpstr>Online and Telephone Help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USER INTERFACES</dc:title>
  <dc:creator>lokben</dc:creator>
  <cp:lastModifiedBy>lokben</cp:lastModifiedBy>
  <cp:revision>8</cp:revision>
  <dcterms:modified xsi:type="dcterms:W3CDTF">2015-03-23T00:55:33Z</dcterms:modified>
</cp:coreProperties>
</file>