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2" r:id="rId10"/>
    <p:sldId id="273" r:id="rId11"/>
    <p:sldId id="271" r:id="rId12"/>
    <p:sldId id="270" r:id="rId13"/>
    <p:sldId id="265" r:id="rId14"/>
    <p:sldId id="266" r:id="rId15"/>
    <p:sldId id="274" r:id="rId16"/>
    <p:sldId id="275" r:id="rId17"/>
    <p:sldId id="267" r:id="rId18"/>
    <p:sldId id="278" r:id="rId19"/>
    <p:sldId id="279" r:id="rId20"/>
    <p:sldId id="268" r:id="rId21"/>
    <p:sldId id="277" r:id="rId22"/>
    <p:sldId id="269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4/16/2011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637BB6B-EE1B-48FB-8575-0D55C373DE88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37BB6B-EE1B-48FB-8575-0D55C373DE88}" type="datetimeFigureOut">
              <a:rPr lang="en-US" smtClean="0"/>
              <a:pPr/>
              <a:t>4/16/2011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971800"/>
            <a:ext cx="5486400" cy="1826363"/>
          </a:xfrm>
        </p:spPr>
        <p:txBody>
          <a:bodyPr/>
          <a:lstStyle/>
          <a:p>
            <a:pPr algn="ctr"/>
            <a:r>
              <a:rPr lang="en-US" dirty="0" smtClean="0"/>
              <a:t>ELLIPTIC CURVE CRYPTOGRAPHY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9300" y="4724400"/>
            <a:ext cx="33147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By </a:t>
            </a:r>
          </a:p>
          <a:p>
            <a:endParaRPr lang="en-US" dirty="0" smtClean="0"/>
          </a:p>
          <a:p>
            <a:r>
              <a:rPr lang="en-US" dirty="0" err="1" smtClean="0"/>
              <a:t>Abhijith</a:t>
            </a:r>
            <a:r>
              <a:rPr lang="en-US" dirty="0" smtClean="0"/>
              <a:t> </a:t>
            </a:r>
            <a:r>
              <a:rPr lang="en-US" dirty="0" err="1" smtClean="0"/>
              <a:t>Chandrashekar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and </a:t>
            </a:r>
          </a:p>
          <a:p>
            <a:r>
              <a:rPr lang="en-US" dirty="0" err="1" smtClean="0"/>
              <a:t>Dushyant</a:t>
            </a:r>
            <a:r>
              <a:rPr lang="en-US" dirty="0" smtClean="0"/>
              <a:t> </a:t>
            </a:r>
            <a:r>
              <a:rPr lang="en-US" dirty="0" err="1" smtClean="0"/>
              <a:t>Maheshwary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A tangent at P is extended to cut the curve at a point; its reflection is 2P</a:t>
            </a:r>
          </a:p>
          <a:p>
            <a:r>
              <a:rPr lang="en-US" sz="2200" dirty="0" smtClean="0"/>
              <a:t>Adding P and 2P gives 3P</a:t>
            </a:r>
          </a:p>
          <a:p>
            <a:r>
              <a:rPr lang="en-US" sz="2200" dirty="0" smtClean="0"/>
              <a:t>Similarly, such operations can be performed as many times as desired to obtain Q = </a:t>
            </a:r>
            <a:r>
              <a:rPr lang="en-US" sz="2200" dirty="0" err="1" smtClean="0"/>
              <a:t>kP</a:t>
            </a:r>
            <a:endParaRPr lang="en-US" sz="2200" dirty="0" smtClean="0"/>
          </a:p>
          <a:p>
            <a:pPr>
              <a:buNone/>
            </a:pPr>
            <a:endParaRPr lang="en-US" sz="2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900" dirty="0" smtClean="0"/>
              <a:t>What is Elliptic Curve Cryptography?</a:t>
            </a:r>
            <a:endParaRPr lang="en-US" sz="39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295400"/>
            <a:ext cx="6292234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What is Elliptic Curve Cryptography?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Discrete Log Problem</a:t>
            </a:r>
          </a:p>
          <a:p>
            <a:pPr lvl="1"/>
            <a:r>
              <a:rPr lang="en-US" sz="2200" dirty="0" smtClean="0"/>
              <a:t>The security of ECC is due the intractability or difficulty of solving the inverse operation of finding k given Q and P</a:t>
            </a:r>
          </a:p>
          <a:p>
            <a:pPr lvl="1"/>
            <a:r>
              <a:rPr lang="en-US" sz="2200" dirty="0" smtClean="0"/>
              <a:t>This is termed as the discrete log problem</a:t>
            </a:r>
          </a:p>
          <a:p>
            <a:pPr lvl="1"/>
            <a:r>
              <a:rPr lang="en-US" sz="2200" dirty="0" smtClean="0"/>
              <a:t>Methods to solve include brute force and Pollard’s Rho attack both of which are computationally expensive or unfeasible</a:t>
            </a:r>
          </a:p>
          <a:p>
            <a:pPr lvl="1"/>
            <a:r>
              <a:rPr lang="en-US" sz="2200" dirty="0" smtClean="0"/>
              <a:t>The version applicable in ECC is called the Elliptic Curve Discrete Log Problem</a:t>
            </a:r>
          </a:p>
          <a:p>
            <a:pPr lvl="1"/>
            <a:r>
              <a:rPr lang="en-US" sz="2200" dirty="0" smtClean="0"/>
              <a:t>Exponential running time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ECC in Windows DRM v2.0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A Practical Example :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Finite field chosen</a:t>
            </a:r>
          </a:p>
          <a:p>
            <a:pPr>
              <a:buNone/>
            </a:pPr>
            <a:r>
              <a:rPr lang="en-US" sz="1800" dirty="0" smtClean="0"/>
              <a:t>p = 785963102379428822376694789446897396207498568951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Gx</a:t>
            </a:r>
            <a:r>
              <a:rPr lang="en-US" sz="1800" dirty="0" smtClean="0"/>
              <a:t> = 771507216262649826170648268565579889907769254176</a:t>
            </a:r>
          </a:p>
          <a:p>
            <a:pPr>
              <a:buNone/>
            </a:pPr>
            <a:r>
              <a:rPr lang="en-US" sz="1800" dirty="0" err="1" smtClean="0"/>
              <a:t>Gy</a:t>
            </a:r>
            <a:r>
              <a:rPr lang="en-US" sz="1800" dirty="0" smtClean="0"/>
              <a:t> = 390157510246556628525279459266514995562533196655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y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= x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 + 317689081251325503476317476413827693272746955927x + 790528966078787587181205720257185354321100651934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Gx</a:t>
            </a:r>
            <a:r>
              <a:rPr lang="en-US" sz="1800" dirty="0" smtClean="0"/>
              <a:t> and </a:t>
            </a:r>
            <a:r>
              <a:rPr lang="en-US" sz="1800" dirty="0" err="1" smtClean="0"/>
              <a:t>Gy</a:t>
            </a:r>
            <a:r>
              <a:rPr lang="en-US" sz="1800" dirty="0" smtClean="0"/>
              <a:t> constitute the agreed upon base point (P) and the numbers in the above equation are values for the parameters a and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Elliptic Curve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Elliptic Curve Digital Signature Algorithm (ECDSA)</a:t>
            </a:r>
          </a:p>
          <a:p>
            <a:endParaRPr lang="en-US" sz="2800" dirty="0" smtClean="0"/>
          </a:p>
          <a:p>
            <a:r>
              <a:rPr lang="en-US" sz="2800" dirty="0" smtClean="0"/>
              <a:t>Elliptic Curve </a:t>
            </a:r>
            <a:r>
              <a:rPr lang="en-US" sz="2800" dirty="0" err="1" smtClean="0"/>
              <a:t>Pintsov</a:t>
            </a:r>
            <a:r>
              <a:rPr lang="en-US" sz="2800" dirty="0" smtClean="0"/>
              <a:t> Vanstone Signature(ECPVS)</a:t>
            </a:r>
          </a:p>
          <a:p>
            <a:endParaRPr lang="en-US" sz="2800" dirty="0" smtClean="0"/>
          </a:p>
          <a:p>
            <a:r>
              <a:rPr lang="en-US" sz="2800" dirty="0" smtClean="0"/>
              <a:t>Elliptic Curve </a:t>
            </a:r>
            <a:r>
              <a:rPr lang="en-US" sz="2800" dirty="0" err="1" smtClean="0"/>
              <a:t>Diffie</a:t>
            </a:r>
            <a:r>
              <a:rPr lang="en-US" sz="2800" dirty="0" smtClean="0"/>
              <a:t>-Hellman (ECDH)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Elliptic Curve Digital Signature Algorithm (ECDSA)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467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/>
              <a:t>Elliptic curve variant of Digital Signature Algorithm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209800" y="62484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Canadian postage stamp that uses ECDSA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260564"/>
            <a:ext cx="6053137" cy="291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ECDSA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Signature Generation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Once we have the domain parameters and have decided on the keys to be used, the signature is generated by the following steps.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A random number k, 1 ≤ k ≤ n-1 is chosen</a:t>
            </a:r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kG</a:t>
            </a:r>
            <a:r>
              <a:rPr lang="en-US" dirty="0" smtClean="0"/>
              <a:t> = (x</a:t>
            </a:r>
            <a:r>
              <a:rPr lang="en-US" baseline="-25000" dirty="0" smtClean="0"/>
              <a:t>1</a:t>
            </a:r>
            <a:r>
              <a:rPr lang="en-US" dirty="0" smtClean="0"/>
              <a:t>,y</a:t>
            </a:r>
            <a:r>
              <a:rPr lang="en-US" baseline="-25000" dirty="0" smtClean="0"/>
              <a:t>1</a:t>
            </a:r>
            <a:r>
              <a:rPr lang="en-US" dirty="0" smtClean="0"/>
              <a:t>) is computed. x</a:t>
            </a:r>
            <a:r>
              <a:rPr lang="en-US" baseline="-25000" dirty="0" smtClean="0"/>
              <a:t>1 </a:t>
            </a:r>
            <a:r>
              <a:rPr lang="en-US" dirty="0" smtClean="0"/>
              <a:t>is converted to its corresponding integer x</a:t>
            </a:r>
            <a:r>
              <a:rPr lang="en-US" baseline="-25000" dirty="0" smtClean="0"/>
              <a:t>1</a:t>
            </a:r>
            <a:r>
              <a:rPr lang="en-US" dirty="0" smtClean="0"/>
              <a:t>’</a:t>
            </a:r>
          </a:p>
          <a:p>
            <a:pPr>
              <a:buNone/>
            </a:pPr>
            <a:r>
              <a:rPr lang="en-US" dirty="0" smtClean="0"/>
              <a:t>	3. Next, r = x</a:t>
            </a:r>
            <a:r>
              <a:rPr lang="en-US" baseline="-25000" dirty="0" smtClean="0"/>
              <a:t>1 </a:t>
            </a:r>
            <a:r>
              <a:rPr lang="en-US" dirty="0" smtClean="0"/>
              <a:t>mod n is computed</a:t>
            </a:r>
          </a:p>
          <a:p>
            <a:pPr>
              <a:buNone/>
            </a:pPr>
            <a:r>
              <a:rPr lang="en-US" dirty="0" smtClean="0"/>
              <a:t>	4. We then compute k</a:t>
            </a:r>
            <a:r>
              <a:rPr lang="en-US" baseline="30000" dirty="0" smtClean="0"/>
              <a:t>-1</a:t>
            </a:r>
            <a:r>
              <a:rPr lang="en-US" dirty="0" smtClean="0"/>
              <a:t> mod q</a:t>
            </a:r>
          </a:p>
          <a:p>
            <a:pPr>
              <a:buNone/>
            </a:pPr>
            <a:r>
              <a:rPr lang="en-US" dirty="0" smtClean="0"/>
              <a:t>	5. e = HASH(m) where m is the message to be signed</a:t>
            </a:r>
          </a:p>
          <a:p>
            <a:pPr>
              <a:buNone/>
            </a:pPr>
            <a:r>
              <a:rPr lang="en-US" dirty="0" smtClean="0"/>
              <a:t>	6. s = k</a:t>
            </a:r>
            <a:r>
              <a:rPr lang="en-US" baseline="30000" dirty="0" smtClean="0"/>
              <a:t>-1</a:t>
            </a:r>
            <a:r>
              <a:rPr lang="en-US" dirty="0" smtClean="0"/>
              <a:t>(e + </a:t>
            </a:r>
            <a:r>
              <a:rPr lang="en-US" dirty="0" err="1" smtClean="0"/>
              <a:t>dr</a:t>
            </a:r>
            <a:r>
              <a:rPr lang="en-US" dirty="0" smtClean="0"/>
              <a:t>) mod </a:t>
            </a:r>
            <a:r>
              <a:rPr lang="en-US" dirty="0" smtClean="0"/>
              <a:t>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where d is the private key of the sender.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have the signature as (</a:t>
            </a:r>
            <a:r>
              <a:rPr lang="en-US" dirty="0" err="1" smtClean="0"/>
              <a:t>r,s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ECDSA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5791200"/>
          </a:xfrm>
        </p:spPr>
        <p:txBody>
          <a:bodyPr>
            <a:noAutofit/>
          </a:bodyPr>
          <a:lstStyle/>
          <a:p>
            <a:r>
              <a:rPr lang="en-US" sz="2200" dirty="0" smtClean="0"/>
              <a:t>Signature Verification</a:t>
            </a:r>
          </a:p>
          <a:p>
            <a:pPr>
              <a:buNone/>
            </a:pPr>
            <a:r>
              <a:rPr lang="en-US" sz="1600" dirty="0" smtClean="0"/>
              <a:t>	</a:t>
            </a:r>
          </a:p>
          <a:p>
            <a:pPr>
              <a:buNone/>
            </a:pPr>
            <a:r>
              <a:rPr lang="en-US" sz="1600" dirty="0" smtClean="0"/>
              <a:t>At the receiver’s end the signature is verified as follows:</a:t>
            </a:r>
          </a:p>
          <a:p>
            <a:pPr>
              <a:buNone/>
            </a:pPr>
            <a:r>
              <a:rPr lang="en-US" sz="1600" dirty="0" smtClean="0"/>
              <a:t>	1. Verify whether r and s belong to the interval [1, n-1] for the signature to be valid.</a:t>
            </a:r>
          </a:p>
          <a:p>
            <a:pPr>
              <a:buNone/>
            </a:pPr>
            <a:r>
              <a:rPr lang="en-US" sz="1600" dirty="0" smtClean="0"/>
              <a:t>	2. Compute e = HASH(m). The hash function should be the same as the one used for signature generation.</a:t>
            </a:r>
          </a:p>
          <a:p>
            <a:pPr>
              <a:buNone/>
            </a:pPr>
            <a:r>
              <a:rPr lang="en-US" sz="1600" dirty="0" smtClean="0"/>
              <a:t>	3.  Compute w = s</a:t>
            </a:r>
            <a:r>
              <a:rPr lang="en-US" sz="1600" baseline="30000" dirty="0" smtClean="0"/>
              <a:t>-1</a:t>
            </a:r>
            <a:r>
              <a:rPr lang="en-US" sz="1600" dirty="0" smtClean="0"/>
              <a:t> mod n.</a:t>
            </a:r>
          </a:p>
          <a:p>
            <a:pPr>
              <a:buNone/>
            </a:pPr>
            <a:r>
              <a:rPr lang="en-US" sz="1600" dirty="0" smtClean="0"/>
              <a:t>	4.  Compute u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= </a:t>
            </a:r>
            <a:r>
              <a:rPr lang="en-US" sz="1600" dirty="0" err="1" smtClean="0"/>
              <a:t>ew</a:t>
            </a:r>
            <a:r>
              <a:rPr lang="en-US" sz="1600" dirty="0" smtClean="0"/>
              <a:t> mod n and u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= </a:t>
            </a:r>
            <a:r>
              <a:rPr lang="en-US" sz="1600" dirty="0" err="1" smtClean="0"/>
              <a:t>rw</a:t>
            </a:r>
            <a:r>
              <a:rPr lang="en-US" sz="1600" dirty="0" smtClean="0"/>
              <a:t> mod n.</a:t>
            </a:r>
          </a:p>
          <a:p>
            <a:pPr>
              <a:buNone/>
            </a:pPr>
            <a:r>
              <a:rPr lang="en-US" sz="1600" dirty="0" smtClean="0"/>
              <a:t>	5.  Compute (x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,y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)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= u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G + u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Q.</a:t>
            </a:r>
          </a:p>
          <a:p>
            <a:pPr>
              <a:buNone/>
            </a:pPr>
            <a:r>
              <a:rPr lang="en-US" sz="1600" dirty="0" smtClean="0"/>
              <a:t>	6. The signature is valid if r = x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mod n, invalid otherwise.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This is how we know that the verification works the way we want it to: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We have, s = k</a:t>
            </a:r>
            <a:r>
              <a:rPr lang="en-US" sz="1600" baseline="30000" dirty="0" smtClean="0"/>
              <a:t>-1</a:t>
            </a:r>
            <a:r>
              <a:rPr lang="en-US" sz="1600" dirty="0" smtClean="0"/>
              <a:t>(e + </a:t>
            </a:r>
            <a:r>
              <a:rPr lang="en-US" sz="1600" dirty="0" err="1" smtClean="0"/>
              <a:t>dr</a:t>
            </a:r>
            <a:r>
              <a:rPr lang="en-US" sz="1600" dirty="0" smtClean="0"/>
              <a:t>) mod n which we can rearrange to obtain, k = s</a:t>
            </a:r>
            <a:r>
              <a:rPr lang="en-US" sz="1600" baseline="30000" dirty="0" smtClean="0"/>
              <a:t>-1</a:t>
            </a:r>
            <a:r>
              <a:rPr lang="en-US" sz="1600" dirty="0" smtClean="0"/>
              <a:t>(e + </a:t>
            </a:r>
            <a:r>
              <a:rPr lang="en-US" sz="1600" dirty="0" err="1" smtClean="0"/>
              <a:t>dr</a:t>
            </a:r>
            <a:r>
              <a:rPr lang="en-US" sz="1600" dirty="0" smtClean="0"/>
              <a:t>) which is </a:t>
            </a:r>
          </a:p>
          <a:p>
            <a:pPr>
              <a:buNone/>
            </a:pPr>
            <a:r>
              <a:rPr lang="en-US" sz="1600" dirty="0" smtClean="0"/>
              <a:t>				s</a:t>
            </a:r>
            <a:r>
              <a:rPr lang="en-US" sz="1600" baseline="30000" dirty="0" smtClean="0"/>
              <a:t>-1</a:t>
            </a:r>
            <a:r>
              <a:rPr lang="en-US" sz="1600" dirty="0" smtClean="0"/>
              <a:t>e +  s</a:t>
            </a:r>
            <a:r>
              <a:rPr lang="en-US" sz="1600" baseline="30000" dirty="0" smtClean="0"/>
              <a:t>-1</a:t>
            </a:r>
            <a:r>
              <a:rPr lang="en-US" sz="1600" dirty="0" smtClean="0"/>
              <a:t>rd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This is nothing but we + </a:t>
            </a:r>
            <a:r>
              <a:rPr lang="en-US" sz="1600" dirty="0" err="1" smtClean="0"/>
              <a:t>wrd</a:t>
            </a:r>
            <a:r>
              <a:rPr lang="en-US" sz="1600" dirty="0" smtClean="0"/>
              <a:t> = (u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+ u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d) (mod n)</a:t>
            </a:r>
            <a:br>
              <a:rPr lang="en-US" sz="1600" dirty="0" smtClean="0"/>
            </a:b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We have u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G + u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Q = (u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+ u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d)G = </a:t>
            </a:r>
            <a:r>
              <a:rPr lang="en-US" sz="1600" dirty="0" err="1" smtClean="0"/>
              <a:t>kG</a:t>
            </a:r>
            <a:r>
              <a:rPr lang="en-US" sz="1600" dirty="0" smtClean="0"/>
              <a:t> which translates to v = r.</a:t>
            </a:r>
            <a:endParaRPr lang="en-US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Elliptic Curve </a:t>
            </a:r>
            <a:r>
              <a:rPr lang="en-US" dirty="0" err="1" smtClean="0"/>
              <a:t>Pintsov</a:t>
            </a:r>
            <a:r>
              <a:rPr lang="en-US" dirty="0" smtClean="0"/>
              <a:t> Vanstone Signature (ECPVS)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Signature scheme using Elliptic Curves</a:t>
            </a:r>
          </a:p>
          <a:p>
            <a:endParaRPr lang="en-US" sz="2800" dirty="0" smtClean="0"/>
          </a:p>
          <a:p>
            <a:r>
              <a:rPr lang="en-US" sz="2800" dirty="0" smtClean="0"/>
              <a:t>More efficient than RSA as overhead is extremely 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ECPVS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334000"/>
          </a:xfrm>
        </p:spPr>
        <p:txBody>
          <a:bodyPr>
            <a:noAutofit/>
          </a:bodyPr>
          <a:lstStyle/>
          <a:p>
            <a:r>
              <a:rPr lang="en-US" sz="2200" dirty="0" smtClean="0"/>
              <a:t>Signature Generation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The plaintext message is split into two parts: part C representing the data elements requiring confidentiality and part V representing the data elements presented in plaintext. Both the parts are signed. The signature is generated as follows: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1. A random number k, 1 ≤ k ≤ n-1 is chosen.</a:t>
            </a:r>
          </a:p>
          <a:p>
            <a:pPr>
              <a:buNone/>
            </a:pPr>
            <a:r>
              <a:rPr lang="en-US" sz="1800" dirty="0" smtClean="0"/>
              <a:t>	2. Calculate the point R on the curve (R = </a:t>
            </a:r>
            <a:r>
              <a:rPr lang="en-US" sz="1800" dirty="0" err="1" smtClean="0"/>
              <a:t>kG</a:t>
            </a:r>
            <a:r>
              <a:rPr lang="en-US" sz="1800" dirty="0" smtClean="0"/>
              <a:t>).</a:t>
            </a:r>
          </a:p>
          <a:p>
            <a:pPr>
              <a:buNone/>
            </a:pPr>
            <a:r>
              <a:rPr lang="en-US" sz="1800" dirty="0" smtClean="0"/>
              <a:t>	3. Use point R and a symmetric encryption algorithm to get e = T</a:t>
            </a:r>
            <a:r>
              <a:rPr lang="en-US" sz="1800" baseline="-25000" dirty="0" smtClean="0"/>
              <a:t>R</a:t>
            </a:r>
            <a:r>
              <a:rPr lang="en-US" sz="1800" dirty="0" smtClean="0"/>
              <a:t>(C).</a:t>
            </a:r>
          </a:p>
          <a:p>
            <a:pPr>
              <a:buNone/>
            </a:pPr>
            <a:r>
              <a:rPr lang="en-US" sz="1800" dirty="0" smtClean="0"/>
              <a:t>	4. Calculate a variable d such that </a:t>
            </a:r>
            <a:r>
              <a:rPr lang="pt-BR" sz="1800" i="1" dirty="0" smtClean="0"/>
              <a:t>d</a:t>
            </a:r>
            <a:r>
              <a:rPr lang="pt-BR" sz="1800" dirty="0" smtClean="0"/>
              <a:t> = </a:t>
            </a:r>
            <a:r>
              <a:rPr lang="pt-BR" sz="1800" i="1" dirty="0" smtClean="0"/>
              <a:t>HASH</a:t>
            </a:r>
            <a:r>
              <a:rPr lang="pt-BR" sz="1800" dirty="0" smtClean="0"/>
              <a:t>(</a:t>
            </a:r>
            <a:r>
              <a:rPr lang="pt-BR" sz="1800" i="1" dirty="0" smtClean="0"/>
              <a:t>e</a:t>
            </a:r>
            <a:r>
              <a:rPr lang="pt-BR" sz="1800" dirty="0" smtClean="0"/>
              <a:t> || </a:t>
            </a:r>
            <a:r>
              <a:rPr lang="pt-BR" sz="1800" i="1" dirty="0" smtClean="0"/>
              <a:t>I</a:t>
            </a:r>
            <a:r>
              <a:rPr lang="pt-BR" sz="1800" i="1" baseline="-25000" dirty="0" smtClean="0"/>
              <a:t>A</a:t>
            </a:r>
            <a:r>
              <a:rPr lang="pt-BR" sz="1800" dirty="0" smtClean="0"/>
              <a:t> || </a:t>
            </a:r>
            <a:r>
              <a:rPr lang="pt-BR" sz="1800" i="1" dirty="0" smtClean="0"/>
              <a:t>V</a:t>
            </a:r>
            <a:r>
              <a:rPr lang="pt-BR" sz="1800" dirty="0" smtClean="0"/>
              <a:t>) </a:t>
            </a:r>
          </a:p>
          <a:p>
            <a:pPr>
              <a:buNone/>
            </a:pPr>
            <a:r>
              <a:rPr lang="pt-BR" sz="1800" dirty="0" smtClean="0"/>
              <a:t>	where </a:t>
            </a:r>
            <a:r>
              <a:rPr lang="pt-BR" sz="1800" i="1" dirty="0" smtClean="0"/>
              <a:t>I</a:t>
            </a:r>
            <a:r>
              <a:rPr lang="pt-BR" sz="1800" i="1" baseline="-25000" dirty="0" smtClean="0"/>
              <a:t>A</a:t>
            </a:r>
            <a:r>
              <a:rPr lang="pt-BR" sz="1800" i="1" dirty="0" smtClean="0"/>
              <a:t> </a:t>
            </a:r>
            <a:r>
              <a:rPr lang="pt-BR" sz="1800" dirty="0" smtClean="0"/>
              <a:t>is the identity of the mailer terminal.</a:t>
            </a:r>
          </a:p>
          <a:p>
            <a:pPr>
              <a:buNone/>
            </a:pPr>
            <a:r>
              <a:rPr lang="pt-BR" sz="1800" dirty="0" smtClean="0"/>
              <a:t>	5. Now calculate the other part of the signature s as follows: </a:t>
            </a:r>
            <a:r>
              <a:rPr lang="pt-BR" sz="1800" i="1" dirty="0" smtClean="0"/>
              <a:t>s</a:t>
            </a:r>
            <a:r>
              <a:rPr lang="pt-BR" sz="1800" dirty="0" smtClean="0"/>
              <a:t>= </a:t>
            </a:r>
            <a:r>
              <a:rPr lang="pt-BR" sz="1800" i="1" dirty="0" smtClean="0"/>
              <a:t>ad</a:t>
            </a:r>
            <a:r>
              <a:rPr lang="pt-BR" sz="1800" dirty="0" smtClean="0"/>
              <a:t> + </a:t>
            </a:r>
            <a:r>
              <a:rPr lang="pt-BR" sz="1800" i="1" dirty="0" smtClean="0"/>
              <a:t>k</a:t>
            </a:r>
            <a:r>
              <a:rPr lang="pt-BR" sz="1800" dirty="0" smtClean="0"/>
              <a:t>(mod </a:t>
            </a:r>
            <a:r>
              <a:rPr lang="pt-BR" sz="1800" i="1" dirty="0" smtClean="0"/>
              <a:t>n</a:t>
            </a:r>
            <a:r>
              <a:rPr lang="pt-BR" sz="1800" dirty="0" smtClean="0"/>
              <a:t>); where a is the private key of the sender.</a:t>
            </a:r>
            <a:endParaRPr lang="pt-BR" sz="1800" dirty="0" smtClean="0"/>
          </a:p>
          <a:p>
            <a:pPr>
              <a:buNone/>
            </a:pPr>
            <a:endParaRPr lang="pt-BR" sz="1800" dirty="0" smtClean="0"/>
          </a:p>
          <a:p>
            <a:pPr>
              <a:buNone/>
            </a:pPr>
            <a:r>
              <a:rPr lang="pt-BR" sz="1800" dirty="0" smtClean="0"/>
              <a:t>	The signature pair (s,e) is transmitted together with the portion V of the plaintext.</a:t>
            </a: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ECPVS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Signature Verification</a:t>
            </a:r>
          </a:p>
          <a:p>
            <a:endParaRPr lang="en-US" sz="2200" dirty="0" smtClean="0"/>
          </a:p>
          <a:p>
            <a:pPr marL="962406" lvl="1" indent="-514350">
              <a:buAutoNum type="arabicPeriod"/>
            </a:pPr>
            <a:r>
              <a:rPr lang="en-US" sz="2200" dirty="0" smtClean="0"/>
              <a:t>Retrieve Q</a:t>
            </a:r>
            <a:r>
              <a:rPr lang="en-US" sz="2200" baseline="-25000" dirty="0" smtClean="0"/>
              <a:t>A</a:t>
            </a:r>
            <a:r>
              <a:rPr lang="en-US" sz="2200" dirty="0" smtClean="0"/>
              <a:t> (Q</a:t>
            </a:r>
            <a:r>
              <a:rPr lang="en-US" sz="2200" baseline="-25000" dirty="0" smtClean="0"/>
              <a:t>A</a:t>
            </a:r>
            <a:r>
              <a:rPr lang="en-US" sz="2200" dirty="0" smtClean="0"/>
              <a:t> is mailer A’s public key)</a:t>
            </a:r>
          </a:p>
          <a:p>
            <a:pPr marL="962406" lvl="1" indent="-514350">
              <a:buAutoNum type="arabicPeriod"/>
            </a:pPr>
            <a:r>
              <a:rPr lang="en-US" sz="2200" dirty="0" smtClean="0"/>
              <a:t>Calculate the variable d = </a:t>
            </a:r>
            <a:r>
              <a:rPr lang="pt-BR" sz="2200" i="1" dirty="0" smtClean="0"/>
              <a:t>HASH</a:t>
            </a:r>
            <a:r>
              <a:rPr lang="pt-BR" sz="2200" dirty="0" smtClean="0"/>
              <a:t>(</a:t>
            </a:r>
            <a:r>
              <a:rPr lang="pt-BR" sz="2200" i="1" dirty="0" smtClean="0"/>
              <a:t>e</a:t>
            </a:r>
            <a:r>
              <a:rPr lang="pt-BR" sz="2200" dirty="0" smtClean="0"/>
              <a:t> || </a:t>
            </a:r>
            <a:r>
              <a:rPr lang="pt-BR" sz="2200" i="1" dirty="0" smtClean="0"/>
              <a:t>I</a:t>
            </a:r>
            <a:r>
              <a:rPr lang="pt-BR" sz="2200" i="1" baseline="-25000" dirty="0" smtClean="0"/>
              <a:t>A</a:t>
            </a:r>
            <a:r>
              <a:rPr lang="pt-BR" sz="2200" dirty="0" smtClean="0"/>
              <a:t> || </a:t>
            </a:r>
            <a:r>
              <a:rPr lang="pt-BR" sz="2200" i="1" dirty="0" smtClean="0"/>
              <a:t>V</a:t>
            </a:r>
            <a:r>
              <a:rPr lang="pt-BR" sz="2200" dirty="0" smtClean="0"/>
              <a:t>) using the same HASH algorithm as the one used for generating the signature.</a:t>
            </a:r>
          </a:p>
          <a:p>
            <a:pPr marL="962406" lvl="1" indent="-514350">
              <a:buAutoNum type="arabicPeriod"/>
            </a:pPr>
            <a:r>
              <a:rPr lang="pt-BR" sz="2200" dirty="0" smtClean="0"/>
              <a:t>Compute U = sG – dQ</a:t>
            </a:r>
            <a:r>
              <a:rPr lang="pt-BR" sz="2200" baseline="-25000" dirty="0" smtClean="0"/>
              <a:t>A</a:t>
            </a:r>
            <a:r>
              <a:rPr lang="pt-BR" sz="2200" dirty="0" smtClean="0"/>
              <a:t>.</a:t>
            </a:r>
          </a:p>
          <a:p>
            <a:pPr marL="962406" lvl="1" indent="-514350">
              <a:buAutoNum type="arabicPeriod"/>
            </a:pPr>
            <a:r>
              <a:rPr lang="pt-BR" sz="2200" dirty="0" smtClean="0"/>
              <a:t>Recover C = T</a:t>
            </a:r>
            <a:r>
              <a:rPr lang="pt-BR" sz="2200" baseline="-25000" dirty="0" smtClean="0"/>
              <a:t>u</a:t>
            </a:r>
            <a:r>
              <a:rPr lang="pt-BR" sz="2200" baseline="30000" dirty="0" smtClean="0"/>
              <a:t>-1</a:t>
            </a:r>
            <a:r>
              <a:rPr lang="pt-BR" sz="2200" dirty="0" smtClean="0"/>
              <a:t>(e).</a:t>
            </a:r>
          </a:p>
          <a:p>
            <a:pPr marL="962406" lvl="1" indent="-514350">
              <a:buAutoNum type="arabicPeriod"/>
            </a:pPr>
            <a:r>
              <a:rPr lang="pt-BR" sz="2200" dirty="0" smtClean="0"/>
              <a:t>Run a redundancy test on C. If the test fails, discard the message. Else, the plaintext is recovered.</a:t>
            </a:r>
          </a:p>
          <a:p>
            <a:pPr marL="962406" lvl="1" indent="-514350">
              <a:buNone/>
            </a:pPr>
            <a:r>
              <a:rPr lang="pt-BR" sz="2200" dirty="0" smtClean="0"/>
              <a:t>We have, s = ad + k. Multiply by base point G to obtain sG = adG + kG which is dQ</a:t>
            </a:r>
            <a:r>
              <a:rPr lang="pt-BR" sz="2200" baseline="-25000" dirty="0" smtClean="0"/>
              <a:t>A </a:t>
            </a:r>
            <a:r>
              <a:rPr lang="pt-BR" sz="2200" dirty="0" smtClean="0"/>
              <a:t> + R</a:t>
            </a:r>
          </a:p>
          <a:p>
            <a:pPr marL="962406" lvl="1" indent="-514350">
              <a:buNone/>
            </a:pPr>
            <a:r>
              <a:rPr lang="pt-BR" sz="2200" dirty="0" smtClean="0"/>
              <a:t>Therefore, R = sG – dQ</a:t>
            </a:r>
            <a:r>
              <a:rPr lang="pt-BR" sz="2200" baseline="-25000" dirty="0" smtClean="0"/>
              <a:t>A   </a:t>
            </a:r>
            <a:r>
              <a:rPr lang="pt-BR" sz="2200" dirty="0" smtClean="0"/>
              <a:t> which is U. Comparing the decrypted versions, m and m’ obtained using U and R, we ascertain the validity of the signature</a:t>
            </a:r>
          </a:p>
          <a:p>
            <a:pPr marL="962406" lvl="1" indent="-514350">
              <a:buNone/>
            </a:pPr>
            <a:endParaRPr lang="pt-BR" sz="2200" dirty="0" smtClean="0"/>
          </a:p>
          <a:p>
            <a:pPr marL="962406" lvl="1" indent="-514350">
              <a:buNone/>
            </a:pPr>
            <a:endParaRPr lang="pt-BR" sz="2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What are Elliptic Curves?</a:t>
            </a:r>
          </a:p>
          <a:p>
            <a:pPr lvl="1"/>
            <a:r>
              <a:rPr lang="en-US" sz="2200" dirty="0" smtClean="0"/>
              <a:t>	Curve with standard form y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= x</a:t>
            </a:r>
            <a:r>
              <a:rPr lang="en-US" sz="2200" baseline="30000" dirty="0" smtClean="0"/>
              <a:t>3 </a:t>
            </a:r>
            <a:r>
              <a:rPr lang="en-US" sz="2200" dirty="0" smtClean="0"/>
              <a:t>+ ax + b    a, b </a:t>
            </a:r>
            <a:r>
              <a:rPr lang="el-GR" sz="2200" dirty="0" smtClean="0"/>
              <a:t>ϵ ℝ</a:t>
            </a:r>
            <a:endParaRPr lang="en-US" sz="2200" dirty="0" smtClean="0"/>
          </a:p>
          <a:p>
            <a:pPr lvl="1">
              <a:buNone/>
            </a:pPr>
            <a:endParaRPr lang="en-US" sz="2800" dirty="0" smtClean="0"/>
          </a:p>
          <a:p>
            <a:r>
              <a:rPr lang="en-US" sz="2800" dirty="0" smtClean="0"/>
              <a:t>Characteristics of Elliptic Curve</a:t>
            </a:r>
          </a:p>
          <a:p>
            <a:pPr lvl="1"/>
            <a:r>
              <a:rPr lang="en-US" sz="2200" dirty="0" smtClean="0"/>
              <a:t>	Forms an </a:t>
            </a:r>
            <a:r>
              <a:rPr lang="en-US" sz="2200" dirty="0" err="1" smtClean="0"/>
              <a:t>abelian</a:t>
            </a:r>
            <a:r>
              <a:rPr lang="en-US" sz="2200" dirty="0" smtClean="0"/>
              <a:t> group</a:t>
            </a:r>
          </a:p>
          <a:p>
            <a:pPr lvl="1"/>
            <a:r>
              <a:rPr lang="en-US" sz="2200" dirty="0" smtClean="0"/>
              <a:t>  Symmetric about the x-axis</a:t>
            </a:r>
          </a:p>
          <a:p>
            <a:pPr lvl="1"/>
            <a:r>
              <a:rPr lang="en-US" sz="2200" dirty="0" smtClean="0"/>
              <a:t>  </a:t>
            </a:r>
            <a:r>
              <a:rPr lang="en-US" sz="2200" i="1" dirty="0" smtClean="0"/>
              <a:t>Point at Infinity</a:t>
            </a:r>
            <a:r>
              <a:rPr lang="en-US" sz="2200" dirty="0" smtClean="0"/>
              <a:t> acting as the identity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100" dirty="0" smtClean="0"/>
              <a:t>Elliptic Curve </a:t>
            </a:r>
            <a:r>
              <a:rPr lang="en-US" sz="4100" dirty="0" err="1" smtClean="0"/>
              <a:t>Diffie</a:t>
            </a:r>
            <a:r>
              <a:rPr lang="en-US" sz="4100" dirty="0" smtClean="0"/>
              <a:t>-Hellman (ECDH)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/>
              <a:t>Elliptic curve variant of the key exchange </a:t>
            </a:r>
            <a:r>
              <a:rPr lang="en-US" sz="2800" dirty="0" err="1" smtClean="0"/>
              <a:t>Diffie</a:t>
            </a:r>
            <a:r>
              <a:rPr lang="en-US" sz="2800" dirty="0" smtClean="0"/>
              <a:t>-Hellman protocol.</a:t>
            </a:r>
          </a:p>
          <a:p>
            <a:endParaRPr lang="en-US" sz="2800" dirty="0" smtClean="0"/>
          </a:p>
          <a:p>
            <a:r>
              <a:rPr lang="en-US" sz="2800" dirty="0" smtClean="0"/>
              <a:t>Decide on domain parameters and come up with a Public/Private key pair</a:t>
            </a:r>
          </a:p>
          <a:p>
            <a:endParaRPr lang="en-US" sz="2800" dirty="0" smtClean="0"/>
          </a:p>
          <a:p>
            <a:r>
              <a:rPr lang="en-US" sz="2800" dirty="0" smtClean="0"/>
              <a:t>To obtain the private key, the attacker needs to solve the discrete log problem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ECDH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 the key exchange takes place: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1. Alice and Bob publicly agree on an elliptic curve E over a large finite field F and a point P on that curve.</a:t>
            </a:r>
          </a:p>
          <a:p>
            <a:pPr>
              <a:buNone/>
            </a:pPr>
            <a:r>
              <a:rPr lang="en-US" dirty="0" smtClean="0"/>
              <a:t>	2. Alice and Bob each privately choose large random integers, denoted a and b</a:t>
            </a:r>
          </a:p>
          <a:p>
            <a:pPr>
              <a:buNone/>
            </a:pPr>
            <a:r>
              <a:rPr lang="en-US" dirty="0" smtClean="0"/>
              <a:t>	3. Using elliptic curve point-addition, Alice computes </a:t>
            </a:r>
            <a:r>
              <a:rPr lang="en-US" dirty="0" err="1" smtClean="0"/>
              <a:t>aP</a:t>
            </a:r>
            <a:r>
              <a:rPr lang="en-US" dirty="0" smtClean="0"/>
              <a:t> on E and sends it to Bob. Bob computes </a:t>
            </a:r>
            <a:r>
              <a:rPr lang="en-US" dirty="0" err="1" smtClean="0"/>
              <a:t>bP</a:t>
            </a:r>
            <a:r>
              <a:rPr lang="en-US" dirty="0" smtClean="0"/>
              <a:t> on E and sends it to Alice.</a:t>
            </a:r>
          </a:p>
          <a:p>
            <a:pPr>
              <a:buNone/>
            </a:pPr>
            <a:r>
              <a:rPr lang="en-US" dirty="0" smtClean="0"/>
              <a:t>	4. Both Alice and Bob can now compute the point </a:t>
            </a:r>
            <a:r>
              <a:rPr lang="en-US" dirty="0" err="1" smtClean="0"/>
              <a:t>abP</a:t>
            </a:r>
            <a:r>
              <a:rPr lang="en-US" dirty="0" smtClean="0"/>
              <a:t> Alice </a:t>
            </a:r>
            <a:r>
              <a:rPr lang="en-US" smtClean="0"/>
              <a:t>by multiplying </a:t>
            </a:r>
            <a:r>
              <a:rPr lang="en-US" dirty="0" smtClean="0"/>
              <a:t>the received value of </a:t>
            </a:r>
            <a:r>
              <a:rPr lang="en-US" dirty="0" err="1" smtClean="0"/>
              <a:t>bP</a:t>
            </a:r>
            <a:r>
              <a:rPr lang="en-US" dirty="0" smtClean="0"/>
              <a:t> by her secret number a and Bob vice-versa.</a:t>
            </a:r>
          </a:p>
          <a:p>
            <a:pPr>
              <a:buNone/>
            </a:pPr>
            <a:r>
              <a:rPr lang="en-US" dirty="0" smtClean="0"/>
              <a:t>	5. Alice and Bob agree that the x coordinate of this point will be their shared secret value.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Pros</a:t>
            </a:r>
          </a:p>
          <a:p>
            <a:pPr lvl="1"/>
            <a:r>
              <a:rPr lang="en-US" sz="2200" dirty="0" smtClean="0"/>
              <a:t>Shorter Key Length</a:t>
            </a:r>
          </a:p>
          <a:p>
            <a:pPr lvl="2"/>
            <a:r>
              <a:rPr lang="en-US" sz="2000" dirty="0" smtClean="0"/>
              <a:t>Same level of security as RSA achieved at a much shorter key length</a:t>
            </a:r>
          </a:p>
          <a:p>
            <a:pPr lvl="1"/>
            <a:r>
              <a:rPr lang="en-US" sz="2200" dirty="0" smtClean="0"/>
              <a:t>Better Security</a:t>
            </a:r>
          </a:p>
          <a:p>
            <a:pPr lvl="2"/>
            <a:r>
              <a:rPr lang="en-US" sz="2000" dirty="0" smtClean="0"/>
              <a:t>Secure because of the ECDLP</a:t>
            </a:r>
          </a:p>
          <a:p>
            <a:pPr lvl="2"/>
            <a:r>
              <a:rPr lang="en-US" sz="2000" dirty="0" smtClean="0"/>
              <a:t>Higher security per key-bit than RSA</a:t>
            </a:r>
          </a:p>
          <a:p>
            <a:pPr lvl="1"/>
            <a:r>
              <a:rPr lang="en-US" sz="2200" dirty="0" smtClean="0"/>
              <a:t>Higher Performance</a:t>
            </a:r>
          </a:p>
          <a:p>
            <a:pPr lvl="2"/>
            <a:r>
              <a:rPr lang="en-US" sz="2000" dirty="0" smtClean="0"/>
              <a:t>Shorter key-length ensures lesser power requirement – suitable in wireless sensor applications and low power devices</a:t>
            </a:r>
          </a:p>
          <a:p>
            <a:pPr lvl="2"/>
            <a:r>
              <a:rPr lang="en-US" sz="2000" dirty="0" smtClean="0"/>
              <a:t>More computation per bit but overall lesser computational expense or complexity due to lesser number of key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Cons</a:t>
            </a:r>
          </a:p>
          <a:p>
            <a:pPr lvl="1"/>
            <a:r>
              <a:rPr lang="en-US" sz="2200" dirty="0" smtClean="0"/>
              <a:t>Relatively newer field</a:t>
            </a:r>
          </a:p>
          <a:p>
            <a:pPr lvl="2"/>
            <a:r>
              <a:rPr lang="en-US" sz="2000" dirty="0" smtClean="0"/>
              <a:t>Idea prevails that all the aspects of the topic may not have been explored yet – possibly unknown vulnerabilities</a:t>
            </a:r>
          </a:p>
          <a:p>
            <a:pPr lvl="2"/>
            <a:r>
              <a:rPr lang="en-US" sz="2000" dirty="0" smtClean="0"/>
              <a:t>Doesn’t have widespread usage</a:t>
            </a:r>
          </a:p>
          <a:p>
            <a:pPr lvl="1"/>
            <a:r>
              <a:rPr lang="en-US" sz="2200" dirty="0" smtClean="0"/>
              <a:t>Not perfect</a:t>
            </a:r>
          </a:p>
          <a:p>
            <a:pPr lvl="2"/>
            <a:r>
              <a:rPr lang="en-US" sz="2000" dirty="0" smtClean="0"/>
              <a:t>Attacks still exist that can solve ECC (112 bit key length has been publicly broken)</a:t>
            </a:r>
          </a:p>
          <a:p>
            <a:pPr lvl="2"/>
            <a:r>
              <a:rPr lang="en-US" sz="2000" dirty="0" smtClean="0"/>
              <a:t>Well known attacks are the Pollard’s Rho attack (complexity O(√n) ), </a:t>
            </a:r>
            <a:r>
              <a:rPr lang="en-US" sz="2000" dirty="0" err="1" smtClean="0"/>
              <a:t>Pohlig’s</a:t>
            </a:r>
            <a:r>
              <a:rPr lang="en-US" sz="2000" dirty="0" smtClean="0"/>
              <a:t> attack, Baby </a:t>
            </a:r>
            <a:r>
              <a:rPr lang="en-US" sz="2000" dirty="0" err="1" smtClean="0"/>
              <a:t>Step,Giant</a:t>
            </a:r>
            <a:r>
              <a:rPr lang="en-US" sz="2000" dirty="0" smtClean="0"/>
              <a:t> Step etc</a:t>
            </a:r>
          </a:p>
          <a:p>
            <a:pPr lvl="2"/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60198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Examples of Elliptic Curves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57200"/>
            <a:ext cx="6400800" cy="547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Finite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7467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aka Galois Field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GF(</a:t>
            </a:r>
            <a:r>
              <a:rPr lang="en-US" sz="2800" dirty="0" err="1" smtClean="0"/>
              <a:t>p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) = a set of integers {0, 1, 2, …, </a:t>
            </a:r>
            <a:r>
              <a:rPr lang="en-US" sz="2800" dirty="0" err="1" smtClean="0"/>
              <a:t>p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 -1)</a:t>
            </a:r>
          </a:p>
          <a:p>
            <a:pPr>
              <a:buNone/>
            </a:pPr>
            <a:r>
              <a:rPr lang="en-US" sz="2200" dirty="0" smtClean="0"/>
              <a:t>	where p is a prime, n is a positive integer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800" dirty="0" smtClean="0"/>
              <a:t>It is denoted by {F, +, x}</a:t>
            </a:r>
          </a:p>
          <a:p>
            <a:pPr>
              <a:buNone/>
            </a:pPr>
            <a:r>
              <a:rPr lang="en-US" sz="2200" dirty="0" smtClean="0"/>
              <a:t>	where + and x are the group operators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4025"/>
            <a:ext cx="82423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0" y="6019800"/>
            <a:ext cx="2683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Group, Ring, Field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Why Elliptic Curve Cryptography?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Shorter Key Length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Lesser Computational Complexity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Low Power Requirement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More Secure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Comparable Key Sizes for Equivalent Security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905003"/>
          <a:ext cx="7467600" cy="4419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1676400"/>
              </a:tblGrid>
              <a:tr h="9873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Symmetric Encryption</a:t>
                      </a:r>
                      <a:r>
                        <a:rPr lang="en-US" baseline="0" dirty="0" smtClean="0"/>
                        <a:t> (Key Size in bits)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RSA and </a:t>
                      </a:r>
                      <a:r>
                        <a:rPr lang="en-US" dirty="0" err="1" smtClean="0"/>
                        <a:t>Diffie</a:t>
                      </a:r>
                      <a:r>
                        <a:rPr lang="en-US" dirty="0" smtClean="0"/>
                        <a:t>-Hellman (modulus</a:t>
                      </a:r>
                      <a:r>
                        <a:rPr lang="en-US" baseline="0" dirty="0" smtClean="0"/>
                        <a:t> size in bits)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ECC Key Size in bits</a:t>
                      </a:r>
                      <a:endParaRPr lang="en-US" dirty="0"/>
                    </a:p>
                  </a:txBody>
                  <a:tcPr/>
                </a:tc>
              </a:tr>
              <a:tr h="572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/>
                </a:tc>
              </a:tr>
              <a:tr h="572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</a:tr>
              <a:tr h="572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224</a:t>
                      </a:r>
                      <a:endParaRPr lang="en-US" dirty="0"/>
                    </a:p>
                  </a:txBody>
                  <a:tcPr/>
                </a:tc>
              </a:tr>
              <a:tr h="572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/>
                </a:tc>
              </a:tr>
              <a:tr h="572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384</a:t>
                      </a:r>
                      <a:endParaRPr lang="en-US" dirty="0"/>
                    </a:p>
                  </a:txBody>
                  <a:tcPr/>
                </a:tc>
              </a:tr>
              <a:tr h="572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15360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900" dirty="0" smtClean="0"/>
              <a:t>What is Elliptic Curve Cryptography?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382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Implementing Group Operations</a:t>
            </a:r>
          </a:p>
          <a:p>
            <a:pPr lvl="1"/>
            <a:r>
              <a:rPr lang="en-US" dirty="0" smtClean="0"/>
              <a:t>Main operations - point addition and point multiplication</a:t>
            </a:r>
          </a:p>
          <a:p>
            <a:pPr lvl="1"/>
            <a:r>
              <a:rPr lang="en-US" dirty="0" smtClean="0"/>
              <a:t>Adding two points that lie on an Elliptic Curve – results in a third point on the curve</a:t>
            </a:r>
          </a:p>
          <a:p>
            <a:pPr lvl="1"/>
            <a:r>
              <a:rPr lang="en-US" dirty="0" smtClean="0"/>
              <a:t>Point multiplication is repeated addition</a:t>
            </a:r>
          </a:p>
          <a:p>
            <a:pPr lvl="1"/>
            <a:r>
              <a:rPr lang="en-US" dirty="0" smtClean="0"/>
              <a:t>If P is a known point on the curve (aka Base point; part of domain parameters) and it is multiplied by a scalar k, Q=</a:t>
            </a:r>
            <a:r>
              <a:rPr lang="en-US" dirty="0" err="1" smtClean="0"/>
              <a:t>kP</a:t>
            </a:r>
            <a:r>
              <a:rPr lang="en-US" dirty="0" smtClean="0"/>
              <a:t> is the operation of adding P + P + P + P… +P (k times)</a:t>
            </a:r>
          </a:p>
          <a:p>
            <a:pPr lvl="1"/>
            <a:r>
              <a:rPr lang="en-US" dirty="0" smtClean="0"/>
              <a:t>Q is the resulting public key and k is the private key in the public-private key pair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pPr>
              <a:buNone/>
            </a:pPr>
            <a:r>
              <a:rPr lang="en-US" sz="2000" baseline="30000" dirty="0" smtClean="0"/>
              <a:t>		 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Adding two points on the curve</a:t>
            </a:r>
          </a:p>
          <a:p>
            <a:r>
              <a:rPr lang="en-US" dirty="0" smtClean="0"/>
              <a:t>P and Q are added to obtain P+Q which is a reflection of R along the X axis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900" dirty="0" smtClean="0"/>
              <a:t>What is Elliptic Curve Cryptography?</a:t>
            </a:r>
            <a:endParaRPr lang="en-US" sz="3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7486650" cy="2959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1062</TotalTime>
  <Words>819</Words>
  <Application>Microsoft Office PowerPoint</Application>
  <PresentationFormat>On-screen Show (4:3)</PresentationFormat>
  <Paragraphs>204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Technic</vt:lpstr>
      <vt:lpstr>ELLIPTIC CURVE CRYPTOGRAPHY</vt:lpstr>
      <vt:lpstr>Introduction</vt:lpstr>
      <vt:lpstr>Slide 3</vt:lpstr>
      <vt:lpstr>Finite Fields</vt:lpstr>
      <vt:lpstr>Slide 5</vt:lpstr>
      <vt:lpstr>Why Elliptic Curve Cryptography?</vt:lpstr>
      <vt:lpstr>Comparable Key Sizes for Equivalent Security</vt:lpstr>
      <vt:lpstr>What is Elliptic Curve Cryptography?</vt:lpstr>
      <vt:lpstr>What is Elliptic Curve Cryptography?</vt:lpstr>
      <vt:lpstr>What is Elliptic Curve Cryptography?</vt:lpstr>
      <vt:lpstr>What is Elliptic Curve Cryptography?</vt:lpstr>
      <vt:lpstr>ECC in Windows DRM v2.0</vt:lpstr>
      <vt:lpstr>Elliptic Curve Schemes</vt:lpstr>
      <vt:lpstr>Elliptic Curve Digital Signature Algorithm (ECDSA)</vt:lpstr>
      <vt:lpstr>ECDSA </vt:lpstr>
      <vt:lpstr>ECDSA</vt:lpstr>
      <vt:lpstr>Elliptic Curve Pintsov Vanstone Signature (ECPVS)</vt:lpstr>
      <vt:lpstr>ECPVS</vt:lpstr>
      <vt:lpstr>ECPVS</vt:lpstr>
      <vt:lpstr>Elliptic Curve Diffie-Hellman (ECDH)</vt:lpstr>
      <vt:lpstr>ECDH</vt:lpstr>
      <vt:lpstr>Pros and Cons</vt:lpstr>
      <vt:lpstr>Pros and Cons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Elliptic curve cryptography</dc:title>
  <dc:creator>Dushyant Maheshwary</dc:creator>
  <cp:lastModifiedBy>Dushyant Maheshwary</cp:lastModifiedBy>
  <cp:revision>73</cp:revision>
  <dcterms:created xsi:type="dcterms:W3CDTF">2011-04-06T00:09:00Z</dcterms:created>
  <dcterms:modified xsi:type="dcterms:W3CDTF">2011-04-16T22:55:48Z</dcterms:modified>
</cp:coreProperties>
</file>